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339" r:id="rId2"/>
    <p:sldId id="338" r:id="rId3"/>
    <p:sldId id="327" r:id="rId4"/>
    <p:sldId id="333" r:id="rId5"/>
    <p:sldId id="336" r:id="rId6"/>
    <p:sldId id="337" r:id="rId7"/>
    <p:sldId id="335" r:id="rId8"/>
    <p:sldId id="334" r:id="rId9"/>
    <p:sldId id="341" r:id="rId10"/>
    <p:sldId id="34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001C633-C25B-FB4E-855A-3D1260DB51B9}">
          <p14:sldIdLst>
            <p14:sldId id="339"/>
          </p14:sldIdLst>
        </p14:section>
        <p14:section name="无标题节" id="{319695A5-A5EC-4124-B3FD-0FC3873B9BD1}">
          <p14:sldIdLst>
            <p14:sldId id="338"/>
            <p14:sldId id="327"/>
            <p14:sldId id="333"/>
            <p14:sldId id="336"/>
            <p14:sldId id="337"/>
            <p14:sldId id="335"/>
            <p14:sldId id="334"/>
            <p14:sldId id="341"/>
            <p14:sldId id="34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于 亚东" initials="于"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E0F6D"/>
    <a:srgbClr val="FFFFFF"/>
    <a:srgbClr val="06D209"/>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8" autoAdjust="0"/>
    <p:restoredTop sz="96357" autoAdjust="0"/>
  </p:normalViewPr>
  <p:slideViewPr>
    <p:cSldViewPr snapToGrid="0">
      <p:cViewPr>
        <p:scale>
          <a:sx n="100" d="100"/>
          <a:sy n="100" d="100"/>
        </p:scale>
        <p:origin x="708" y="3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BD221-D510-49A3-8169-61AACC1A13C4}" type="datetimeFigureOut">
              <a:rPr lang="zh-CN" altLang="en-US" smtClean="0"/>
              <a:t>2022/4/8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CF99A-913F-48EC-8B5B-E2056F66D4A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22CF99A-913F-48EC-8B5B-E2056F66D4A6}" type="slidenum">
              <a:rPr lang="zh-CN" altLang="en-US" smtClean="0"/>
              <a:t>1</a:t>
            </a:fld>
            <a:endParaRPr lang="zh-CN" altLang="en-US"/>
          </a:p>
        </p:txBody>
      </p:sp>
    </p:spTree>
    <p:extLst>
      <p:ext uri="{BB962C8B-B14F-4D97-AF65-F5344CB8AC3E}">
        <p14:creationId xmlns:p14="http://schemas.microsoft.com/office/powerpoint/2010/main" val="121445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22CF99A-913F-48EC-8B5B-E2056F66D4A6}" type="slidenum">
              <a:rPr lang="zh-CN" altLang="en-US" smtClean="0"/>
              <a:t>10</a:t>
            </a:fld>
            <a:endParaRPr lang="zh-CN" altLang="en-US"/>
          </a:p>
        </p:txBody>
      </p:sp>
    </p:spTree>
    <p:extLst>
      <p:ext uri="{BB962C8B-B14F-4D97-AF65-F5344CB8AC3E}">
        <p14:creationId xmlns:p14="http://schemas.microsoft.com/office/powerpoint/2010/main" val="1747839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22CF99A-913F-48EC-8B5B-E2056F66D4A6}" type="slidenum">
              <a:rPr lang="zh-CN" altLang="en-US" smtClean="0"/>
              <a:t>2</a:t>
            </a:fld>
            <a:endParaRPr lang="zh-CN" altLang="en-US"/>
          </a:p>
        </p:txBody>
      </p:sp>
    </p:spTree>
    <p:extLst>
      <p:ext uri="{BB962C8B-B14F-4D97-AF65-F5344CB8AC3E}">
        <p14:creationId xmlns:p14="http://schemas.microsoft.com/office/powerpoint/2010/main" val="878935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22CF99A-913F-48EC-8B5B-E2056F66D4A6}" type="slidenum">
              <a:rPr lang="zh-CN" altLang="en-US" smtClean="0"/>
              <a:t>3</a:t>
            </a:fld>
            <a:endParaRPr lang="zh-CN" altLang="en-US"/>
          </a:p>
        </p:txBody>
      </p:sp>
    </p:spTree>
    <p:extLst>
      <p:ext uri="{BB962C8B-B14F-4D97-AF65-F5344CB8AC3E}">
        <p14:creationId xmlns:p14="http://schemas.microsoft.com/office/powerpoint/2010/main" val="4126237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22CF99A-913F-48EC-8B5B-E2056F66D4A6}" type="slidenum">
              <a:rPr lang="zh-CN" altLang="en-US" smtClean="0"/>
              <a:t>4</a:t>
            </a:fld>
            <a:endParaRPr lang="zh-CN" altLang="en-US"/>
          </a:p>
        </p:txBody>
      </p:sp>
    </p:spTree>
    <p:extLst>
      <p:ext uri="{BB962C8B-B14F-4D97-AF65-F5344CB8AC3E}">
        <p14:creationId xmlns:p14="http://schemas.microsoft.com/office/powerpoint/2010/main" val="1557750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22CF99A-913F-48EC-8B5B-E2056F66D4A6}" type="slidenum">
              <a:rPr lang="zh-CN" altLang="en-US" smtClean="0"/>
              <a:t>5</a:t>
            </a:fld>
            <a:endParaRPr lang="zh-CN" altLang="en-US"/>
          </a:p>
        </p:txBody>
      </p:sp>
    </p:spTree>
    <p:extLst>
      <p:ext uri="{BB962C8B-B14F-4D97-AF65-F5344CB8AC3E}">
        <p14:creationId xmlns:p14="http://schemas.microsoft.com/office/powerpoint/2010/main" val="2667645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22CF99A-913F-48EC-8B5B-E2056F66D4A6}" type="slidenum">
              <a:rPr lang="zh-CN" altLang="en-US" smtClean="0"/>
              <a:t>6</a:t>
            </a:fld>
            <a:endParaRPr lang="zh-CN" altLang="en-US"/>
          </a:p>
        </p:txBody>
      </p:sp>
    </p:spTree>
    <p:extLst>
      <p:ext uri="{BB962C8B-B14F-4D97-AF65-F5344CB8AC3E}">
        <p14:creationId xmlns:p14="http://schemas.microsoft.com/office/powerpoint/2010/main" val="675397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22CF99A-913F-48EC-8B5B-E2056F66D4A6}" type="slidenum">
              <a:rPr lang="zh-CN" altLang="en-US" smtClean="0"/>
              <a:t>7</a:t>
            </a:fld>
            <a:endParaRPr lang="zh-CN" altLang="en-US"/>
          </a:p>
        </p:txBody>
      </p:sp>
    </p:spTree>
    <p:extLst>
      <p:ext uri="{BB962C8B-B14F-4D97-AF65-F5344CB8AC3E}">
        <p14:creationId xmlns:p14="http://schemas.microsoft.com/office/powerpoint/2010/main" val="1455179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22CF99A-913F-48EC-8B5B-E2056F66D4A6}" type="slidenum">
              <a:rPr lang="zh-CN" altLang="en-US" smtClean="0"/>
              <a:t>8</a:t>
            </a:fld>
            <a:endParaRPr lang="zh-CN" altLang="en-US"/>
          </a:p>
        </p:txBody>
      </p:sp>
    </p:spTree>
    <p:extLst>
      <p:ext uri="{BB962C8B-B14F-4D97-AF65-F5344CB8AC3E}">
        <p14:creationId xmlns:p14="http://schemas.microsoft.com/office/powerpoint/2010/main" val="135924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22CF99A-913F-48EC-8B5B-E2056F66D4A6}" type="slidenum">
              <a:rPr lang="zh-CN" altLang="en-US" smtClean="0"/>
              <a:t>9</a:t>
            </a:fld>
            <a:endParaRPr lang="zh-CN" altLang="en-US"/>
          </a:p>
        </p:txBody>
      </p:sp>
    </p:spTree>
    <p:extLst>
      <p:ext uri="{BB962C8B-B14F-4D97-AF65-F5344CB8AC3E}">
        <p14:creationId xmlns:p14="http://schemas.microsoft.com/office/powerpoint/2010/main" val="484634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43B478B-1E51-43C4-BD9D-A1F969A61F03}" type="datetimeFigureOut">
              <a:rPr lang="zh-CN" altLang="en-US" smtClean="0"/>
              <a:t>2022/4/8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F8B2F2-3C44-4D92-BE91-539BAA19872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43B478B-1E51-43C4-BD9D-A1F969A61F03}" type="datetimeFigureOut">
              <a:rPr lang="zh-CN" altLang="en-US" smtClean="0"/>
              <a:t>2022/4/8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F8B2F2-3C44-4D92-BE91-539BAA19872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43B478B-1E51-43C4-BD9D-A1F969A61F03}" type="datetimeFigureOut">
              <a:rPr lang="zh-CN" altLang="en-US" smtClean="0"/>
              <a:t>2022/4/8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F8B2F2-3C44-4D92-BE91-539BAA19872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43B478B-1E51-43C4-BD9D-A1F969A61F03}" type="datetimeFigureOut">
              <a:rPr lang="zh-CN" altLang="en-US" smtClean="0"/>
              <a:t>2022/4/8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F8B2F2-3C44-4D92-BE91-539BAA19872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43B478B-1E51-43C4-BD9D-A1F969A61F03}" type="datetimeFigureOut">
              <a:rPr lang="zh-CN" altLang="en-US" smtClean="0"/>
              <a:t>2022/4/8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F8B2F2-3C44-4D92-BE91-539BAA19872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43B478B-1E51-43C4-BD9D-A1F969A61F03}" type="datetimeFigureOut">
              <a:rPr lang="zh-CN" altLang="en-US" smtClean="0"/>
              <a:t>2022/4/8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F8B2F2-3C44-4D92-BE91-539BAA19872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43B478B-1E51-43C4-BD9D-A1F969A61F03}" type="datetimeFigureOut">
              <a:rPr lang="zh-CN" altLang="en-US" smtClean="0"/>
              <a:t>2022/4/8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F8B2F2-3C44-4D92-BE91-539BAA19872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43B478B-1E51-43C4-BD9D-A1F969A61F03}" type="datetimeFigureOut">
              <a:rPr lang="zh-CN" altLang="en-US" smtClean="0"/>
              <a:t>2022/4/8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F8B2F2-3C44-4D92-BE91-539BAA19872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3B478B-1E51-43C4-BD9D-A1F969A61F03}" type="datetimeFigureOut">
              <a:rPr lang="zh-CN" altLang="en-US" smtClean="0"/>
              <a:t>2022/4/8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F8B2F2-3C44-4D92-BE91-539BAA19872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B478B-1E51-43C4-BD9D-A1F969A61F03}" type="datetimeFigureOut">
              <a:rPr lang="zh-CN" altLang="en-US" smtClean="0"/>
              <a:t>2022/4/8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F8B2F2-3C44-4D92-BE91-539BAA19872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B478B-1E51-43C4-BD9D-A1F969A61F03}" type="datetimeFigureOut">
              <a:rPr lang="zh-CN" altLang="en-US" smtClean="0"/>
              <a:t>2022/4/8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F8B2F2-3C44-4D92-BE91-539BAA19872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B478B-1E51-43C4-BD9D-A1F969A61F03}" type="datetimeFigureOut">
              <a:rPr lang="zh-CN" altLang="en-US" smtClean="0"/>
              <a:t>2022/4/8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8B2F2-3C44-4D92-BE91-539BAA19872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87C08D7-8052-4B46-9CDF-BF9E824CA178}"/>
              </a:ext>
            </a:extLst>
          </p:cNvPr>
          <p:cNvPicPr>
            <a:picLocks noChangeAspect="1"/>
          </p:cNvPicPr>
          <p:nvPr/>
        </p:nvPicPr>
        <p:blipFill rotWithShape="1">
          <a:blip r:embed="rId3"/>
          <a:srcRect l="1" r="38412" b="3754"/>
          <a:stretch/>
        </p:blipFill>
        <p:spPr>
          <a:xfrm>
            <a:off x="1" y="-1"/>
            <a:ext cx="12191999" cy="834501"/>
          </a:xfrm>
          <a:prstGeom prst="rect">
            <a:avLst/>
          </a:prstGeom>
        </p:spPr>
      </p:pic>
      <p:sp>
        <p:nvSpPr>
          <p:cNvPr id="3" name="文本框 2">
            <a:extLst>
              <a:ext uri="{FF2B5EF4-FFF2-40B4-BE49-F238E27FC236}">
                <a16:creationId xmlns:a16="http://schemas.microsoft.com/office/drawing/2014/main" id="{D340760D-9737-4D54-BE27-74EDC8EB0C77}"/>
              </a:ext>
            </a:extLst>
          </p:cNvPr>
          <p:cNvSpPr txBox="1"/>
          <p:nvPr/>
        </p:nvSpPr>
        <p:spPr>
          <a:xfrm>
            <a:off x="239696" y="186416"/>
            <a:ext cx="3270419" cy="523220"/>
          </a:xfrm>
          <a:prstGeom prst="rect">
            <a:avLst/>
          </a:prstGeom>
          <a:noFill/>
        </p:spPr>
        <p:txBody>
          <a:bodyPr wrap="square" rtlCol="0">
            <a:spAutoFit/>
          </a:bodyPr>
          <a:lstStyle/>
          <a:p>
            <a:r>
              <a:rPr lang="en-US" altLang="zh-CN" sz="2800" b="1" dirty="0">
                <a:solidFill>
                  <a:srgbClr val="FFFFFF"/>
                </a:solidFill>
                <a:latin typeface="微软雅黑" panose="020B0503020204020204" pitchFamily="34" charset="-122"/>
                <a:ea typeface="微软雅黑" panose="020B0503020204020204" pitchFamily="34" charset="-122"/>
              </a:rPr>
              <a:t>1. </a:t>
            </a:r>
            <a:r>
              <a:rPr lang="en-US" altLang="zh-CN" sz="2800" b="1" dirty="0" err="1">
                <a:solidFill>
                  <a:srgbClr val="FFFFFF"/>
                </a:solidFill>
                <a:latin typeface="微软雅黑" panose="020B0503020204020204" pitchFamily="34" charset="-122"/>
                <a:ea typeface="微软雅黑" panose="020B0503020204020204" pitchFamily="34" charset="-122"/>
              </a:rPr>
              <a:t>Mongod</a:t>
            </a:r>
            <a:r>
              <a:rPr lang="zh-CN" altLang="en-US" sz="2800" b="1" dirty="0">
                <a:solidFill>
                  <a:srgbClr val="FFFFFF"/>
                </a:solidFill>
                <a:latin typeface="微软雅黑" panose="020B0503020204020204" pitchFamily="34" charset="-122"/>
                <a:ea typeface="微软雅黑" panose="020B0503020204020204" pitchFamily="34" charset="-122"/>
              </a:rPr>
              <a:t>介绍</a:t>
            </a:r>
          </a:p>
        </p:txBody>
      </p:sp>
      <p:sp>
        <p:nvSpPr>
          <p:cNvPr id="4" name="文本框 3">
            <a:extLst>
              <a:ext uri="{FF2B5EF4-FFF2-40B4-BE49-F238E27FC236}">
                <a16:creationId xmlns:a16="http://schemas.microsoft.com/office/drawing/2014/main" id="{510E48F3-39F5-48E7-BD65-FA8A569C46FC}"/>
              </a:ext>
            </a:extLst>
          </p:cNvPr>
          <p:cNvSpPr txBox="1"/>
          <p:nvPr/>
        </p:nvSpPr>
        <p:spPr>
          <a:xfrm>
            <a:off x="679508" y="1224793"/>
            <a:ext cx="5268286" cy="369332"/>
          </a:xfrm>
          <a:prstGeom prst="rect">
            <a:avLst/>
          </a:prstGeom>
          <a:noFill/>
        </p:spPr>
        <p:txBody>
          <a:bodyPr wrap="square" rtlCol="0">
            <a:spAutoFit/>
          </a:bodyPr>
          <a:lstStyle/>
          <a:p>
            <a:r>
              <a:rPr lang="en-US" altLang="zh-CN" dirty="0"/>
              <a:t>1</a:t>
            </a:r>
            <a:r>
              <a:rPr lang="zh-CN" altLang="en-US" dirty="0"/>
              <a:t>、</a:t>
            </a:r>
            <a:r>
              <a:rPr lang="en-US" altLang="zh-CN" dirty="0" err="1"/>
              <a:t>mongod</a:t>
            </a:r>
            <a:r>
              <a:rPr lang="zh-CN" altLang="en-US" dirty="0"/>
              <a:t>的配置</a:t>
            </a:r>
          </a:p>
        </p:txBody>
      </p:sp>
      <p:pic>
        <p:nvPicPr>
          <p:cNvPr id="6" name="图片 5">
            <a:extLst>
              <a:ext uri="{FF2B5EF4-FFF2-40B4-BE49-F238E27FC236}">
                <a16:creationId xmlns:a16="http://schemas.microsoft.com/office/drawing/2014/main" id="{6354B488-5B26-47CE-922F-7CE7713C0E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7008" y="1746294"/>
            <a:ext cx="4703047" cy="4230960"/>
          </a:xfrm>
          <a:prstGeom prst="rect">
            <a:avLst/>
          </a:prstGeom>
        </p:spPr>
      </p:pic>
      <p:sp>
        <p:nvSpPr>
          <p:cNvPr id="9" name="文本框 8">
            <a:extLst>
              <a:ext uri="{FF2B5EF4-FFF2-40B4-BE49-F238E27FC236}">
                <a16:creationId xmlns:a16="http://schemas.microsoft.com/office/drawing/2014/main" id="{615EADBB-2F9C-4C46-9109-42A1D8120F75}"/>
              </a:ext>
            </a:extLst>
          </p:cNvPr>
          <p:cNvSpPr txBox="1"/>
          <p:nvPr/>
        </p:nvSpPr>
        <p:spPr>
          <a:xfrm>
            <a:off x="1085616" y="4050587"/>
            <a:ext cx="1133709" cy="369332"/>
          </a:xfrm>
          <a:prstGeom prst="rect">
            <a:avLst/>
          </a:prstGeom>
          <a:noFill/>
        </p:spPr>
        <p:txBody>
          <a:bodyPr wrap="square" rtlCol="0">
            <a:spAutoFit/>
          </a:bodyPr>
          <a:lstStyle/>
          <a:p>
            <a:r>
              <a:rPr lang="zh-CN" altLang="en-US" dirty="0"/>
              <a:t>文件配置：</a:t>
            </a:r>
          </a:p>
        </p:txBody>
      </p:sp>
      <p:sp>
        <p:nvSpPr>
          <p:cNvPr id="10" name="文本框 9">
            <a:extLst>
              <a:ext uri="{FF2B5EF4-FFF2-40B4-BE49-F238E27FC236}">
                <a16:creationId xmlns:a16="http://schemas.microsoft.com/office/drawing/2014/main" id="{17E22767-AAC8-41AD-817D-3A4597113489}"/>
              </a:ext>
            </a:extLst>
          </p:cNvPr>
          <p:cNvSpPr txBox="1"/>
          <p:nvPr/>
        </p:nvSpPr>
        <p:spPr>
          <a:xfrm>
            <a:off x="1171575" y="1746294"/>
            <a:ext cx="1295400" cy="369332"/>
          </a:xfrm>
          <a:prstGeom prst="rect">
            <a:avLst/>
          </a:prstGeom>
          <a:noFill/>
        </p:spPr>
        <p:txBody>
          <a:bodyPr wrap="square" rtlCol="0">
            <a:spAutoFit/>
          </a:bodyPr>
          <a:lstStyle/>
          <a:p>
            <a:r>
              <a:rPr lang="zh-CN" altLang="en-US" dirty="0"/>
              <a:t>命令配置：</a:t>
            </a:r>
          </a:p>
        </p:txBody>
      </p:sp>
      <p:pic>
        <p:nvPicPr>
          <p:cNvPr id="12" name="图片 11">
            <a:extLst>
              <a:ext uri="{FF2B5EF4-FFF2-40B4-BE49-F238E27FC236}">
                <a16:creationId xmlns:a16="http://schemas.microsoft.com/office/drawing/2014/main" id="{2AD59695-3441-428D-8D1D-6BF3F74C77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881" y="4454320"/>
            <a:ext cx="2237167" cy="1701507"/>
          </a:xfrm>
          <a:prstGeom prst="rect">
            <a:avLst/>
          </a:prstGeom>
        </p:spPr>
      </p:pic>
      <p:pic>
        <p:nvPicPr>
          <p:cNvPr id="14" name="图片 13">
            <a:extLst>
              <a:ext uri="{FF2B5EF4-FFF2-40B4-BE49-F238E27FC236}">
                <a16:creationId xmlns:a16="http://schemas.microsoft.com/office/drawing/2014/main" id="{548624C8-FF6D-4700-9914-18BC7939A8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0065" y="5015095"/>
            <a:ext cx="4143953" cy="962159"/>
          </a:xfrm>
          <a:prstGeom prst="rect">
            <a:avLst/>
          </a:prstGeom>
        </p:spPr>
      </p:pic>
      <p:sp>
        <p:nvSpPr>
          <p:cNvPr id="15" name="文本框 14">
            <a:extLst>
              <a:ext uri="{FF2B5EF4-FFF2-40B4-BE49-F238E27FC236}">
                <a16:creationId xmlns:a16="http://schemas.microsoft.com/office/drawing/2014/main" id="{FC0B7A4A-3946-4D88-A93E-71840177FF22}"/>
              </a:ext>
            </a:extLst>
          </p:cNvPr>
          <p:cNvSpPr txBox="1"/>
          <p:nvPr/>
        </p:nvSpPr>
        <p:spPr>
          <a:xfrm>
            <a:off x="952500" y="2543175"/>
            <a:ext cx="3600450" cy="646331"/>
          </a:xfrm>
          <a:prstGeom prst="rect">
            <a:avLst/>
          </a:prstGeom>
          <a:noFill/>
        </p:spPr>
        <p:txBody>
          <a:bodyPr wrap="square" rtlCol="0">
            <a:spAutoFit/>
          </a:bodyPr>
          <a:lstStyle/>
          <a:p>
            <a:r>
              <a:rPr lang="en-US" altLang="zh-CN" dirty="0" err="1"/>
              <a:t>mongod</a:t>
            </a:r>
            <a:r>
              <a:rPr lang="en-US" altLang="zh-CN" dirty="0"/>
              <a:t> –auth</a:t>
            </a:r>
          </a:p>
          <a:p>
            <a:r>
              <a:rPr lang="en-US" altLang="zh-CN" dirty="0" err="1"/>
              <a:t>mongod</a:t>
            </a:r>
            <a:r>
              <a:rPr lang="en-US" altLang="zh-CN" dirty="0"/>
              <a:t> --port 27000</a:t>
            </a:r>
            <a:endParaRPr lang="zh-CN" altLang="en-US" dirty="0"/>
          </a:p>
        </p:txBody>
      </p:sp>
    </p:spTree>
    <p:extLst>
      <p:ext uri="{BB962C8B-B14F-4D97-AF65-F5344CB8AC3E}">
        <p14:creationId xmlns:p14="http://schemas.microsoft.com/office/powerpoint/2010/main" val="427743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87C08D7-8052-4B46-9CDF-BF9E824CA178}"/>
              </a:ext>
            </a:extLst>
          </p:cNvPr>
          <p:cNvPicPr>
            <a:picLocks noChangeAspect="1"/>
          </p:cNvPicPr>
          <p:nvPr/>
        </p:nvPicPr>
        <p:blipFill rotWithShape="1">
          <a:blip r:embed="rId3"/>
          <a:srcRect l="1" r="38412" b="3754"/>
          <a:stretch/>
        </p:blipFill>
        <p:spPr>
          <a:xfrm>
            <a:off x="1" y="-1"/>
            <a:ext cx="12191999" cy="834501"/>
          </a:xfrm>
          <a:prstGeom prst="rect">
            <a:avLst/>
          </a:prstGeom>
        </p:spPr>
      </p:pic>
      <p:sp>
        <p:nvSpPr>
          <p:cNvPr id="3" name="文本框 2">
            <a:extLst>
              <a:ext uri="{FF2B5EF4-FFF2-40B4-BE49-F238E27FC236}">
                <a16:creationId xmlns:a16="http://schemas.microsoft.com/office/drawing/2014/main" id="{D340760D-9737-4D54-BE27-74EDC8EB0C77}"/>
              </a:ext>
            </a:extLst>
          </p:cNvPr>
          <p:cNvSpPr txBox="1"/>
          <p:nvPr/>
        </p:nvSpPr>
        <p:spPr>
          <a:xfrm>
            <a:off x="239696" y="186416"/>
            <a:ext cx="3270419" cy="523220"/>
          </a:xfrm>
          <a:prstGeom prst="rect">
            <a:avLst/>
          </a:prstGeom>
          <a:noFill/>
        </p:spPr>
        <p:txBody>
          <a:bodyPr wrap="square" rtlCol="0">
            <a:spAutoFit/>
          </a:bodyPr>
          <a:lstStyle/>
          <a:p>
            <a:r>
              <a:rPr lang="en-US" altLang="zh-CN" sz="2800" b="1" dirty="0">
                <a:solidFill>
                  <a:srgbClr val="FFFFFF"/>
                </a:solidFill>
                <a:latin typeface="微软雅黑" panose="020B0503020204020204" pitchFamily="34" charset="-122"/>
                <a:ea typeface="微软雅黑" panose="020B0503020204020204" pitchFamily="34" charset="-122"/>
              </a:rPr>
              <a:t>3. </a:t>
            </a:r>
            <a:r>
              <a:rPr lang="zh-CN" altLang="en-US" sz="2800" b="1" dirty="0">
                <a:solidFill>
                  <a:srgbClr val="FFFFFF"/>
                </a:solidFill>
                <a:latin typeface="微软雅黑" panose="020B0503020204020204" pitchFamily="34" charset="-122"/>
                <a:ea typeface="微软雅黑" panose="020B0503020204020204" pitchFamily="34" charset="-122"/>
              </a:rPr>
              <a:t>分片</a:t>
            </a:r>
            <a:r>
              <a:rPr lang="en-US" altLang="zh-CN" sz="2800" b="1" dirty="0" err="1">
                <a:solidFill>
                  <a:srgbClr val="FFFFFF"/>
                </a:solidFill>
                <a:latin typeface="微软雅黑" panose="020B0503020204020204" pitchFamily="34" charset="-122"/>
                <a:ea typeface="微软雅黑" panose="020B0503020204020204" pitchFamily="34" charset="-122"/>
              </a:rPr>
              <a:t>Sharding</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7E0D18D-B7CF-4035-B97F-AB642C33A3D7}"/>
              </a:ext>
            </a:extLst>
          </p:cNvPr>
          <p:cNvSpPr txBox="1"/>
          <p:nvPr/>
        </p:nvSpPr>
        <p:spPr>
          <a:xfrm>
            <a:off x="601646" y="1266825"/>
            <a:ext cx="3760804" cy="369332"/>
          </a:xfrm>
          <a:prstGeom prst="rect">
            <a:avLst/>
          </a:prstGeom>
          <a:noFill/>
        </p:spPr>
        <p:txBody>
          <a:bodyPr wrap="square" rtlCol="0">
            <a:spAutoFit/>
          </a:bodyPr>
          <a:lstStyle/>
          <a:p>
            <a:r>
              <a:rPr lang="en-US" altLang="zh-CN" dirty="0"/>
              <a:t>3</a:t>
            </a:r>
            <a:r>
              <a:rPr lang="zh-CN" altLang="en-US" dirty="0"/>
              <a:t>、块的拆分与迁移</a:t>
            </a:r>
          </a:p>
        </p:txBody>
      </p:sp>
      <p:pic>
        <p:nvPicPr>
          <p:cNvPr id="14" name="图片 13">
            <a:extLst>
              <a:ext uri="{FF2B5EF4-FFF2-40B4-BE49-F238E27FC236}">
                <a16:creationId xmlns:a16="http://schemas.microsoft.com/office/drawing/2014/main" id="{ED0EC496-50A8-49D0-AA89-35E2BD9ED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94" y="1836575"/>
            <a:ext cx="7847396" cy="983335"/>
          </a:xfrm>
          <a:prstGeom prst="rect">
            <a:avLst/>
          </a:prstGeom>
        </p:spPr>
      </p:pic>
      <p:pic>
        <p:nvPicPr>
          <p:cNvPr id="17" name="图片 16">
            <a:extLst>
              <a:ext uri="{FF2B5EF4-FFF2-40B4-BE49-F238E27FC236}">
                <a16:creationId xmlns:a16="http://schemas.microsoft.com/office/drawing/2014/main" id="{7A68778B-D053-460B-A2C5-D95DD80824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696" y="3612296"/>
            <a:ext cx="2962762" cy="2023744"/>
          </a:xfrm>
          <a:prstGeom prst="rect">
            <a:avLst/>
          </a:prstGeom>
        </p:spPr>
      </p:pic>
      <p:sp>
        <p:nvSpPr>
          <p:cNvPr id="20" name="文本框 19">
            <a:extLst>
              <a:ext uri="{FF2B5EF4-FFF2-40B4-BE49-F238E27FC236}">
                <a16:creationId xmlns:a16="http://schemas.microsoft.com/office/drawing/2014/main" id="{741130D3-E43D-4811-B428-104DCBE1AF00}"/>
              </a:ext>
            </a:extLst>
          </p:cNvPr>
          <p:cNvSpPr txBox="1"/>
          <p:nvPr/>
        </p:nvSpPr>
        <p:spPr>
          <a:xfrm>
            <a:off x="239696" y="2965965"/>
            <a:ext cx="5438775" cy="646331"/>
          </a:xfrm>
          <a:prstGeom prst="rect">
            <a:avLst/>
          </a:prstGeom>
          <a:noFill/>
        </p:spPr>
        <p:txBody>
          <a:bodyPr wrap="square" rtlCol="0">
            <a:spAutoFit/>
          </a:bodyPr>
          <a:lstStyle/>
          <a:p>
            <a:r>
              <a:rPr lang="en-US" altLang="zh-CN" b="1" dirty="0"/>
              <a:t>chunk</a:t>
            </a:r>
            <a:r>
              <a:rPr lang="zh-CN" altLang="en-US" b="1" dirty="0"/>
              <a:t>的分裂：</a:t>
            </a:r>
            <a:r>
              <a:rPr lang="zh-CN" altLang="en-US" dirty="0"/>
              <a:t>当某个</a:t>
            </a:r>
            <a:r>
              <a:rPr lang="en-US" altLang="zh-CN" dirty="0"/>
              <a:t>chunk</a:t>
            </a:r>
            <a:r>
              <a:rPr lang="zh-CN" altLang="en-US" dirty="0"/>
              <a:t>的值达到了</a:t>
            </a:r>
            <a:r>
              <a:rPr lang="en-US" altLang="zh-CN" dirty="0"/>
              <a:t>chunk</a:t>
            </a:r>
            <a:r>
              <a:rPr lang="zh-CN" altLang="en-US" dirty="0"/>
              <a:t>所能表示的最大值的时候</a:t>
            </a:r>
            <a:endParaRPr lang="zh-CN" altLang="en-US" b="1" dirty="0"/>
          </a:p>
        </p:txBody>
      </p:sp>
      <p:sp>
        <p:nvSpPr>
          <p:cNvPr id="23" name="文本框 22">
            <a:extLst>
              <a:ext uri="{FF2B5EF4-FFF2-40B4-BE49-F238E27FC236}">
                <a16:creationId xmlns:a16="http://schemas.microsoft.com/office/drawing/2014/main" id="{DBB719EF-3C69-4C92-B7F2-70161B378A0A}"/>
              </a:ext>
            </a:extLst>
          </p:cNvPr>
          <p:cNvSpPr txBox="1"/>
          <p:nvPr/>
        </p:nvSpPr>
        <p:spPr>
          <a:xfrm>
            <a:off x="6513531" y="2458134"/>
            <a:ext cx="5438775" cy="2031325"/>
          </a:xfrm>
          <a:prstGeom prst="rect">
            <a:avLst/>
          </a:prstGeom>
          <a:noFill/>
        </p:spPr>
        <p:txBody>
          <a:bodyPr wrap="square" rtlCol="0">
            <a:spAutoFit/>
          </a:bodyPr>
          <a:lstStyle/>
          <a:p>
            <a:r>
              <a:rPr lang="en-US" altLang="zh-CN" b="1" dirty="0"/>
              <a:t>chunk</a:t>
            </a:r>
            <a:r>
              <a:rPr lang="zh-CN" altLang="en-US" b="1" dirty="0"/>
              <a:t>的迁移：</a:t>
            </a:r>
            <a:r>
              <a:rPr lang="zh-CN" altLang="en-US" dirty="0"/>
              <a:t>在分片</a:t>
            </a:r>
            <a:r>
              <a:rPr lang="en-US" altLang="zh-CN" dirty="0"/>
              <a:t>+</a:t>
            </a:r>
            <a:r>
              <a:rPr lang="zh-CN" altLang="en-US" dirty="0"/>
              <a:t>复制集的架构中，当某个服务器上的数据记录不停的增多，它上面分割的</a:t>
            </a:r>
            <a:r>
              <a:rPr lang="en-US" altLang="zh-CN" dirty="0"/>
              <a:t>chunk</a:t>
            </a:r>
            <a:r>
              <a:rPr lang="zh-CN" altLang="en-US" dirty="0"/>
              <a:t>就会变多，当集群中每个服务器上的</a:t>
            </a:r>
            <a:r>
              <a:rPr lang="en-US" altLang="zh-CN" dirty="0"/>
              <a:t>chunk</a:t>
            </a:r>
            <a:r>
              <a:rPr lang="zh-CN" altLang="en-US" dirty="0"/>
              <a:t>数量严重失衡的时候，</a:t>
            </a:r>
            <a:r>
              <a:rPr lang="en-US" altLang="zh-CN" dirty="0" err="1"/>
              <a:t>mongodb</a:t>
            </a:r>
            <a:r>
              <a:rPr lang="zh-CN" altLang="en-US" dirty="0"/>
              <a:t>会自动进行</a:t>
            </a:r>
            <a:r>
              <a:rPr lang="en-US" altLang="zh-CN" dirty="0"/>
              <a:t>chunk</a:t>
            </a:r>
            <a:r>
              <a:rPr lang="zh-CN" altLang="en-US" dirty="0"/>
              <a:t>的迁移工作，这个自动迁移的工作，是通过</a:t>
            </a:r>
            <a:r>
              <a:rPr lang="en-US" altLang="zh-CN" dirty="0"/>
              <a:t>balancer</a:t>
            </a:r>
            <a:r>
              <a:rPr lang="zh-CN" altLang="en-US" dirty="0"/>
              <a:t>来进行的。如果</a:t>
            </a:r>
            <a:r>
              <a:rPr lang="en-US" altLang="zh-CN" dirty="0"/>
              <a:t>balancer</a:t>
            </a:r>
            <a:r>
              <a:rPr lang="zh-CN" altLang="en-US" dirty="0"/>
              <a:t>发现各个</a:t>
            </a:r>
            <a:r>
              <a:rPr lang="en-US" altLang="zh-CN" dirty="0"/>
              <a:t>shard</a:t>
            </a:r>
            <a:r>
              <a:rPr lang="zh-CN" altLang="en-US" dirty="0"/>
              <a:t>之间的</a:t>
            </a:r>
            <a:r>
              <a:rPr lang="en-US" altLang="zh-CN" dirty="0"/>
              <a:t>chunk</a:t>
            </a:r>
            <a:r>
              <a:rPr lang="zh-CN" altLang="en-US" dirty="0"/>
              <a:t>数差异超过了提前规定的阈值，则会进行</a:t>
            </a:r>
            <a:r>
              <a:rPr lang="en-US" altLang="zh-CN" dirty="0"/>
              <a:t>chunk</a:t>
            </a:r>
            <a:r>
              <a:rPr lang="zh-CN" altLang="en-US" dirty="0"/>
              <a:t>的迁移工作</a:t>
            </a:r>
          </a:p>
        </p:txBody>
      </p:sp>
      <p:pic>
        <p:nvPicPr>
          <p:cNvPr id="26" name="图片 25">
            <a:extLst>
              <a:ext uri="{FF2B5EF4-FFF2-40B4-BE49-F238E27FC236}">
                <a16:creationId xmlns:a16="http://schemas.microsoft.com/office/drawing/2014/main" id="{883DD667-6FA4-42A9-B977-EF7E3E88BF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2987" y="3874504"/>
            <a:ext cx="3333587" cy="2718847"/>
          </a:xfrm>
          <a:prstGeom prst="rect">
            <a:avLst/>
          </a:prstGeom>
        </p:spPr>
      </p:pic>
    </p:spTree>
    <p:extLst>
      <p:ext uri="{BB962C8B-B14F-4D97-AF65-F5344CB8AC3E}">
        <p14:creationId xmlns:p14="http://schemas.microsoft.com/office/powerpoint/2010/main" val="419711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87C08D7-8052-4B46-9CDF-BF9E824CA178}"/>
              </a:ext>
            </a:extLst>
          </p:cNvPr>
          <p:cNvPicPr>
            <a:picLocks noChangeAspect="1"/>
          </p:cNvPicPr>
          <p:nvPr/>
        </p:nvPicPr>
        <p:blipFill rotWithShape="1">
          <a:blip r:embed="rId3"/>
          <a:srcRect l="1" r="38412" b="3754"/>
          <a:stretch/>
        </p:blipFill>
        <p:spPr>
          <a:xfrm>
            <a:off x="1" y="-1"/>
            <a:ext cx="12191999" cy="834501"/>
          </a:xfrm>
          <a:prstGeom prst="rect">
            <a:avLst/>
          </a:prstGeom>
        </p:spPr>
      </p:pic>
      <p:sp>
        <p:nvSpPr>
          <p:cNvPr id="3" name="文本框 2">
            <a:extLst>
              <a:ext uri="{FF2B5EF4-FFF2-40B4-BE49-F238E27FC236}">
                <a16:creationId xmlns:a16="http://schemas.microsoft.com/office/drawing/2014/main" id="{D340760D-9737-4D54-BE27-74EDC8EB0C77}"/>
              </a:ext>
            </a:extLst>
          </p:cNvPr>
          <p:cNvSpPr txBox="1"/>
          <p:nvPr/>
        </p:nvSpPr>
        <p:spPr>
          <a:xfrm>
            <a:off x="239696" y="186416"/>
            <a:ext cx="3270419" cy="523220"/>
          </a:xfrm>
          <a:prstGeom prst="rect">
            <a:avLst/>
          </a:prstGeom>
          <a:noFill/>
        </p:spPr>
        <p:txBody>
          <a:bodyPr wrap="square" rtlCol="0">
            <a:spAutoFit/>
          </a:bodyPr>
          <a:lstStyle/>
          <a:p>
            <a:r>
              <a:rPr lang="en-US" altLang="zh-CN" sz="2800" b="1" dirty="0">
                <a:solidFill>
                  <a:srgbClr val="FFFFFF"/>
                </a:solidFill>
                <a:latin typeface="微软雅黑" panose="020B0503020204020204" pitchFamily="34" charset="-122"/>
                <a:ea typeface="微软雅黑" panose="020B0503020204020204" pitchFamily="34" charset="-122"/>
              </a:rPr>
              <a:t>1. </a:t>
            </a:r>
            <a:r>
              <a:rPr lang="en-US" altLang="zh-CN" sz="2800" b="1" dirty="0" err="1">
                <a:solidFill>
                  <a:srgbClr val="FFFFFF"/>
                </a:solidFill>
                <a:latin typeface="微软雅黑" panose="020B0503020204020204" pitchFamily="34" charset="-122"/>
                <a:ea typeface="微软雅黑" panose="020B0503020204020204" pitchFamily="34" charset="-122"/>
              </a:rPr>
              <a:t>Mongod</a:t>
            </a:r>
            <a:r>
              <a:rPr lang="zh-CN" altLang="en-US" sz="2800" b="1" dirty="0">
                <a:solidFill>
                  <a:srgbClr val="FFFFFF"/>
                </a:solidFill>
                <a:latin typeface="微软雅黑" panose="020B0503020204020204" pitchFamily="34" charset="-122"/>
                <a:ea typeface="微软雅黑" panose="020B0503020204020204" pitchFamily="34" charset="-122"/>
              </a:rPr>
              <a:t>介绍</a:t>
            </a:r>
          </a:p>
        </p:txBody>
      </p:sp>
      <p:sp>
        <p:nvSpPr>
          <p:cNvPr id="4" name="文本框 3">
            <a:extLst>
              <a:ext uri="{FF2B5EF4-FFF2-40B4-BE49-F238E27FC236}">
                <a16:creationId xmlns:a16="http://schemas.microsoft.com/office/drawing/2014/main" id="{510E48F3-39F5-48E7-BD65-FA8A569C46FC}"/>
              </a:ext>
            </a:extLst>
          </p:cNvPr>
          <p:cNvSpPr txBox="1"/>
          <p:nvPr/>
        </p:nvSpPr>
        <p:spPr>
          <a:xfrm>
            <a:off x="679508" y="1224793"/>
            <a:ext cx="5268286" cy="369332"/>
          </a:xfrm>
          <a:prstGeom prst="rect">
            <a:avLst/>
          </a:prstGeom>
          <a:noFill/>
        </p:spPr>
        <p:txBody>
          <a:bodyPr wrap="square" rtlCol="0">
            <a:spAutoFit/>
          </a:bodyPr>
          <a:lstStyle/>
          <a:p>
            <a:r>
              <a:rPr lang="en-US" altLang="zh-CN" dirty="0"/>
              <a:t>2</a:t>
            </a:r>
            <a:r>
              <a:rPr lang="zh-CN" altLang="en-US" dirty="0"/>
              <a:t>、备份</a:t>
            </a:r>
          </a:p>
        </p:txBody>
      </p:sp>
      <p:sp>
        <p:nvSpPr>
          <p:cNvPr id="5" name="文本框 4">
            <a:extLst>
              <a:ext uri="{FF2B5EF4-FFF2-40B4-BE49-F238E27FC236}">
                <a16:creationId xmlns:a16="http://schemas.microsoft.com/office/drawing/2014/main" id="{57E57072-6D1B-4502-8112-B2DCFE93893E}"/>
              </a:ext>
            </a:extLst>
          </p:cNvPr>
          <p:cNvSpPr txBox="1"/>
          <p:nvPr/>
        </p:nvSpPr>
        <p:spPr>
          <a:xfrm>
            <a:off x="962024" y="1733551"/>
            <a:ext cx="5391151" cy="923330"/>
          </a:xfrm>
          <a:prstGeom prst="rect">
            <a:avLst/>
          </a:prstGeom>
          <a:noFill/>
        </p:spPr>
        <p:txBody>
          <a:bodyPr wrap="square" rtlCol="0">
            <a:spAutoFit/>
          </a:bodyPr>
          <a:lstStyle/>
          <a:p>
            <a:r>
              <a:rPr lang="en-US" altLang="zh-CN" dirty="0"/>
              <a:t>a.</a:t>
            </a:r>
            <a:r>
              <a:rPr lang="zh-CN" altLang="en-US" dirty="0"/>
              <a:t>冷备份：文件拷贝，启动时指定</a:t>
            </a:r>
            <a:r>
              <a:rPr lang="en-US" altLang="zh-CN" dirty="0"/>
              <a:t>--</a:t>
            </a:r>
            <a:r>
              <a:rPr lang="en-US" altLang="zh-CN" dirty="0" err="1"/>
              <a:t>dbpath</a:t>
            </a:r>
            <a:endParaRPr lang="en-US" altLang="zh-CN" dirty="0"/>
          </a:p>
          <a:p>
            <a:r>
              <a:rPr lang="en-US" altLang="zh-CN" dirty="0"/>
              <a:t>b.</a:t>
            </a:r>
            <a:r>
              <a:rPr lang="zh-CN" altLang="en-US" dirty="0"/>
              <a:t>热备份：保持运行状态</a:t>
            </a:r>
            <a:endParaRPr lang="en-US" altLang="zh-CN" dirty="0"/>
          </a:p>
          <a:p>
            <a:r>
              <a:rPr lang="en-US" altLang="zh-CN" dirty="0"/>
              <a:t>c.</a:t>
            </a:r>
            <a:r>
              <a:rPr lang="zh-CN" altLang="en-US" dirty="0"/>
              <a:t>主从复制</a:t>
            </a:r>
          </a:p>
        </p:txBody>
      </p:sp>
      <p:pic>
        <p:nvPicPr>
          <p:cNvPr id="7" name="图片 6">
            <a:extLst>
              <a:ext uri="{FF2B5EF4-FFF2-40B4-BE49-F238E27FC236}">
                <a16:creationId xmlns:a16="http://schemas.microsoft.com/office/drawing/2014/main" id="{A212151B-09EC-47D7-8FEE-024EB6423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1489" y="1110572"/>
            <a:ext cx="3948486" cy="731983"/>
          </a:xfrm>
          <a:prstGeom prst="rect">
            <a:avLst/>
          </a:prstGeom>
        </p:spPr>
      </p:pic>
      <p:pic>
        <p:nvPicPr>
          <p:cNvPr id="9" name="图片 8">
            <a:extLst>
              <a:ext uri="{FF2B5EF4-FFF2-40B4-BE49-F238E27FC236}">
                <a16:creationId xmlns:a16="http://schemas.microsoft.com/office/drawing/2014/main" id="{7D0654EA-F3F9-47D4-A4BF-958F22EC7F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1489" y="2138894"/>
            <a:ext cx="3805611" cy="720159"/>
          </a:xfrm>
          <a:prstGeom prst="rect">
            <a:avLst/>
          </a:prstGeom>
        </p:spPr>
      </p:pic>
      <p:sp>
        <p:nvSpPr>
          <p:cNvPr id="10" name="矩形 9">
            <a:extLst>
              <a:ext uri="{FF2B5EF4-FFF2-40B4-BE49-F238E27FC236}">
                <a16:creationId xmlns:a16="http://schemas.microsoft.com/office/drawing/2014/main" id="{7C53B822-7ADB-4F5C-B7E1-248BB35C02E3}"/>
              </a:ext>
            </a:extLst>
          </p:cNvPr>
          <p:cNvSpPr/>
          <p:nvPr/>
        </p:nvSpPr>
        <p:spPr>
          <a:xfrm>
            <a:off x="679508" y="3429000"/>
            <a:ext cx="6096000" cy="646331"/>
          </a:xfrm>
          <a:prstGeom prst="rect">
            <a:avLst/>
          </a:prstGeom>
        </p:spPr>
        <p:txBody>
          <a:bodyPr>
            <a:spAutoFit/>
          </a:bodyPr>
          <a:lstStyle/>
          <a:p>
            <a:r>
              <a:rPr lang="en-US" altLang="zh-CN" b="1" dirty="0" err="1">
                <a:solidFill>
                  <a:srgbClr val="000000"/>
                </a:solidFill>
                <a:latin typeface="PingFang SC"/>
              </a:rPr>
              <a:t>mongodump</a:t>
            </a:r>
            <a:r>
              <a:rPr lang="en-US" altLang="zh-CN" b="1" dirty="0">
                <a:solidFill>
                  <a:srgbClr val="000000"/>
                </a:solidFill>
                <a:latin typeface="PingFang SC"/>
              </a:rPr>
              <a:t>/</a:t>
            </a:r>
            <a:r>
              <a:rPr lang="en-US" altLang="zh-CN" b="1" dirty="0" err="1">
                <a:solidFill>
                  <a:srgbClr val="000000"/>
                </a:solidFill>
                <a:latin typeface="PingFang SC"/>
              </a:rPr>
              <a:t>mongorestore</a:t>
            </a:r>
            <a:r>
              <a:rPr lang="zh-CN" altLang="en-US" b="1" dirty="0">
                <a:solidFill>
                  <a:srgbClr val="000000"/>
                </a:solidFill>
                <a:latin typeface="PingFang SC"/>
              </a:rPr>
              <a:t>与</a:t>
            </a:r>
            <a:r>
              <a:rPr lang="en-US" altLang="zh-CN" b="1" dirty="0" err="1">
                <a:solidFill>
                  <a:srgbClr val="000000"/>
                </a:solidFill>
                <a:latin typeface="PingFang SC"/>
              </a:rPr>
              <a:t>mongoexport</a:t>
            </a:r>
            <a:r>
              <a:rPr lang="en-US" altLang="zh-CN" b="1" dirty="0">
                <a:solidFill>
                  <a:srgbClr val="000000"/>
                </a:solidFill>
                <a:latin typeface="PingFang SC"/>
              </a:rPr>
              <a:t>/</a:t>
            </a:r>
            <a:r>
              <a:rPr lang="en-US" altLang="zh-CN" b="1" dirty="0" err="1">
                <a:solidFill>
                  <a:srgbClr val="000000"/>
                </a:solidFill>
                <a:latin typeface="PingFang SC"/>
              </a:rPr>
              <a:t>mongoimport</a:t>
            </a:r>
            <a:r>
              <a:rPr lang="zh-CN" altLang="en-US" b="1" dirty="0">
                <a:solidFill>
                  <a:srgbClr val="000000"/>
                </a:solidFill>
                <a:latin typeface="PingFang SC"/>
              </a:rPr>
              <a:t>的区别在于：</a:t>
            </a:r>
            <a:endParaRPr lang="zh-CN" altLang="en-US" b="1" i="0" dirty="0">
              <a:solidFill>
                <a:srgbClr val="000000"/>
              </a:solidFill>
              <a:effectLst/>
              <a:latin typeface="PingFang SC"/>
            </a:endParaRPr>
          </a:p>
        </p:txBody>
      </p:sp>
      <p:sp>
        <p:nvSpPr>
          <p:cNvPr id="11" name="文本框 10">
            <a:extLst>
              <a:ext uri="{FF2B5EF4-FFF2-40B4-BE49-F238E27FC236}">
                <a16:creationId xmlns:a16="http://schemas.microsoft.com/office/drawing/2014/main" id="{8785C05C-8D3D-4F9B-8CDB-83FC4FB63A07}"/>
              </a:ext>
            </a:extLst>
          </p:cNvPr>
          <p:cNvSpPr txBox="1"/>
          <p:nvPr/>
        </p:nvSpPr>
        <p:spPr>
          <a:xfrm>
            <a:off x="679508" y="4372556"/>
            <a:ext cx="9696450" cy="1477328"/>
          </a:xfrm>
          <a:prstGeom prst="rect">
            <a:avLst/>
          </a:prstGeom>
          <a:noFill/>
        </p:spPr>
        <p:txBody>
          <a:bodyPr wrap="square" rtlCol="0">
            <a:spAutoFit/>
          </a:bodyPr>
          <a:lstStyle/>
          <a:p>
            <a:r>
              <a:rPr lang="en-US" altLang="zh-CN" dirty="0"/>
              <a:t>1</a:t>
            </a:r>
            <a:r>
              <a:rPr lang="zh-CN" altLang="en-US" dirty="0"/>
              <a:t>，</a:t>
            </a:r>
            <a:r>
              <a:rPr lang="en-US" altLang="zh-CN" dirty="0" err="1"/>
              <a:t>mongoexport</a:t>
            </a:r>
            <a:r>
              <a:rPr lang="en-US" altLang="zh-CN" dirty="0"/>
              <a:t>/</a:t>
            </a:r>
            <a:r>
              <a:rPr lang="en-US" altLang="zh-CN" dirty="0" err="1"/>
              <a:t>mongoimport</a:t>
            </a:r>
            <a:r>
              <a:rPr lang="zh-CN" altLang="en-US" dirty="0"/>
              <a:t>导入</a:t>
            </a:r>
            <a:r>
              <a:rPr lang="en-US" altLang="zh-CN" dirty="0"/>
              <a:t>/</a:t>
            </a:r>
            <a:r>
              <a:rPr lang="zh-CN" altLang="en-US" dirty="0"/>
              <a:t>导出的是</a:t>
            </a:r>
            <a:r>
              <a:rPr lang="en-US" altLang="zh-CN" dirty="0"/>
              <a:t>JSON</a:t>
            </a:r>
            <a:r>
              <a:rPr lang="zh-CN" altLang="en-US" dirty="0"/>
              <a:t>格式，</a:t>
            </a:r>
            <a:r>
              <a:rPr lang="en-US" altLang="zh-CN" dirty="0"/>
              <a:t>JSON</a:t>
            </a:r>
            <a:r>
              <a:rPr lang="zh-CN" altLang="en-US" dirty="0"/>
              <a:t>可读性强但体积较大</a:t>
            </a:r>
            <a:r>
              <a:rPr lang="en-US" altLang="zh-CN" dirty="0"/>
              <a:t>,</a:t>
            </a:r>
            <a:r>
              <a:rPr lang="zh-CN" altLang="en-US" dirty="0"/>
              <a:t>支持跨版本；而</a:t>
            </a:r>
            <a:r>
              <a:rPr lang="en-US" altLang="zh-CN" dirty="0" err="1"/>
              <a:t>mongodump</a:t>
            </a:r>
            <a:r>
              <a:rPr lang="en-US" altLang="zh-CN" dirty="0"/>
              <a:t>/</a:t>
            </a:r>
            <a:r>
              <a:rPr lang="en-US" altLang="zh-CN" dirty="0" err="1"/>
              <a:t>mongorestore</a:t>
            </a:r>
            <a:r>
              <a:rPr lang="zh-CN" altLang="en-US" dirty="0"/>
              <a:t>导入</a:t>
            </a:r>
            <a:r>
              <a:rPr lang="en-US" altLang="zh-CN" dirty="0"/>
              <a:t>/</a:t>
            </a:r>
            <a:r>
              <a:rPr lang="zh-CN" altLang="en-US" dirty="0"/>
              <a:t>导出的是</a:t>
            </a:r>
            <a:r>
              <a:rPr lang="en-US" altLang="zh-CN" dirty="0"/>
              <a:t>BSON</a:t>
            </a:r>
            <a:r>
              <a:rPr lang="zh-CN" altLang="en-US" dirty="0"/>
              <a:t>格式，</a:t>
            </a:r>
            <a:r>
              <a:rPr lang="en-US" altLang="zh-CN" dirty="0"/>
              <a:t>BSON</a:t>
            </a:r>
            <a:r>
              <a:rPr lang="zh-CN" altLang="en-US" dirty="0"/>
              <a:t>则是二进制文件，体积小但对人类几乎没有可读性。</a:t>
            </a:r>
            <a:endParaRPr lang="en-US" altLang="zh-CN" dirty="0"/>
          </a:p>
          <a:p>
            <a:r>
              <a:rPr lang="en-US" altLang="zh-CN" dirty="0"/>
              <a:t>2</a:t>
            </a:r>
            <a:r>
              <a:rPr lang="zh-CN" altLang="en-US" dirty="0"/>
              <a:t>，</a:t>
            </a:r>
            <a:r>
              <a:rPr lang="en-US" altLang="zh-CN" dirty="0" err="1"/>
              <a:t>mongoexport</a:t>
            </a:r>
            <a:r>
              <a:rPr lang="en-US" altLang="zh-CN" dirty="0"/>
              <a:t>/</a:t>
            </a:r>
            <a:r>
              <a:rPr lang="en-US" altLang="zh-CN" dirty="0" err="1"/>
              <a:t>mongoimport</a:t>
            </a:r>
            <a:r>
              <a:rPr lang="zh-CN" altLang="en-US" dirty="0"/>
              <a:t>的主要作用还是导入</a:t>
            </a:r>
            <a:r>
              <a:rPr lang="en-US" altLang="zh-CN" dirty="0"/>
              <a:t>/</a:t>
            </a:r>
            <a:r>
              <a:rPr lang="zh-CN" altLang="en-US" dirty="0"/>
              <a:t>导出数据时使用，并不是一个真正意义上的备份工具。</a:t>
            </a:r>
          </a:p>
        </p:txBody>
      </p:sp>
    </p:spTree>
    <p:extLst>
      <p:ext uri="{BB962C8B-B14F-4D97-AF65-F5344CB8AC3E}">
        <p14:creationId xmlns:p14="http://schemas.microsoft.com/office/powerpoint/2010/main" val="3959962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87C08D7-8052-4B46-9CDF-BF9E824CA178}"/>
              </a:ext>
            </a:extLst>
          </p:cNvPr>
          <p:cNvPicPr>
            <a:picLocks noChangeAspect="1"/>
          </p:cNvPicPr>
          <p:nvPr/>
        </p:nvPicPr>
        <p:blipFill rotWithShape="1">
          <a:blip r:embed="rId3"/>
          <a:srcRect l="1" r="38412" b="3754"/>
          <a:stretch/>
        </p:blipFill>
        <p:spPr>
          <a:xfrm>
            <a:off x="1" y="-1"/>
            <a:ext cx="12191999" cy="834501"/>
          </a:xfrm>
          <a:prstGeom prst="rect">
            <a:avLst/>
          </a:prstGeom>
        </p:spPr>
      </p:pic>
      <p:sp>
        <p:nvSpPr>
          <p:cNvPr id="3" name="文本框 2">
            <a:extLst>
              <a:ext uri="{FF2B5EF4-FFF2-40B4-BE49-F238E27FC236}">
                <a16:creationId xmlns:a16="http://schemas.microsoft.com/office/drawing/2014/main" id="{D340760D-9737-4D54-BE27-74EDC8EB0C77}"/>
              </a:ext>
            </a:extLst>
          </p:cNvPr>
          <p:cNvSpPr txBox="1"/>
          <p:nvPr/>
        </p:nvSpPr>
        <p:spPr>
          <a:xfrm>
            <a:off x="239696" y="186416"/>
            <a:ext cx="3270419" cy="523220"/>
          </a:xfrm>
          <a:prstGeom prst="rect">
            <a:avLst/>
          </a:prstGeom>
          <a:noFill/>
        </p:spPr>
        <p:txBody>
          <a:bodyPr wrap="square" rtlCol="0">
            <a:spAutoFit/>
          </a:bodyPr>
          <a:lstStyle/>
          <a:p>
            <a:r>
              <a:rPr lang="en-US" altLang="zh-CN" sz="2800" b="1" dirty="0">
                <a:solidFill>
                  <a:srgbClr val="FFFFFF"/>
                </a:solidFill>
                <a:latin typeface="微软雅黑" panose="020B0503020204020204" pitchFamily="34" charset="-122"/>
                <a:ea typeface="微软雅黑" panose="020B0503020204020204" pitchFamily="34" charset="-122"/>
              </a:rPr>
              <a:t>1. </a:t>
            </a:r>
            <a:r>
              <a:rPr lang="en-US" altLang="zh-CN" sz="2800" b="1" dirty="0" err="1">
                <a:solidFill>
                  <a:srgbClr val="FFFFFF"/>
                </a:solidFill>
                <a:latin typeface="微软雅黑" panose="020B0503020204020204" pitchFamily="34" charset="-122"/>
                <a:ea typeface="微软雅黑" panose="020B0503020204020204" pitchFamily="34" charset="-122"/>
              </a:rPr>
              <a:t>Mongod</a:t>
            </a:r>
            <a:r>
              <a:rPr lang="zh-CN" altLang="en-US" sz="2800" b="1" dirty="0">
                <a:solidFill>
                  <a:srgbClr val="FFFFFF"/>
                </a:solidFill>
                <a:latin typeface="微软雅黑" panose="020B0503020204020204" pitchFamily="34" charset="-122"/>
                <a:ea typeface="微软雅黑" panose="020B0503020204020204" pitchFamily="34" charset="-122"/>
              </a:rPr>
              <a:t>介绍</a:t>
            </a:r>
          </a:p>
        </p:txBody>
      </p:sp>
      <p:sp>
        <p:nvSpPr>
          <p:cNvPr id="4" name="文本框 3">
            <a:extLst>
              <a:ext uri="{FF2B5EF4-FFF2-40B4-BE49-F238E27FC236}">
                <a16:creationId xmlns:a16="http://schemas.microsoft.com/office/drawing/2014/main" id="{510E48F3-39F5-48E7-BD65-FA8A569C46FC}"/>
              </a:ext>
            </a:extLst>
          </p:cNvPr>
          <p:cNvSpPr txBox="1"/>
          <p:nvPr/>
        </p:nvSpPr>
        <p:spPr>
          <a:xfrm>
            <a:off x="446809" y="958098"/>
            <a:ext cx="5268286" cy="369332"/>
          </a:xfrm>
          <a:prstGeom prst="rect">
            <a:avLst/>
          </a:prstGeom>
          <a:noFill/>
        </p:spPr>
        <p:txBody>
          <a:bodyPr wrap="square" rtlCol="0">
            <a:spAutoFit/>
          </a:bodyPr>
          <a:lstStyle/>
          <a:p>
            <a:r>
              <a:rPr lang="en-US" altLang="zh-CN" dirty="0"/>
              <a:t>3</a:t>
            </a:r>
            <a:r>
              <a:rPr lang="zh-CN" altLang="en-US" dirty="0"/>
              <a:t>、安全认证</a:t>
            </a:r>
          </a:p>
        </p:txBody>
      </p:sp>
      <p:sp>
        <p:nvSpPr>
          <p:cNvPr id="7" name="文本框 6">
            <a:extLst>
              <a:ext uri="{FF2B5EF4-FFF2-40B4-BE49-F238E27FC236}">
                <a16:creationId xmlns:a16="http://schemas.microsoft.com/office/drawing/2014/main" id="{74D3A74B-507F-4419-9BE1-EC790B5CAAAB}"/>
              </a:ext>
            </a:extLst>
          </p:cNvPr>
          <p:cNvSpPr txBox="1"/>
          <p:nvPr/>
        </p:nvSpPr>
        <p:spPr>
          <a:xfrm>
            <a:off x="517582" y="1309799"/>
            <a:ext cx="10150417" cy="954107"/>
          </a:xfrm>
          <a:prstGeom prst="rect">
            <a:avLst/>
          </a:prstGeom>
          <a:noFill/>
        </p:spPr>
        <p:txBody>
          <a:bodyPr wrap="square" rtlCol="0">
            <a:spAutoFit/>
          </a:bodyPr>
          <a:lstStyle/>
          <a:p>
            <a:r>
              <a:rPr lang="en-US" altLang="zh-CN" sz="1400" dirty="0"/>
              <a:t>a.</a:t>
            </a:r>
            <a:r>
              <a:rPr lang="zh-CN" altLang="en-US" sz="1400" dirty="0"/>
              <a:t>访问控制</a:t>
            </a:r>
            <a:r>
              <a:rPr lang="en-US" altLang="zh-CN" sz="1400" dirty="0"/>
              <a:t>:</a:t>
            </a:r>
            <a:r>
              <a:rPr lang="zh-CN" altLang="en-US" sz="1400" dirty="0"/>
              <a:t>对用户授予一个或多个角色来控制用户访问数据库资源的权限和数据库操作的权限</a:t>
            </a:r>
            <a:endParaRPr lang="en-US" altLang="zh-CN" sz="1400" dirty="0"/>
          </a:p>
          <a:p>
            <a:r>
              <a:rPr lang="en-US" altLang="zh-CN" sz="1400" dirty="0"/>
              <a:t>b.</a:t>
            </a:r>
            <a:r>
              <a:rPr lang="zh-CN" altLang="en-US" sz="1400" dirty="0"/>
              <a:t>角色：在</a:t>
            </a:r>
            <a:r>
              <a:rPr lang="en-US" altLang="zh-CN" sz="1400" dirty="0"/>
              <a:t>MongoDB</a:t>
            </a:r>
            <a:r>
              <a:rPr lang="zh-CN" altLang="en-US" sz="1400" dirty="0"/>
              <a:t>中通过角色对用户授予相应数据库资源的操作权限，每个角色当中的权限可以显式指定，也可以通过继承其他角色的权限，或者两都都存在的权限。</a:t>
            </a:r>
            <a:endParaRPr lang="en-US" altLang="zh-CN" sz="1400" dirty="0"/>
          </a:p>
          <a:p>
            <a:r>
              <a:rPr lang="en-US" altLang="zh-CN" sz="1400" dirty="0"/>
              <a:t>C.</a:t>
            </a:r>
            <a:r>
              <a:rPr lang="zh-CN" altLang="en-US" sz="1400" dirty="0"/>
              <a:t>权限：权限由指定的数据库资源</a:t>
            </a:r>
            <a:r>
              <a:rPr lang="en-US" altLang="zh-CN" sz="1400" dirty="0"/>
              <a:t>(resource)</a:t>
            </a:r>
            <a:r>
              <a:rPr lang="zh-CN" altLang="en-US" sz="1400" dirty="0"/>
              <a:t>以及允许在指定资源上进行的操作</a:t>
            </a:r>
            <a:r>
              <a:rPr lang="en-US" altLang="zh-CN" sz="1400" dirty="0"/>
              <a:t>(action)</a:t>
            </a:r>
            <a:r>
              <a:rPr lang="zh-CN" altLang="en-US" sz="1400" dirty="0"/>
              <a:t>组成。</a:t>
            </a:r>
          </a:p>
        </p:txBody>
      </p:sp>
      <p:pic>
        <p:nvPicPr>
          <p:cNvPr id="9" name="图片 8">
            <a:extLst>
              <a:ext uri="{FF2B5EF4-FFF2-40B4-BE49-F238E27FC236}">
                <a16:creationId xmlns:a16="http://schemas.microsoft.com/office/drawing/2014/main" id="{C4C2C913-F422-4132-A98A-B085B3879D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874" y="2617242"/>
            <a:ext cx="7477125" cy="4240758"/>
          </a:xfrm>
          <a:prstGeom prst="rect">
            <a:avLst/>
          </a:prstGeom>
        </p:spPr>
      </p:pic>
      <p:pic>
        <p:nvPicPr>
          <p:cNvPr id="11" name="图片 10">
            <a:extLst>
              <a:ext uri="{FF2B5EF4-FFF2-40B4-BE49-F238E27FC236}">
                <a16:creationId xmlns:a16="http://schemas.microsoft.com/office/drawing/2014/main" id="{1A288093-2DB4-4F1C-84B3-A8F2BB8D34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342" y="2213165"/>
            <a:ext cx="7925666" cy="526040"/>
          </a:xfrm>
          <a:prstGeom prst="rect">
            <a:avLst/>
          </a:prstGeom>
        </p:spPr>
      </p:pic>
      <p:pic>
        <p:nvPicPr>
          <p:cNvPr id="13" name="图片 12">
            <a:extLst>
              <a:ext uri="{FF2B5EF4-FFF2-40B4-BE49-F238E27FC236}">
                <a16:creationId xmlns:a16="http://schemas.microsoft.com/office/drawing/2014/main" id="{D4C1BDAC-E3E8-461D-A3E3-E6A6491AC2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60" y="4117870"/>
            <a:ext cx="4153480" cy="228632"/>
          </a:xfrm>
          <a:prstGeom prst="rect">
            <a:avLst/>
          </a:prstGeom>
        </p:spPr>
      </p:pic>
    </p:spTree>
    <p:extLst>
      <p:ext uri="{BB962C8B-B14F-4D97-AF65-F5344CB8AC3E}">
        <p14:creationId xmlns:p14="http://schemas.microsoft.com/office/powerpoint/2010/main" val="299951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87C08D7-8052-4B46-9CDF-BF9E824CA178}"/>
              </a:ext>
            </a:extLst>
          </p:cNvPr>
          <p:cNvPicPr>
            <a:picLocks noChangeAspect="1"/>
          </p:cNvPicPr>
          <p:nvPr/>
        </p:nvPicPr>
        <p:blipFill rotWithShape="1">
          <a:blip r:embed="rId3"/>
          <a:srcRect l="1" r="38412" b="3754"/>
          <a:stretch/>
        </p:blipFill>
        <p:spPr>
          <a:xfrm>
            <a:off x="1" y="-1"/>
            <a:ext cx="12191999" cy="834501"/>
          </a:xfrm>
          <a:prstGeom prst="rect">
            <a:avLst/>
          </a:prstGeom>
        </p:spPr>
      </p:pic>
      <p:sp>
        <p:nvSpPr>
          <p:cNvPr id="3" name="文本框 2">
            <a:extLst>
              <a:ext uri="{FF2B5EF4-FFF2-40B4-BE49-F238E27FC236}">
                <a16:creationId xmlns:a16="http://schemas.microsoft.com/office/drawing/2014/main" id="{D340760D-9737-4D54-BE27-74EDC8EB0C77}"/>
              </a:ext>
            </a:extLst>
          </p:cNvPr>
          <p:cNvSpPr txBox="1"/>
          <p:nvPr/>
        </p:nvSpPr>
        <p:spPr>
          <a:xfrm>
            <a:off x="239696" y="186417"/>
            <a:ext cx="4084654" cy="523220"/>
          </a:xfrm>
          <a:prstGeom prst="rect">
            <a:avLst/>
          </a:prstGeom>
          <a:noFill/>
        </p:spPr>
        <p:txBody>
          <a:bodyPr wrap="square" rtlCol="0">
            <a:spAutoFit/>
          </a:bodyPr>
          <a:lstStyle/>
          <a:p>
            <a:r>
              <a:rPr lang="en-US" altLang="zh-CN" sz="2800" b="1" dirty="0">
                <a:solidFill>
                  <a:srgbClr val="FFFFFF"/>
                </a:solidFill>
                <a:latin typeface="微软雅黑" panose="020B0503020204020204" pitchFamily="34" charset="-122"/>
                <a:ea typeface="微软雅黑" panose="020B0503020204020204" pitchFamily="34" charset="-122"/>
              </a:rPr>
              <a:t>2. Replica Sets </a:t>
            </a:r>
            <a:r>
              <a:rPr lang="zh-CN" altLang="en-US" sz="2800" b="1" dirty="0">
                <a:solidFill>
                  <a:srgbClr val="FFFFFF"/>
                </a:solidFill>
                <a:latin typeface="微软雅黑" panose="020B0503020204020204" pitchFamily="34" charset="-122"/>
                <a:ea typeface="微软雅黑" panose="020B0503020204020204" pitchFamily="34" charset="-122"/>
              </a:rPr>
              <a:t>复制集 </a:t>
            </a:r>
          </a:p>
        </p:txBody>
      </p:sp>
      <p:sp>
        <p:nvSpPr>
          <p:cNvPr id="4" name="文本框 3">
            <a:extLst>
              <a:ext uri="{FF2B5EF4-FFF2-40B4-BE49-F238E27FC236}">
                <a16:creationId xmlns:a16="http://schemas.microsoft.com/office/drawing/2014/main" id="{510E48F3-39F5-48E7-BD65-FA8A569C46FC}"/>
              </a:ext>
            </a:extLst>
          </p:cNvPr>
          <p:cNvSpPr txBox="1"/>
          <p:nvPr/>
        </p:nvSpPr>
        <p:spPr>
          <a:xfrm>
            <a:off x="675314" y="1079192"/>
            <a:ext cx="5268286" cy="369332"/>
          </a:xfrm>
          <a:prstGeom prst="rect">
            <a:avLst/>
          </a:prstGeom>
          <a:noFill/>
        </p:spPr>
        <p:txBody>
          <a:bodyPr wrap="square" rtlCol="0">
            <a:spAutoFit/>
          </a:bodyPr>
          <a:lstStyle/>
          <a:p>
            <a:r>
              <a:rPr lang="en-US" altLang="zh-CN" dirty="0"/>
              <a:t>1</a:t>
            </a:r>
            <a:r>
              <a:rPr lang="zh-CN" altLang="en-US" dirty="0"/>
              <a:t>、高可用</a:t>
            </a:r>
          </a:p>
        </p:txBody>
      </p:sp>
      <p:pic>
        <p:nvPicPr>
          <p:cNvPr id="6" name="图片 5">
            <a:extLst>
              <a:ext uri="{FF2B5EF4-FFF2-40B4-BE49-F238E27FC236}">
                <a16:creationId xmlns:a16="http://schemas.microsoft.com/office/drawing/2014/main" id="{0BAB0B48-DC39-4BA6-A4A3-EC7F78A064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937" y="1448524"/>
            <a:ext cx="6339305" cy="2163655"/>
          </a:xfrm>
          <a:prstGeom prst="rect">
            <a:avLst/>
          </a:prstGeom>
        </p:spPr>
      </p:pic>
      <p:pic>
        <p:nvPicPr>
          <p:cNvPr id="9" name="图片 8">
            <a:extLst>
              <a:ext uri="{FF2B5EF4-FFF2-40B4-BE49-F238E27FC236}">
                <a16:creationId xmlns:a16="http://schemas.microsoft.com/office/drawing/2014/main" id="{8EE48057-E4ED-4290-A58E-8EE73C2B2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6885" y="834500"/>
            <a:ext cx="3141428" cy="2798727"/>
          </a:xfrm>
          <a:prstGeom prst="rect">
            <a:avLst/>
          </a:prstGeom>
        </p:spPr>
      </p:pic>
      <p:sp>
        <p:nvSpPr>
          <p:cNvPr id="14" name="文本框 13">
            <a:extLst>
              <a:ext uri="{FF2B5EF4-FFF2-40B4-BE49-F238E27FC236}">
                <a16:creationId xmlns:a16="http://schemas.microsoft.com/office/drawing/2014/main" id="{23179992-2AC3-4F33-907E-32F1919E84C8}"/>
              </a:ext>
            </a:extLst>
          </p:cNvPr>
          <p:cNvSpPr txBox="1"/>
          <p:nvPr/>
        </p:nvSpPr>
        <p:spPr>
          <a:xfrm>
            <a:off x="1215543" y="3716305"/>
            <a:ext cx="1619250" cy="369332"/>
          </a:xfrm>
          <a:prstGeom prst="rect">
            <a:avLst/>
          </a:prstGeom>
          <a:noFill/>
        </p:spPr>
        <p:txBody>
          <a:bodyPr wrap="square" rtlCol="0">
            <a:spAutoFit/>
          </a:bodyPr>
          <a:lstStyle/>
          <a:p>
            <a:r>
              <a:rPr lang="zh-CN" altLang="en-US" dirty="0"/>
              <a:t>节点分类：</a:t>
            </a:r>
          </a:p>
        </p:txBody>
      </p:sp>
      <p:sp>
        <p:nvSpPr>
          <p:cNvPr id="16" name="AutoShape 4" descr="https://upload-images.jianshu.io/upload_images/13587608-bb7bdd49e845b5dc.png?imageMogr2/auto-orient/strip|imageView2/2/w/500/format/webp">
            <a:extLst>
              <a:ext uri="{FF2B5EF4-FFF2-40B4-BE49-F238E27FC236}">
                <a16:creationId xmlns:a16="http://schemas.microsoft.com/office/drawing/2014/main" id="{C8FC0DE6-25AF-4389-BED1-2864CCF0A5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8" name="图片 17">
            <a:extLst>
              <a:ext uri="{FF2B5EF4-FFF2-40B4-BE49-F238E27FC236}">
                <a16:creationId xmlns:a16="http://schemas.microsoft.com/office/drawing/2014/main" id="{15809746-D6EC-4A02-B213-E387830778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7686" y="3718203"/>
            <a:ext cx="3671789" cy="2853929"/>
          </a:xfrm>
          <a:prstGeom prst="rect">
            <a:avLst/>
          </a:prstGeom>
        </p:spPr>
      </p:pic>
      <p:pic>
        <p:nvPicPr>
          <p:cNvPr id="20" name="图片 19">
            <a:extLst>
              <a:ext uri="{FF2B5EF4-FFF2-40B4-BE49-F238E27FC236}">
                <a16:creationId xmlns:a16="http://schemas.microsoft.com/office/drawing/2014/main" id="{684E3774-AD0D-4CC3-BD0C-33443A5BDD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5543" y="4076586"/>
            <a:ext cx="4585182" cy="2726870"/>
          </a:xfrm>
          <a:prstGeom prst="rect">
            <a:avLst/>
          </a:prstGeom>
        </p:spPr>
      </p:pic>
    </p:spTree>
    <p:extLst>
      <p:ext uri="{BB962C8B-B14F-4D97-AF65-F5344CB8AC3E}">
        <p14:creationId xmlns:p14="http://schemas.microsoft.com/office/powerpoint/2010/main" val="106912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87C08D7-8052-4B46-9CDF-BF9E824CA178}"/>
              </a:ext>
            </a:extLst>
          </p:cNvPr>
          <p:cNvPicPr>
            <a:picLocks noChangeAspect="1"/>
          </p:cNvPicPr>
          <p:nvPr/>
        </p:nvPicPr>
        <p:blipFill rotWithShape="1">
          <a:blip r:embed="rId3"/>
          <a:srcRect l="1" r="38412" b="3754"/>
          <a:stretch/>
        </p:blipFill>
        <p:spPr>
          <a:xfrm>
            <a:off x="1" y="-1"/>
            <a:ext cx="12191999" cy="834501"/>
          </a:xfrm>
          <a:prstGeom prst="rect">
            <a:avLst/>
          </a:prstGeom>
        </p:spPr>
      </p:pic>
      <p:sp>
        <p:nvSpPr>
          <p:cNvPr id="3" name="文本框 2">
            <a:extLst>
              <a:ext uri="{FF2B5EF4-FFF2-40B4-BE49-F238E27FC236}">
                <a16:creationId xmlns:a16="http://schemas.microsoft.com/office/drawing/2014/main" id="{D340760D-9737-4D54-BE27-74EDC8EB0C77}"/>
              </a:ext>
            </a:extLst>
          </p:cNvPr>
          <p:cNvSpPr txBox="1"/>
          <p:nvPr/>
        </p:nvSpPr>
        <p:spPr>
          <a:xfrm>
            <a:off x="239696" y="186417"/>
            <a:ext cx="4084654" cy="523220"/>
          </a:xfrm>
          <a:prstGeom prst="rect">
            <a:avLst/>
          </a:prstGeom>
          <a:noFill/>
        </p:spPr>
        <p:txBody>
          <a:bodyPr wrap="square" rtlCol="0">
            <a:spAutoFit/>
          </a:bodyPr>
          <a:lstStyle/>
          <a:p>
            <a:r>
              <a:rPr lang="en-US" altLang="zh-CN" sz="2800" b="1" dirty="0">
                <a:solidFill>
                  <a:srgbClr val="FFFFFF"/>
                </a:solidFill>
                <a:latin typeface="微软雅黑" panose="020B0503020204020204" pitchFamily="34" charset="-122"/>
                <a:ea typeface="微软雅黑" panose="020B0503020204020204" pitchFamily="34" charset="-122"/>
              </a:rPr>
              <a:t>2. Replica Sets </a:t>
            </a:r>
            <a:r>
              <a:rPr lang="zh-CN" altLang="en-US" sz="2800" b="1" dirty="0">
                <a:solidFill>
                  <a:srgbClr val="FFFFFF"/>
                </a:solidFill>
                <a:latin typeface="微软雅黑" panose="020B0503020204020204" pitchFamily="34" charset="-122"/>
                <a:ea typeface="微软雅黑" panose="020B0503020204020204" pitchFamily="34" charset="-122"/>
              </a:rPr>
              <a:t>复制集 </a:t>
            </a:r>
          </a:p>
        </p:txBody>
      </p:sp>
      <p:pic>
        <p:nvPicPr>
          <p:cNvPr id="6" name="图片 5">
            <a:extLst>
              <a:ext uri="{FF2B5EF4-FFF2-40B4-BE49-F238E27FC236}">
                <a16:creationId xmlns:a16="http://schemas.microsoft.com/office/drawing/2014/main" id="{557805CC-755C-4702-B293-9ED87452AF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954" y="1140011"/>
            <a:ext cx="9440592" cy="2353003"/>
          </a:xfrm>
          <a:prstGeom prst="rect">
            <a:avLst/>
          </a:prstGeom>
        </p:spPr>
      </p:pic>
      <p:pic>
        <p:nvPicPr>
          <p:cNvPr id="8" name="图片 7">
            <a:extLst>
              <a:ext uri="{FF2B5EF4-FFF2-40B4-BE49-F238E27FC236}">
                <a16:creationId xmlns:a16="http://schemas.microsoft.com/office/drawing/2014/main" id="{2806A522-113A-4F10-83C4-84D43CBFB7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7964" y="3600450"/>
            <a:ext cx="5134802" cy="2667195"/>
          </a:xfrm>
          <a:prstGeom prst="rect">
            <a:avLst/>
          </a:prstGeom>
        </p:spPr>
      </p:pic>
      <p:pic>
        <p:nvPicPr>
          <p:cNvPr id="9" name="图片 8">
            <a:extLst>
              <a:ext uri="{FF2B5EF4-FFF2-40B4-BE49-F238E27FC236}">
                <a16:creationId xmlns:a16="http://schemas.microsoft.com/office/drawing/2014/main" id="{53E66A59-BE14-47FB-BAA7-3FE9F46B26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002" y="3493014"/>
            <a:ext cx="5023371" cy="3071133"/>
          </a:xfrm>
          <a:prstGeom prst="rect">
            <a:avLst/>
          </a:prstGeom>
        </p:spPr>
      </p:pic>
    </p:spTree>
    <p:extLst>
      <p:ext uri="{BB962C8B-B14F-4D97-AF65-F5344CB8AC3E}">
        <p14:creationId xmlns:p14="http://schemas.microsoft.com/office/powerpoint/2010/main" val="396210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87C08D7-8052-4B46-9CDF-BF9E824CA178}"/>
              </a:ext>
            </a:extLst>
          </p:cNvPr>
          <p:cNvPicPr>
            <a:picLocks noChangeAspect="1"/>
          </p:cNvPicPr>
          <p:nvPr/>
        </p:nvPicPr>
        <p:blipFill rotWithShape="1">
          <a:blip r:embed="rId3"/>
          <a:srcRect l="1" r="38412" b="3754"/>
          <a:stretch/>
        </p:blipFill>
        <p:spPr>
          <a:xfrm>
            <a:off x="1" y="-1"/>
            <a:ext cx="12191999" cy="834501"/>
          </a:xfrm>
          <a:prstGeom prst="rect">
            <a:avLst/>
          </a:prstGeom>
        </p:spPr>
      </p:pic>
      <p:sp>
        <p:nvSpPr>
          <p:cNvPr id="3" name="文本框 2">
            <a:extLst>
              <a:ext uri="{FF2B5EF4-FFF2-40B4-BE49-F238E27FC236}">
                <a16:creationId xmlns:a16="http://schemas.microsoft.com/office/drawing/2014/main" id="{D340760D-9737-4D54-BE27-74EDC8EB0C77}"/>
              </a:ext>
            </a:extLst>
          </p:cNvPr>
          <p:cNvSpPr txBox="1"/>
          <p:nvPr/>
        </p:nvSpPr>
        <p:spPr>
          <a:xfrm>
            <a:off x="239696" y="186417"/>
            <a:ext cx="4084654" cy="523220"/>
          </a:xfrm>
          <a:prstGeom prst="rect">
            <a:avLst/>
          </a:prstGeom>
          <a:noFill/>
        </p:spPr>
        <p:txBody>
          <a:bodyPr wrap="square" rtlCol="0">
            <a:spAutoFit/>
          </a:bodyPr>
          <a:lstStyle/>
          <a:p>
            <a:r>
              <a:rPr lang="en-US" altLang="zh-CN" sz="2800" b="1" dirty="0">
                <a:solidFill>
                  <a:srgbClr val="FFFFFF"/>
                </a:solidFill>
                <a:latin typeface="微软雅黑" panose="020B0503020204020204" pitchFamily="34" charset="-122"/>
                <a:ea typeface="微软雅黑" panose="020B0503020204020204" pitchFamily="34" charset="-122"/>
              </a:rPr>
              <a:t>2. Replica Sets </a:t>
            </a:r>
            <a:r>
              <a:rPr lang="zh-CN" altLang="en-US" sz="2800" b="1" dirty="0">
                <a:solidFill>
                  <a:srgbClr val="FFFFFF"/>
                </a:solidFill>
                <a:latin typeface="微软雅黑" panose="020B0503020204020204" pitchFamily="34" charset="-122"/>
                <a:ea typeface="微软雅黑" panose="020B0503020204020204" pitchFamily="34" charset="-122"/>
              </a:rPr>
              <a:t>复制集 </a:t>
            </a:r>
          </a:p>
        </p:txBody>
      </p:sp>
      <p:sp>
        <p:nvSpPr>
          <p:cNvPr id="4" name="文本框 3">
            <a:extLst>
              <a:ext uri="{FF2B5EF4-FFF2-40B4-BE49-F238E27FC236}">
                <a16:creationId xmlns:a16="http://schemas.microsoft.com/office/drawing/2014/main" id="{F0E1531E-DBD2-4B22-928E-646864CC0EE4}"/>
              </a:ext>
            </a:extLst>
          </p:cNvPr>
          <p:cNvSpPr txBox="1"/>
          <p:nvPr/>
        </p:nvSpPr>
        <p:spPr>
          <a:xfrm>
            <a:off x="533400" y="1114425"/>
            <a:ext cx="6172200" cy="369332"/>
          </a:xfrm>
          <a:prstGeom prst="rect">
            <a:avLst/>
          </a:prstGeom>
          <a:noFill/>
        </p:spPr>
        <p:txBody>
          <a:bodyPr wrap="square" rtlCol="0">
            <a:spAutoFit/>
          </a:bodyPr>
          <a:lstStyle/>
          <a:p>
            <a:r>
              <a:rPr lang="en-US" altLang="zh-CN" dirty="0"/>
              <a:t>3</a:t>
            </a:r>
            <a:r>
              <a:rPr lang="zh-CN" altLang="en-US" dirty="0"/>
              <a:t>、读关注</a:t>
            </a:r>
            <a:r>
              <a:rPr lang="en-US" altLang="zh-CN" dirty="0"/>
              <a:t>(Read Concern)</a:t>
            </a:r>
            <a:r>
              <a:rPr lang="zh-CN" altLang="en-US" dirty="0"/>
              <a:t>与写关注（</a:t>
            </a:r>
            <a:r>
              <a:rPr lang="en-US" altLang="zh-CN" dirty="0"/>
              <a:t>Write Concern</a:t>
            </a:r>
            <a:r>
              <a:rPr lang="zh-CN" altLang="en-US" dirty="0"/>
              <a:t>）</a:t>
            </a:r>
          </a:p>
        </p:txBody>
      </p:sp>
      <p:pic>
        <p:nvPicPr>
          <p:cNvPr id="8" name="图片 7">
            <a:extLst>
              <a:ext uri="{FF2B5EF4-FFF2-40B4-BE49-F238E27FC236}">
                <a16:creationId xmlns:a16="http://schemas.microsoft.com/office/drawing/2014/main" id="{70930692-C0AF-4E5B-BF10-3D5A0AB0EA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8607" y="1483757"/>
            <a:ext cx="3914267" cy="2011587"/>
          </a:xfrm>
          <a:prstGeom prst="rect">
            <a:avLst/>
          </a:prstGeom>
        </p:spPr>
      </p:pic>
      <p:pic>
        <p:nvPicPr>
          <p:cNvPr id="10" name="图片 9">
            <a:extLst>
              <a:ext uri="{FF2B5EF4-FFF2-40B4-BE49-F238E27FC236}">
                <a16:creationId xmlns:a16="http://schemas.microsoft.com/office/drawing/2014/main" id="{2EEAA762-EB92-4166-B46D-0A87B8BB1C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0063" y="4144601"/>
            <a:ext cx="3515137" cy="2035378"/>
          </a:xfrm>
          <a:prstGeom prst="rect">
            <a:avLst/>
          </a:prstGeom>
        </p:spPr>
      </p:pic>
      <p:pic>
        <p:nvPicPr>
          <p:cNvPr id="12" name="图片 11">
            <a:extLst>
              <a:ext uri="{FF2B5EF4-FFF2-40B4-BE49-F238E27FC236}">
                <a16:creationId xmlns:a16="http://schemas.microsoft.com/office/drawing/2014/main" id="{ACCE7E47-32F2-43B2-9A7B-5562435608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684" y="4010025"/>
            <a:ext cx="3533067" cy="2519664"/>
          </a:xfrm>
          <a:prstGeom prst="rect">
            <a:avLst/>
          </a:prstGeom>
        </p:spPr>
      </p:pic>
      <p:pic>
        <p:nvPicPr>
          <p:cNvPr id="14" name="图片 13">
            <a:extLst>
              <a:ext uri="{FF2B5EF4-FFF2-40B4-BE49-F238E27FC236}">
                <a16:creationId xmlns:a16="http://schemas.microsoft.com/office/drawing/2014/main" id="{1C07F760-063A-4837-88A1-291F1096AA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3929" y="1830797"/>
            <a:ext cx="3166980" cy="2810215"/>
          </a:xfrm>
          <a:prstGeom prst="rect">
            <a:avLst/>
          </a:prstGeom>
        </p:spPr>
      </p:pic>
    </p:spTree>
    <p:extLst>
      <p:ext uri="{BB962C8B-B14F-4D97-AF65-F5344CB8AC3E}">
        <p14:creationId xmlns:p14="http://schemas.microsoft.com/office/powerpoint/2010/main" val="1630116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87C08D7-8052-4B46-9CDF-BF9E824CA178}"/>
              </a:ext>
            </a:extLst>
          </p:cNvPr>
          <p:cNvPicPr>
            <a:picLocks noChangeAspect="1"/>
          </p:cNvPicPr>
          <p:nvPr/>
        </p:nvPicPr>
        <p:blipFill rotWithShape="1">
          <a:blip r:embed="rId3"/>
          <a:srcRect l="1" r="38412" b="3754"/>
          <a:stretch/>
        </p:blipFill>
        <p:spPr>
          <a:xfrm>
            <a:off x="1" y="-1"/>
            <a:ext cx="12191999" cy="834501"/>
          </a:xfrm>
          <a:prstGeom prst="rect">
            <a:avLst/>
          </a:prstGeom>
        </p:spPr>
      </p:pic>
      <p:sp>
        <p:nvSpPr>
          <p:cNvPr id="3" name="文本框 2">
            <a:extLst>
              <a:ext uri="{FF2B5EF4-FFF2-40B4-BE49-F238E27FC236}">
                <a16:creationId xmlns:a16="http://schemas.microsoft.com/office/drawing/2014/main" id="{D340760D-9737-4D54-BE27-74EDC8EB0C77}"/>
              </a:ext>
            </a:extLst>
          </p:cNvPr>
          <p:cNvSpPr txBox="1"/>
          <p:nvPr/>
        </p:nvSpPr>
        <p:spPr>
          <a:xfrm>
            <a:off x="239696" y="186417"/>
            <a:ext cx="4084654" cy="523220"/>
          </a:xfrm>
          <a:prstGeom prst="rect">
            <a:avLst/>
          </a:prstGeom>
          <a:noFill/>
        </p:spPr>
        <p:txBody>
          <a:bodyPr wrap="square" rtlCol="0">
            <a:spAutoFit/>
          </a:bodyPr>
          <a:lstStyle/>
          <a:p>
            <a:r>
              <a:rPr lang="en-US" altLang="zh-CN" sz="2800" b="1" dirty="0">
                <a:solidFill>
                  <a:srgbClr val="FFFFFF"/>
                </a:solidFill>
                <a:latin typeface="微软雅黑" panose="020B0503020204020204" pitchFamily="34" charset="-122"/>
                <a:ea typeface="微软雅黑" panose="020B0503020204020204" pitchFamily="34" charset="-122"/>
              </a:rPr>
              <a:t>2. Replica Sets </a:t>
            </a:r>
            <a:r>
              <a:rPr lang="zh-CN" altLang="en-US" sz="2800" b="1" dirty="0">
                <a:solidFill>
                  <a:srgbClr val="FFFFFF"/>
                </a:solidFill>
                <a:latin typeface="微软雅黑" panose="020B0503020204020204" pitchFamily="34" charset="-122"/>
                <a:ea typeface="微软雅黑" panose="020B0503020204020204" pitchFamily="34" charset="-122"/>
              </a:rPr>
              <a:t>复制集 </a:t>
            </a:r>
          </a:p>
        </p:txBody>
      </p:sp>
      <p:sp>
        <p:nvSpPr>
          <p:cNvPr id="4" name="文本框 3">
            <a:extLst>
              <a:ext uri="{FF2B5EF4-FFF2-40B4-BE49-F238E27FC236}">
                <a16:creationId xmlns:a16="http://schemas.microsoft.com/office/drawing/2014/main" id="{510E48F3-39F5-48E7-BD65-FA8A569C46FC}"/>
              </a:ext>
            </a:extLst>
          </p:cNvPr>
          <p:cNvSpPr txBox="1"/>
          <p:nvPr/>
        </p:nvSpPr>
        <p:spPr>
          <a:xfrm>
            <a:off x="679508" y="1224793"/>
            <a:ext cx="5268286" cy="369332"/>
          </a:xfrm>
          <a:prstGeom prst="rect">
            <a:avLst/>
          </a:prstGeom>
          <a:noFill/>
        </p:spPr>
        <p:txBody>
          <a:bodyPr wrap="square" rtlCol="0">
            <a:spAutoFit/>
          </a:bodyPr>
          <a:lstStyle/>
          <a:p>
            <a:r>
              <a:rPr lang="en-US" altLang="zh-CN" dirty="0"/>
              <a:t>4</a:t>
            </a:r>
            <a:r>
              <a:rPr lang="zh-CN" altLang="en-US" dirty="0"/>
              <a:t>、故障自动切换实现</a:t>
            </a:r>
          </a:p>
        </p:txBody>
      </p:sp>
      <p:pic>
        <p:nvPicPr>
          <p:cNvPr id="10" name="图片 9">
            <a:extLst>
              <a:ext uri="{FF2B5EF4-FFF2-40B4-BE49-F238E27FC236}">
                <a16:creationId xmlns:a16="http://schemas.microsoft.com/office/drawing/2014/main" id="{FB0E25D3-18AA-41CE-B62D-743BCC1EF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8535" y="2007798"/>
            <a:ext cx="4277165" cy="3301558"/>
          </a:xfrm>
          <a:prstGeom prst="rect">
            <a:avLst/>
          </a:prstGeom>
        </p:spPr>
      </p:pic>
      <p:pic>
        <p:nvPicPr>
          <p:cNvPr id="15" name="图片 14">
            <a:extLst>
              <a:ext uri="{FF2B5EF4-FFF2-40B4-BE49-F238E27FC236}">
                <a16:creationId xmlns:a16="http://schemas.microsoft.com/office/drawing/2014/main" id="{4C610A31-FFC8-4004-A7AC-26F9F20BE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508" y="2007798"/>
            <a:ext cx="5049298" cy="2183201"/>
          </a:xfrm>
          <a:prstGeom prst="rect">
            <a:avLst/>
          </a:prstGeom>
        </p:spPr>
      </p:pic>
    </p:spTree>
    <p:extLst>
      <p:ext uri="{BB962C8B-B14F-4D97-AF65-F5344CB8AC3E}">
        <p14:creationId xmlns:p14="http://schemas.microsoft.com/office/powerpoint/2010/main" val="317522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87C08D7-8052-4B46-9CDF-BF9E824CA178}"/>
              </a:ext>
            </a:extLst>
          </p:cNvPr>
          <p:cNvPicPr>
            <a:picLocks noChangeAspect="1"/>
          </p:cNvPicPr>
          <p:nvPr/>
        </p:nvPicPr>
        <p:blipFill rotWithShape="1">
          <a:blip r:embed="rId3"/>
          <a:srcRect l="1" r="38412" b="3754"/>
          <a:stretch/>
        </p:blipFill>
        <p:spPr>
          <a:xfrm>
            <a:off x="1" y="-1"/>
            <a:ext cx="12191999" cy="834501"/>
          </a:xfrm>
          <a:prstGeom prst="rect">
            <a:avLst/>
          </a:prstGeom>
        </p:spPr>
      </p:pic>
      <p:sp>
        <p:nvSpPr>
          <p:cNvPr id="3" name="文本框 2">
            <a:extLst>
              <a:ext uri="{FF2B5EF4-FFF2-40B4-BE49-F238E27FC236}">
                <a16:creationId xmlns:a16="http://schemas.microsoft.com/office/drawing/2014/main" id="{D340760D-9737-4D54-BE27-74EDC8EB0C77}"/>
              </a:ext>
            </a:extLst>
          </p:cNvPr>
          <p:cNvSpPr txBox="1"/>
          <p:nvPr/>
        </p:nvSpPr>
        <p:spPr>
          <a:xfrm>
            <a:off x="239696" y="186416"/>
            <a:ext cx="3270419" cy="523220"/>
          </a:xfrm>
          <a:prstGeom prst="rect">
            <a:avLst/>
          </a:prstGeom>
          <a:noFill/>
        </p:spPr>
        <p:txBody>
          <a:bodyPr wrap="square" rtlCol="0">
            <a:spAutoFit/>
          </a:bodyPr>
          <a:lstStyle/>
          <a:p>
            <a:r>
              <a:rPr lang="en-US" altLang="zh-CN" sz="2800" b="1" dirty="0">
                <a:solidFill>
                  <a:srgbClr val="FFFFFF"/>
                </a:solidFill>
                <a:latin typeface="微软雅黑" panose="020B0503020204020204" pitchFamily="34" charset="-122"/>
                <a:ea typeface="微软雅黑" panose="020B0503020204020204" pitchFamily="34" charset="-122"/>
              </a:rPr>
              <a:t>3. </a:t>
            </a:r>
            <a:r>
              <a:rPr lang="zh-CN" altLang="en-US" sz="2800" b="1" dirty="0">
                <a:solidFill>
                  <a:srgbClr val="FFFFFF"/>
                </a:solidFill>
                <a:latin typeface="微软雅黑" panose="020B0503020204020204" pitchFamily="34" charset="-122"/>
                <a:ea typeface="微软雅黑" panose="020B0503020204020204" pitchFamily="34" charset="-122"/>
              </a:rPr>
              <a:t>分片</a:t>
            </a:r>
            <a:r>
              <a:rPr lang="en-US" altLang="zh-CN" sz="2800" b="1" dirty="0" err="1">
                <a:solidFill>
                  <a:srgbClr val="FFFFFF"/>
                </a:solidFill>
                <a:latin typeface="微软雅黑" panose="020B0503020204020204" pitchFamily="34" charset="-122"/>
                <a:ea typeface="微软雅黑" panose="020B0503020204020204" pitchFamily="34" charset="-122"/>
              </a:rPr>
              <a:t>Sharding</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10E48F3-39F5-48E7-BD65-FA8A569C46FC}"/>
              </a:ext>
            </a:extLst>
          </p:cNvPr>
          <p:cNvSpPr txBox="1"/>
          <p:nvPr/>
        </p:nvSpPr>
        <p:spPr>
          <a:xfrm>
            <a:off x="692960" y="1224793"/>
            <a:ext cx="5268286" cy="369332"/>
          </a:xfrm>
          <a:prstGeom prst="rect">
            <a:avLst/>
          </a:prstGeom>
          <a:noFill/>
        </p:spPr>
        <p:txBody>
          <a:bodyPr wrap="square" rtlCol="0">
            <a:spAutoFit/>
          </a:bodyPr>
          <a:lstStyle/>
          <a:p>
            <a:r>
              <a:rPr lang="en-US" altLang="zh-CN" dirty="0"/>
              <a:t>1</a:t>
            </a:r>
            <a:r>
              <a:rPr lang="zh-CN" altLang="en-US" dirty="0"/>
              <a:t>、概念介绍</a:t>
            </a:r>
          </a:p>
        </p:txBody>
      </p:sp>
      <p:sp>
        <p:nvSpPr>
          <p:cNvPr id="5" name="文本框 4">
            <a:extLst>
              <a:ext uri="{FF2B5EF4-FFF2-40B4-BE49-F238E27FC236}">
                <a16:creationId xmlns:a16="http://schemas.microsoft.com/office/drawing/2014/main" id="{1C912CEE-E63B-4CE7-8C19-9754F62589E4}"/>
              </a:ext>
            </a:extLst>
          </p:cNvPr>
          <p:cNvSpPr txBox="1"/>
          <p:nvPr/>
        </p:nvSpPr>
        <p:spPr>
          <a:xfrm>
            <a:off x="616016" y="1848051"/>
            <a:ext cx="4591251" cy="923330"/>
          </a:xfrm>
          <a:prstGeom prst="rect">
            <a:avLst/>
          </a:prstGeom>
          <a:noFill/>
        </p:spPr>
        <p:txBody>
          <a:bodyPr wrap="square" rtlCol="0">
            <a:spAutoFit/>
          </a:bodyPr>
          <a:lstStyle/>
          <a:p>
            <a:r>
              <a:rPr lang="zh-CN" altLang="en-US" dirty="0"/>
              <a:t>分片是一种跨多台机器分发数据的方法。</a:t>
            </a:r>
            <a:r>
              <a:rPr lang="en-US" altLang="zh-CN" dirty="0"/>
              <a:t>MongoDB</a:t>
            </a:r>
            <a:r>
              <a:rPr lang="zh-CN" altLang="en-US" dirty="0"/>
              <a:t>使用分片来支持具有非常大的数据集和高吞吐量操作的部署。</a:t>
            </a:r>
          </a:p>
        </p:txBody>
      </p:sp>
      <p:pic>
        <p:nvPicPr>
          <p:cNvPr id="7" name="图片 6">
            <a:extLst>
              <a:ext uri="{FF2B5EF4-FFF2-40B4-BE49-F238E27FC236}">
                <a16:creationId xmlns:a16="http://schemas.microsoft.com/office/drawing/2014/main" id="{4E095BBB-BA2A-44D3-9039-9EDC49C6F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0523" y="970887"/>
            <a:ext cx="4359525" cy="3280579"/>
          </a:xfrm>
          <a:prstGeom prst="rect">
            <a:avLst/>
          </a:prstGeom>
        </p:spPr>
      </p:pic>
      <p:sp>
        <p:nvSpPr>
          <p:cNvPr id="10" name="文本框 9">
            <a:extLst>
              <a:ext uri="{FF2B5EF4-FFF2-40B4-BE49-F238E27FC236}">
                <a16:creationId xmlns:a16="http://schemas.microsoft.com/office/drawing/2014/main" id="{E6F266D2-1642-48AA-95AC-B2A4B4152BF7}"/>
              </a:ext>
            </a:extLst>
          </p:cNvPr>
          <p:cNvSpPr txBox="1"/>
          <p:nvPr/>
        </p:nvSpPr>
        <p:spPr>
          <a:xfrm>
            <a:off x="133349" y="4548058"/>
            <a:ext cx="8524875" cy="1754326"/>
          </a:xfrm>
          <a:prstGeom prst="rect">
            <a:avLst/>
          </a:prstGeom>
          <a:noFill/>
        </p:spPr>
        <p:txBody>
          <a:bodyPr wrap="square" rtlCol="0">
            <a:spAutoFit/>
          </a:bodyPr>
          <a:lstStyle/>
          <a:p>
            <a:r>
              <a:rPr lang="zh-CN" altLang="en-US" dirty="0"/>
              <a:t>分片：独立普通的</a:t>
            </a:r>
            <a:r>
              <a:rPr lang="en-US" altLang="zh-CN" dirty="0" err="1"/>
              <a:t>mongod</a:t>
            </a:r>
            <a:r>
              <a:rPr lang="zh-CN" altLang="en-US" dirty="0"/>
              <a:t>进程，保存数据信息。可以是副本集或单独服务器。</a:t>
            </a:r>
          </a:p>
          <a:p>
            <a:r>
              <a:rPr lang="en-US" altLang="zh-CN" dirty="0"/>
              <a:t>mongos</a:t>
            </a:r>
            <a:r>
              <a:rPr lang="zh-CN" altLang="en-US" dirty="0"/>
              <a:t>：起到一个路由的功能，供程序连接。本身不保存数据，在启动时从配置服务器加载集群信息，开启</a:t>
            </a:r>
            <a:r>
              <a:rPr lang="en-US" altLang="zh-CN" dirty="0"/>
              <a:t>mongos</a:t>
            </a:r>
            <a:r>
              <a:rPr lang="zh-CN" altLang="en-US" dirty="0"/>
              <a:t>进程需要知道配置服务器的地址，指定</a:t>
            </a:r>
            <a:r>
              <a:rPr lang="en-US" altLang="zh-CN" dirty="0" err="1"/>
              <a:t>configdb</a:t>
            </a:r>
            <a:r>
              <a:rPr lang="zh-CN" altLang="en-US" dirty="0"/>
              <a:t>选项。</a:t>
            </a:r>
          </a:p>
          <a:p>
            <a:r>
              <a:rPr lang="zh-CN" altLang="en-US" dirty="0"/>
              <a:t>配置服务器：是一个独立的</a:t>
            </a:r>
            <a:r>
              <a:rPr lang="en-US" altLang="zh-CN" dirty="0" err="1"/>
              <a:t>mongod</a:t>
            </a:r>
            <a:r>
              <a:rPr lang="zh-CN" altLang="en-US" dirty="0"/>
              <a:t>进程，保存集群和分片的元数据，即各分片包含了哪些数据的信息。最先开始建立，启用日志功能。</a:t>
            </a:r>
          </a:p>
        </p:txBody>
      </p:sp>
    </p:spTree>
    <p:extLst>
      <p:ext uri="{BB962C8B-B14F-4D97-AF65-F5344CB8AC3E}">
        <p14:creationId xmlns:p14="http://schemas.microsoft.com/office/powerpoint/2010/main" val="2429859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87C08D7-8052-4B46-9CDF-BF9E824CA178}"/>
              </a:ext>
            </a:extLst>
          </p:cNvPr>
          <p:cNvPicPr>
            <a:picLocks noChangeAspect="1"/>
          </p:cNvPicPr>
          <p:nvPr/>
        </p:nvPicPr>
        <p:blipFill rotWithShape="1">
          <a:blip r:embed="rId3"/>
          <a:srcRect l="1" r="38412" b="3754"/>
          <a:stretch/>
        </p:blipFill>
        <p:spPr>
          <a:xfrm>
            <a:off x="1" y="-1"/>
            <a:ext cx="12191999" cy="834501"/>
          </a:xfrm>
          <a:prstGeom prst="rect">
            <a:avLst/>
          </a:prstGeom>
        </p:spPr>
      </p:pic>
      <p:sp>
        <p:nvSpPr>
          <p:cNvPr id="3" name="文本框 2">
            <a:extLst>
              <a:ext uri="{FF2B5EF4-FFF2-40B4-BE49-F238E27FC236}">
                <a16:creationId xmlns:a16="http://schemas.microsoft.com/office/drawing/2014/main" id="{D340760D-9737-4D54-BE27-74EDC8EB0C77}"/>
              </a:ext>
            </a:extLst>
          </p:cNvPr>
          <p:cNvSpPr txBox="1"/>
          <p:nvPr/>
        </p:nvSpPr>
        <p:spPr>
          <a:xfrm>
            <a:off x="239696" y="186416"/>
            <a:ext cx="3270419" cy="523220"/>
          </a:xfrm>
          <a:prstGeom prst="rect">
            <a:avLst/>
          </a:prstGeom>
          <a:noFill/>
        </p:spPr>
        <p:txBody>
          <a:bodyPr wrap="square" rtlCol="0">
            <a:spAutoFit/>
          </a:bodyPr>
          <a:lstStyle/>
          <a:p>
            <a:r>
              <a:rPr lang="en-US" altLang="zh-CN" sz="2800" b="1" dirty="0">
                <a:solidFill>
                  <a:srgbClr val="FFFFFF"/>
                </a:solidFill>
                <a:latin typeface="微软雅黑" panose="020B0503020204020204" pitchFamily="34" charset="-122"/>
                <a:ea typeface="微软雅黑" panose="020B0503020204020204" pitchFamily="34" charset="-122"/>
              </a:rPr>
              <a:t>3. </a:t>
            </a:r>
            <a:r>
              <a:rPr lang="zh-CN" altLang="en-US" sz="2800" b="1" dirty="0">
                <a:solidFill>
                  <a:srgbClr val="FFFFFF"/>
                </a:solidFill>
                <a:latin typeface="微软雅黑" panose="020B0503020204020204" pitchFamily="34" charset="-122"/>
                <a:ea typeface="微软雅黑" panose="020B0503020204020204" pitchFamily="34" charset="-122"/>
              </a:rPr>
              <a:t>分片</a:t>
            </a:r>
            <a:r>
              <a:rPr lang="en-US" altLang="zh-CN" sz="2800" b="1" dirty="0" err="1">
                <a:solidFill>
                  <a:srgbClr val="FFFFFF"/>
                </a:solidFill>
                <a:latin typeface="微软雅黑" panose="020B0503020204020204" pitchFamily="34" charset="-122"/>
                <a:ea typeface="微软雅黑" panose="020B0503020204020204" pitchFamily="34" charset="-122"/>
              </a:rPr>
              <a:t>Sharding</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7E0D18D-B7CF-4035-B97F-AB642C33A3D7}"/>
              </a:ext>
            </a:extLst>
          </p:cNvPr>
          <p:cNvSpPr txBox="1"/>
          <p:nvPr/>
        </p:nvSpPr>
        <p:spPr>
          <a:xfrm>
            <a:off x="601646" y="1266825"/>
            <a:ext cx="3760804" cy="369332"/>
          </a:xfrm>
          <a:prstGeom prst="rect">
            <a:avLst/>
          </a:prstGeom>
          <a:noFill/>
        </p:spPr>
        <p:txBody>
          <a:bodyPr wrap="square" rtlCol="0">
            <a:spAutoFit/>
          </a:bodyPr>
          <a:lstStyle/>
          <a:p>
            <a:r>
              <a:rPr lang="en-US" altLang="zh-CN" dirty="0"/>
              <a:t>2</a:t>
            </a:r>
            <a:r>
              <a:rPr lang="zh-CN" altLang="en-US" dirty="0"/>
              <a:t>、片键与块</a:t>
            </a:r>
          </a:p>
        </p:txBody>
      </p:sp>
      <p:sp>
        <p:nvSpPr>
          <p:cNvPr id="8" name="文本框 7">
            <a:extLst>
              <a:ext uri="{FF2B5EF4-FFF2-40B4-BE49-F238E27FC236}">
                <a16:creationId xmlns:a16="http://schemas.microsoft.com/office/drawing/2014/main" id="{9F98AEA1-D4E8-42F8-9BFF-64AE38633DB2}"/>
              </a:ext>
            </a:extLst>
          </p:cNvPr>
          <p:cNvSpPr txBox="1"/>
          <p:nvPr/>
        </p:nvSpPr>
        <p:spPr>
          <a:xfrm>
            <a:off x="601645" y="2291070"/>
            <a:ext cx="10199705" cy="923330"/>
          </a:xfrm>
          <a:prstGeom prst="rect">
            <a:avLst/>
          </a:prstGeom>
          <a:noFill/>
        </p:spPr>
        <p:txBody>
          <a:bodyPr wrap="square" rtlCol="0">
            <a:spAutoFit/>
          </a:bodyPr>
          <a:lstStyle/>
          <a:p>
            <a:r>
              <a:rPr lang="en-US" altLang="zh-CN" dirty="0"/>
              <a:t>a.</a:t>
            </a:r>
            <a:r>
              <a:rPr lang="zh-CN" altLang="en-US" dirty="0"/>
              <a:t>区间片键</a:t>
            </a:r>
            <a:r>
              <a:rPr lang="en-US" altLang="zh-CN" dirty="0"/>
              <a:t>:</a:t>
            </a:r>
            <a:r>
              <a:rPr lang="zh-CN" altLang="en-US" dirty="0"/>
              <a:t>基于分片键值将数据划分为范围。然后根据分片键值为每个块分配一个范围。</a:t>
            </a:r>
            <a:endParaRPr lang="en-US" altLang="zh-CN" dirty="0"/>
          </a:p>
          <a:p>
            <a:r>
              <a:rPr lang="en-US" altLang="zh-CN" dirty="0" err="1"/>
              <a:t>b.hash</a:t>
            </a:r>
            <a:r>
              <a:rPr lang="zh-CN" altLang="en-US" dirty="0"/>
              <a:t>片键</a:t>
            </a:r>
            <a:r>
              <a:rPr lang="en-US" altLang="zh-CN" dirty="0"/>
              <a:t>:Hash</a:t>
            </a:r>
            <a:r>
              <a:rPr lang="zh-CN" altLang="en-US" dirty="0"/>
              <a:t>片键是根据用户的</a:t>
            </a:r>
            <a:r>
              <a:rPr lang="en-US" altLang="zh-CN" dirty="0"/>
              <a:t>shard key</a:t>
            </a:r>
            <a:r>
              <a:rPr lang="zh-CN" altLang="en-US" dirty="0"/>
              <a:t>计算</a:t>
            </a:r>
            <a:r>
              <a:rPr lang="en-US" altLang="zh-CN" dirty="0"/>
              <a:t>hash</a:t>
            </a:r>
            <a:r>
              <a:rPr lang="zh-CN" altLang="en-US" dirty="0"/>
              <a:t>值（</a:t>
            </a:r>
            <a:r>
              <a:rPr lang="en-US" altLang="zh-CN" dirty="0"/>
              <a:t>64bit</a:t>
            </a:r>
            <a:r>
              <a:rPr lang="zh-CN" altLang="en-US" dirty="0"/>
              <a:t>整型），根据</a:t>
            </a:r>
            <a:r>
              <a:rPr lang="en-US" altLang="zh-CN" dirty="0"/>
              <a:t>hash</a:t>
            </a:r>
            <a:r>
              <a:rPr lang="zh-CN" altLang="en-US" dirty="0"/>
              <a:t>值按照</a:t>
            </a:r>
            <a:r>
              <a:rPr lang="en-US" altLang="zh-CN" dirty="0"/>
              <a:t>『</a:t>
            </a:r>
            <a:r>
              <a:rPr lang="zh-CN" altLang="en-US" dirty="0"/>
              <a:t>范围分片</a:t>
            </a:r>
            <a:r>
              <a:rPr lang="en-US" altLang="zh-CN" dirty="0"/>
              <a:t>』</a:t>
            </a:r>
            <a:r>
              <a:rPr lang="zh-CN" altLang="en-US" dirty="0"/>
              <a:t>的策略将文档分布到不同的</a:t>
            </a:r>
            <a:r>
              <a:rPr lang="en-US" altLang="zh-CN" dirty="0"/>
              <a:t>chunk</a:t>
            </a:r>
            <a:r>
              <a:rPr lang="zh-CN" altLang="en-US" dirty="0"/>
              <a:t>。</a:t>
            </a:r>
          </a:p>
        </p:txBody>
      </p:sp>
      <p:pic>
        <p:nvPicPr>
          <p:cNvPr id="10" name="图片 9">
            <a:extLst>
              <a:ext uri="{FF2B5EF4-FFF2-40B4-BE49-F238E27FC236}">
                <a16:creationId xmlns:a16="http://schemas.microsoft.com/office/drawing/2014/main" id="{7392D982-D8FF-4DD1-ADBA-3FB1725B87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646" y="1600160"/>
            <a:ext cx="6211167" cy="571580"/>
          </a:xfrm>
          <a:prstGeom prst="rect">
            <a:avLst/>
          </a:prstGeom>
        </p:spPr>
      </p:pic>
      <p:sp>
        <p:nvSpPr>
          <p:cNvPr id="11" name="文本框 10">
            <a:extLst>
              <a:ext uri="{FF2B5EF4-FFF2-40B4-BE49-F238E27FC236}">
                <a16:creationId xmlns:a16="http://schemas.microsoft.com/office/drawing/2014/main" id="{81EBCFDA-479A-4C00-8E6D-53F685647785}"/>
              </a:ext>
            </a:extLst>
          </p:cNvPr>
          <p:cNvSpPr txBox="1"/>
          <p:nvPr/>
        </p:nvSpPr>
        <p:spPr>
          <a:xfrm>
            <a:off x="601645" y="3352065"/>
            <a:ext cx="6477000" cy="369332"/>
          </a:xfrm>
          <a:prstGeom prst="rect">
            <a:avLst/>
          </a:prstGeom>
          <a:noFill/>
        </p:spPr>
        <p:txBody>
          <a:bodyPr wrap="square" rtlCol="0">
            <a:spAutoFit/>
          </a:bodyPr>
          <a:lstStyle/>
          <a:p>
            <a:r>
              <a:rPr lang="en-US" altLang="zh-CN" dirty="0"/>
              <a:t>Chunk</a:t>
            </a:r>
            <a:r>
              <a:rPr lang="zh-CN" altLang="en-US" dirty="0"/>
              <a:t>块：它是位于一个分片中的一段连续的分片键范围。</a:t>
            </a:r>
          </a:p>
        </p:txBody>
      </p:sp>
      <p:pic>
        <p:nvPicPr>
          <p:cNvPr id="5" name="图片 4">
            <a:extLst>
              <a:ext uri="{FF2B5EF4-FFF2-40B4-BE49-F238E27FC236}">
                <a16:creationId xmlns:a16="http://schemas.microsoft.com/office/drawing/2014/main" id="{D9B5BE7B-B4F0-4041-95E6-8E61AEE410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5717" y="4065234"/>
            <a:ext cx="7258683" cy="1883292"/>
          </a:xfrm>
          <a:prstGeom prst="rect">
            <a:avLst/>
          </a:prstGeom>
        </p:spPr>
      </p:pic>
      <p:sp>
        <p:nvSpPr>
          <p:cNvPr id="7" name="文本框 6">
            <a:extLst>
              <a:ext uri="{FF2B5EF4-FFF2-40B4-BE49-F238E27FC236}">
                <a16:creationId xmlns:a16="http://schemas.microsoft.com/office/drawing/2014/main" id="{943AD67F-FF9D-4514-A842-D1FED6BC6A83}"/>
              </a:ext>
            </a:extLst>
          </p:cNvPr>
          <p:cNvSpPr txBox="1"/>
          <p:nvPr/>
        </p:nvSpPr>
        <p:spPr>
          <a:xfrm>
            <a:off x="743735" y="4152900"/>
            <a:ext cx="3476625" cy="1200329"/>
          </a:xfrm>
          <a:prstGeom prst="rect">
            <a:avLst/>
          </a:prstGeom>
          <a:noFill/>
        </p:spPr>
        <p:txBody>
          <a:bodyPr wrap="square" rtlCol="0">
            <a:spAutoFit/>
          </a:bodyPr>
          <a:lstStyle/>
          <a:p>
            <a:r>
              <a:rPr lang="en-US" altLang="zh-CN" dirty="0"/>
              <a:t>1</a:t>
            </a:r>
            <a:r>
              <a:rPr lang="zh-CN" altLang="en-US" dirty="0"/>
              <a:t>，一个片上面可以有多个块，一个块只存与一个片上</a:t>
            </a:r>
            <a:endParaRPr lang="en-US" altLang="zh-CN" dirty="0"/>
          </a:p>
          <a:p>
            <a:r>
              <a:rPr lang="en-US" altLang="zh-CN" dirty="0"/>
              <a:t>2</a:t>
            </a:r>
            <a:r>
              <a:rPr lang="zh-CN" altLang="en-US" dirty="0"/>
              <a:t>，块表示的是逻辑上的东西，而非物理上的。</a:t>
            </a:r>
          </a:p>
        </p:txBody>
      </p:sp>
    </p:spTree>
    <p:extLst>
      <p:ext uri="{BB962C8B-B14F-4D97-AF65-F5344CB8AC3E}">
        <p14:creationId xmlns:p14="http://schemas.microsoft.com/office/powerpoint/2010/main" val="7811815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1583</TotalTime>
  <Words>710</Words>
  <Application>Microsoft Office PowerPoint</Application>
  <PresentationFormat>宽屏</PresentationFormat>
  <Paragraphs>54</Paragraphs>
  <Slides>10</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PingFang SC</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亦池 张</dc:creator>
  <cp:lastModifiedBy>zhaofm</cp:lastModifiedBy>
  <cp:revision>389</cp:revision>
  <dcterms:created xsi:type="dcterms:W3CDTF">2021-05-18T07:54:00Z</dcterms:created>
  <dcterms:modified xsi:type="dcterms:W3CDTF">2022-04-08T07:55:21Z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3EEDE41FD84D4FF5B5A04F12917B9E1C</vt:lpwstr>
  </property>
  <property fmtid="{D5CDD505-2E9C-101B-9397-08002B2CF9AE}" pid="3" name="KSOProductBuildVer">
    <vt:lpwstr>2052-11.1.0.11365</vt:lpwstr>
  </property>
</Properties>
</file>