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7" r:id="rId2"/>
    <p:sldId id="329" r:id="rId3"/>
    <p:sldId id="328" r:id="rId4"/>
    <p:sldId id="331" r:id="rId5"/>
    <p:sldId id="332" r:id="rId6"/>
    <p:sldId id="33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01C633-C25B-FB4E-855A-3D1260DB51B9}">
          <p14:sldIdLst>
            <p14:sldId id="327"/>
            <p14:sldId id="329"/>
            <p14:sldId id="328"/>
            <p14:sldId id="331"/>
            <p14:sldId id="332"/>
            <p14:sldId id="330"/>
          </p14:sldIdLst>
        </p14:section>
        <p14:section name="默认节" id="{6E204654-7755-4F6E-89B2-A007F2F3C4F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 亚东" initials="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F6D"/>
    <a:srgbClr val="FFFFFF"/>
    <a:srgbClr val="06D20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D221-D510-49A3-8169-61AACC1A13C4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F99A-913F-48EC-8B5B-E2056F66D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3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2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6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1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F99A-913F-48EC-8B5B-E2056F66D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478B-1E51-43C4-BD9D-A1F969A61F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B2F2-3C44-4D92-BE91-539BAA1987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Lamport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96D2B-4ECF-48F1-BFD7-5D7CC5E2D4DC}"/>
              </a:ext>
            </a:extLst>
          </p:cNvPr>
          <p:cNvSpPr/>
          <p:nvPr/>
        </p:nvSpPr>
        <p:spPr>
          <a:xfrm>
            <a:off x="239696" y="12515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Lamport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算法的时间戳原理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每个事件对应一个</a:t>
            </a:r>
            <a:r>
              <a:rPr lang="en-US" altLang="zh-CN" dirty="0" err="1">
                <a:latin typeface="-apple-system"/>
              </a:rPr>
              <a:t>Lamport</a:t>
            </a:r>
            <a:r>
              <a:rPr lang="zh-CN" altLang="en-US" dirty="0">
                <a:latin typeface="-apple-system"/>
              </a:rPr>
              <a:t>时间戳，初始值为</a:t>
            </a:r>
            <a:r>
              <a:rPr lang="en-US" altLang="zh-CN" dirty="0">
                <a:latin typeface="-apple-system"/>
              </a:rPr>
              <a:t>0</a:t>
            </a:r>
            <a:r>
              <a:rPr lang="zh-CN" altLang="en-US" dirty="0">
                <a:latin typeface="-apple-system"/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如果事件在节点内发生，时间戳</a:t>
            </a:r>
            <a:r>
              <a:rPr lang="en-US" altLang="zh-CN" dirty="0">
                <a:latin typeface="-apple-system"/>
              </a:rPr>
              <a:t>+1</a:t>
            </a:r>
            <a:r>
              <a:rPr lang="zh-CN" altLang="en-US" dirty="0">
                <a:latin typeface="-apple-system"/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如果事件属于发送事件，时间戳</a:t>
            </a:r>
            <a:r>
              <a:rPr lang="en-US" altLang="zh-CN" dirty="0">
                <a:latin typeface="-apple-system"/>
              </a:rPr>
              <a:t>+1</a:t>
            </a:r>
            <a:r>
              <a:rPr lang="zh-CN" altLang="en-US" dirty="0">
                <a:latin typeface="-apple-system"/>
              </a:rPr>
              <a:t>并在消息中带上该时间戳；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如果事件属于接收事件，时间戳</a:t>
            </a:r>
            <a:r>
              <a:rPr lang="en-US" altLang="zh-CN" dirty="0">
                <a:latin typeface="-apple-system"/>
              </a:rPr>
              <a:t>=Max</a:t>
            </a:r>
            <a:r>
              <a:rPr lang="zh-CN" altLang="en-US" dirty="0">
                <a:latin typeface="-apple-system"/>
              </a:rPr>
              <a:t>（本地时间戳，消息中的时间戳）</a:t>
            </a:r>
            <a:r>
              <a:rPr lang="en-US" altLang="zh-CN" dirty="0">
                <a:latin typeface="-apple-system"/>
              </a:rPr>
              <a:t>+1</a:t>
            </a:r>
            <a:r>
              <a:rPr lang="zh-CN" altLang="en-US" dirty="0">
                <a:latin typeface="-apple-system"/>
              </a:rPr>
              <a:t>。</a:t>
            </a:r>
            <a:endParaRPr lang="zh-CN" altLang="en-US" b="0" i="0" dirty="0">
              <a:effectLst/>
              <a:latin typeface="-apple-system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1970DF-7A21-468B-B848-DFC9436D0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0" y="3429000"/>
            <a:ext cx="3124515" cy="3088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E5E22C-FF73-4ACB-9DE1-AB399E7A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19" y="3530716"/>
            <a:ext cx="3001356" cy="28852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B0C4660-D2A0-48AD-943B-E94F76F56A79}"/>
              </a:ext>
            </a:extLst>
          </p:cNvPr>
          <p:cNvSpPr txBox="1"/>
          <p:nvPr/>
        </p:nvSpPr>
        <p:spPr>
          <a:xfrm>
            <a:off x="4882392" y="4228051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Lamport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时间戳之后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5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Lamport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A0B5D3-CEA5-40D2-8548-9BF07FD6D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" y="1020917"/>
            <a:ext cx="8259328" cy="2753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6B08FC-C4FE-4646-B5BB-7978EAA9D05E}"/>
              </a:ext>
            </a:extLst>
          </p:cNvPr>
          <p:cNvSpPr txBox="1"/>
          <p:nvPr/>
        </p:nvSpPr>
        <p:spPr>
          <a:xfrm>
            <a:off x="763397" y="3960443"/>
            <a:ext cx="5209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全序多播</a:t>
            </a:r>
            <a:r>
              <a:rPr lang="zh-CN" altLang="en-US" dirty="0"/>
              <a:t>，即一次将所有的消息以同样的顺序传送给每个接收的多播操作。</a:t>
            </a:r>
            <a:endParaRPr lang="en-US" altLang="zh-CN" dirty="0"/>
          </a:p>
          <a:p>
            <a:r>
              <a:rPr lang="zh-CN" altLang="en-US" dirty="0"/>
              <a:t>进程接收到一个消息后，将它放进一个本地队列中，并根据它的时间戳进行排序。只有当队列中的一个消息处于队列头，并且已经被所有其他进 程确认了时，进程才可以将它交付给运行中的应用程序。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58F96A-189B-46A6-A6A4-A42C238C4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01" y="2795452"/>
            <a:ext cx="5148263" cy="30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Lamport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C5F4C5-9467-444A-9026-BCCBA573F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837189"/>
            <a:ext cx="6857903" cy="4304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7E8AF3-40D7-4118-B006-D570F98F8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30" y="1237506"/>
            <a:ext cx="2788538" cy="24601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628934-C8AB-4D76-A0C2-F4F1E0C46B61}"/>
              </a:ext>
            </a:extLst>
          </p:cNvPr>
          <p:cNvSpPr txBox="1"/>
          <p:nvPr/>
        </p:nvSpPr>
        <p:spPr>
          <a:xfrm>
            <a:off x="427839" y="1237506"/>
            <a:ext cx="308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无法保证因果一致性</a:t>
            </a:r>
          </a:p>
        </p:txBody>
      </p:sp>
    </p:spTree>
    <p:extLst>
      <p:ext uri="{BB962C8B-B14F-4D97-AF65-F5344CB8AC3E}">
        <p14:creationId xmlns:p14="http://schemas.microsoft.com/office/powerpoint/2010/main" val="35398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510183" cy="51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Causal memory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BC447D-82D4-4A00-84DC-36ECC06B438B}"/>
              </a:ext>
            </a:extLst>
          </p:cNvPr>
          <p:cNvSpPr txBox="1"/>
          <p:nvPr/>
        </p:nvSpPr>
        <p:spPr>
          <a:xfrm>
            <a:off x="721453" y="1359018"/>
            <a:ext cx="580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Causal consistency</a:t>
            </a:r>
            <a:r>
              <a:rPr lang="zh-CN" altLang="en-US" dirty="0"/>
              <a:t>和 </a:t>
            </a:r>
            <a:r>
              <a:rPr lang="en-US" altLang="zh-CN" dirty="0"/>
              <a:t>Sequential Consistency</a:t>
            </a:r>
          </a:p>
        </p:txBody>
      </p:sp>
      <p:pic>
        <p:nvPicPr>
          <p:cNvPr id="1028" name="Picture 4" descr="Causal Consistency例子1">
            <a:extLst>
              <a:ext uri="{FF2B5EF4-FFF2-40B4-BE49-F238E27FC236}">
                <a16:creationId xmlns:a16="http://schemas.microsoft.com/office/drawing/2014/main" id="{5FBD591B-3067-4AB5-9E90-93C618EC7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7" y="1880982"/>
            <a:ext cx="4928619" cy="206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usal Consistency例子2">
            <a:extLst>
              <a:ext uri="{FF2B5EF4-FFF2-40B4-BE49-F238E27FC236}">
                <a16:creationId xmlns:a16="http://schemas.microsoft.com/office/drawing/2014/main" id="{20217853-2E91-4987-BB99-2E980A69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89" y="1880982"/>
            <a:ext cx="4928619" cy="206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37E9C18-DFAA-4F2C-88BE-32E9917DB10E}"/>
              </a:ext>
            </a:extLst>
          </p:cNvPr>
          <p:cNvSpPr/>
          <p:nvPr/>
        </p:nvSpPr>
        <p:spPr>
          <a:xfrm>
            <a:off x="5825498" y="47541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认为P2写入3和P1写入1不具有因果关系，则P4和P3可以以任意顺序观测到它们。这个系统仍然可以说具有Causal consistency，但是不具备Sequential Consistency。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06B1BF-97BF-48D3-9EE5-0D41204D4074}"/>
              </a:ext>
            </a:extLst>
          </p:cNvPr>
          <p:cNvSpPr txBox="1"/>
          <p:nvPr/>
        </p:nvSpPr>
        <p:spPr>
          <a:xfrm>
            <a:off x="947956" y="4569524"/>
            <a:ext cx="385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Causal consistency</a:t>
            </a:r>
            <a:r>
              <a:rPr lang="zh-CN" altLang="en-US" dirty="0"/>
              <a:t>只对有因果关系的事件有顺序要求</a:t>
            </a:r>
          </a:p>
        </p:txBody>
      </p:sp>
    </p:spTree>
    <p:extLst>
      <p:ext uri="{BB962C8B-B14F-4D97-AF65-F5344CB8AC3E}">
        <p14:creationId xmlns:p14="http://schemas.microsoft.com/office/powerpoint/2010/main" val="110810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510183" cy="51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Causal memory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BC447D-82D4-4A00-84DC-36ECC06B438B}"/>
              </a:ext>
            </a:extLst>
          </p:cNvPr>
          <p:cNvSpPr txBox="1"/>
          <p:nvPr/>
        </p:nvSpPr>
        <p:spPr>
          <a:xfrm>
            <a:off x="721453" y="1359018"/>
            <a:ext cx="580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CM </a:t>
            </a:r>
            <a:r>
              <a:rPr lang="zh-CN" altLang="en-US" dirty="0"/>
              <a:t>及其变体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477CEE-72EB-417C-8BA0-7BA6DD9E0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2204866"/>
            <a:ext cx="6887536" cy="2448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360653-5D64-4044-9AB4-030D47BE7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30" y="2343708"/>
            <a:ext cx="394390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7C08D7-8052-4B46-9CDF-BF9E824CA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8412" b="3754"/>
          <a:stretch/>
        </p:blipFill>
        <p:spPr>
          <a:xfrm>
            <a:off x="1" y="-1"/>
            <a:ext cx="12191999" cy="834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0760D-9737-4D54-BE27-74EDC8EB0C77}"/>
              </a:ext>
            </a:extLst>
          </p:cNvPr>
          <p:cNvSpPr txBox="1"/>
          <p:nvPr/>
        </p:nvSpPr>
        <p:spPr>
          <a:xfrm>
            <a:off x="239696" y="186416"/>
            <a:ext cx="327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MongoDB-CC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E1D05-7565-438B-A8F9-8ED84487B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95" y="1072222"/>
            <a:ext cx="6820852" cy="5249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A9AE9-BC5F-4C35-8F19-C5AE99E6F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" y="2331437"/>
            <a:ext cx="4215152" cy="39373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E616B6-B2ED-4E95-A47E-2EA977E7505F}"/>
              </a:ext>
            </a:extLst>
          </p:cNvPr>
          <p:cNvSpPr txBox="1"/>
          <p:nvPr/>
        </p:nvSpPr>
        <p:spPr>
          <a:xfrm>
            <a:off x="533605" y="1131916"/>
            <a:ext cx="392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采用了</a:t>
            </a:r>
            <a:r>
              <a:rPr lang="en-US" altLang="zh-CN" dirty="0"/>
              <a:t> (vis, </a:t>
            </a:r>
            <a:r>
              <a:rPr lang="en-US" altLang="zh-CN" dirty="0" err="1"/>
              <a:t>ar</a:t>
            </a:r>
            <a:r>
              <a:rPr lang="en-US" altLang="zh-CN" dirty="0"/>
              <a:t>, V)</a:t>
            </a:r>
            <a:r>
              <a:rPr lang="zh-CN" altLang="en-US" dirty="0"/>
              <a:t>新的架构，并且证明其满足</a:t>
            </a:r>
            <a:r>
              <a:rPr lang="en-US" altLang="zh-CN" dirty="0" err="1"/>
              <a:t>CMv</a:t>
            </a:r>
            <a:r>
              <a:rPr lang="zh-CN" altLang="en-US" dirty="0"/>
              <a:t>。键值存储，实验平台针对无故障分片集群的因果一致性。</a:t>
            </a:r>
          </a:p>
        </p:txBody>
      </p:sp>
    </p:spTree>
    <p:extLst>
      <p:ext uri="{BB962C8B-B14F-4D97-AF65-F5344CB8AC3E}">
        <p14:creationId xmlns:p14="http://schemas.microsoft.com/office/powerpoint/2010/main" val="246799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302</Words>
  <Application>Microsoft Office PowerPoint</Application>
  <PresentationFormat>宽屏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PingFang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亦池 张</dc:creator>
  <cp:lastModifiedBy>zhaofm</cp:lastModifiedBy>
  <cp:revision>370</cp:revision>
  <dcterms:created xsi:type="dcterms:W3CDTF">2021-05-18T07:54:00Z</dcterms:created>
  <dcterms:modified xsi:type="dcterms:W3CDTF">2022-04-21T12:09:46Z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3EEDE41FD84D4FF5B5A04F12917B9E1C</vt:lpwstr>
  </property>
  <property fmtid="{D5CDD505-2E9C-101B-9397-08002B2CF9AE}" pid="3" name="KSOProductBuildVer">
    <vt:lpwstr>2052-11.1.0.11365</vt:lpwstr>
  </property>
</Properties>
</file>