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7" r:id="rId2"/>
    <p:sldId id="333" r:id="rId3"/>
    <p:sldId id="329" r:id="rId4"/>
    <p:sldId id="336" r:id="rId5"/>
    <p:sldId id="334" r:id="rId6"/>
    <p:sldId id="337" r:id="rId7"/>
    <p:sldId id="335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01C633-C25B-FB4E-855A-3D1260DB51B9}">
          <p14:sldIdLst>
            <p14:sldId id="327"/>
            <p14:sldId id="333"/>
            <p14:sldId id="329"/>
            <p14:sldId id="336"/>
            <p14:sldId id="334"/>
            <p14:sldId id="337"/>
            <p14:sldId id="335"/>
          </p14:sldIdLst>
        </p14:section>
        <p14:section name="默认节" id="{6E204654-7755-4F6E-89B2-A007F2F3C4F7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于 亚东" initials="于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F6D"/>
    <a:srgbClr val="FFFFFF"/>
    <a:srgbClr val="06D20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BD221-D510-49A3-8169-61AACC1A13C4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F99A-913F-48EC-8B5B-E2056F66D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3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8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1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6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1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9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8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9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478B-1E51-43C4-BD9D-A1F969A61F03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o.csdn.net/so/search?q=mongoDB&amp;spm=1001.2101.3001.7020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MongoDB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5B10AA-5F24-42AA-8E16-001817FA4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04" y="834500"/>
            <a:ext cx="5903486" cy="28220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BA4358-34A4-4A74-AAFD-F2ED8D428308}"/>
              </a:ext>
            </a:extLst>
          </p:cNvPr>
          <p:cNvSpPr txBox="1"/>
          <p:nvPr/>
        </p:nvSpPr>
        <p:spPr>
          <a:xfrm>
            <a:off x="570154" y="1258645"/>
            <a:ext cx="4615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是一个文档数据库（以 </a:t>
            </a:r>
            <a:r>
              <a:rPr lang="en-US" altLang="zh-CN" dirty="0"/>
              <a:t>JSON </a:t>
            </a:r>
            <a:r>
              <a:rPr lang="zh-CN" altLang="en-US" dirty="0"/>
              <a:t>为数据模型），由</a:t>
            </a:r>
            <a:r>
              <a:rPr lang="en-US" altLang="zh-CN" dirty="0"/>
              <a:t>C++</a:t>
            </a:r>
            <a:r>
              <a:rPr lang="zh-CN" altLang="en-US" dirty="0"/>
              <a:t>语言编写，</a:t>
            </a:r>
            <a:r>
              <a:rPr lang="en-US" altLang="zh-CN" dirty="0" err="1"/>
              <a:t>NoSql</a:t>
            </a:r>
            <a:r>
              <a:rPr lang="en-US" altLang="zh-CN" dirty="0"/>
              <a:t>(</a:t>
            </a:r>
            <a:r>
              <a:rPr lang="zh-CN" altLang="en-US" dirty="0"/>
              <a:t>非关系型的数据库</a:t>
            </a:r>
            <a:r>
              <a:rPr lang="en-US" altLang="zh-CN" dirty="0"/>
              <a:t>)</a:t>
            </a:r>
            <a:r>
              <a:rPr lang="zh-CN" altLang="en-US" dirty="0"/>
              <a:t>的代表，旨在为</a:t>
            </a:r>
            <a:r>
              <a:rPr lang="en-US" altLang="zh-CN" dirty="0"/>
              <a:t>WEB</a:t>
            </a:r>
            <a:r>
              <a:rPr lang="zh-CN" altLang="en-US" dirty="0"/>
              <a:t>应用提供可扩展的高性能数据存储解决方案。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A06D0A-8468-499F-8961-D8B377C41187}"/>
              </a:ext>
            </a:extLst>
          </p:cNvPr>
          <p:cNvSpPr txBox="1"/>
          <p:nvPr/>
        </p:nvSpPr>
        <p:spPr>
          <a:xfrm>
            <a:off x="677732" y="2828835"/>
            <a:ext cx="4507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它支持的数据结构非常松散，数据格式是</a:t>
            </a:r>
            <a:r>
              <a:rPr lang="en-US" altLang="zh-CN" b="1" dirty="0"/>
              <a:t>BSON</a:t>
            </a:r>
            <a:r>
              <a:rPr lang="zh-CN" altLang="en-US" dirty="0"/>
              <a:t>，一种类似</a:t>
            </a:r>
            <a:r>
              <a:rPr lang="en-US" altLang="zh-CN" dirty="0"/>
              <a:t>JSON</a:t>
            </a:r>
            <a:r>
              <a:rPr lang="zh-CN" altLang="en-US" dirty="0"/>
              <a:t>的二进制形式的存储格式，简称</a:t>
            </a:r>
            <a:r>
              <a:rPr lang="en-US" altLang="zh-CN" dirty="0"/>
              <a:t>Binary JSON </a:t>
            </a:r>
            <a:r>
              <a:rPr lang="zh-CN" altLang="en-US" dirty="0"/>
              <a:t>，和</a:t>
            </a:r>
            <a:r>
              <a:rPr lang="en-US" altLang="zh-CN" dirty="0"/>
              <a:t>JSON</a:t>
            </a:r>
            <a:r>
              <a:rPr lang="zh-CN" altLang="en-US" dirty="0"/>
              <a:t>一样支持内嵌的文档对象和数组对象。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58425F0-D092-4CB9-ABC8-13C9A0DB7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11" y="4029164"/>
            <a:ext cx="5824032" cy="246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MongoDB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9A082E-99DD-4BBC-A09C-B8190F8C0907}"/>
              </a:ext>
            </a:extLst>
          </p:cNvPr>
          <p:cNvSpPr txBox="1"/>
          <p:nvPr/>
        </p:nvSpPr>
        <p:spPr>
          <a:xfrm>
            <a:off x="683110" y="1276588"/>
            <a:ext cx="37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Atlas </a:t>
            </a:r>
            <a:r>
              <a:rPr lang="zh-CN" altLang="en-US" dirty="0"/>
              <a:t>和 </a:t>
            </a:r>
            <a:r>
              <a:rPr lang="en-US" altLang="zh-CN" dirty="0" err="1"/>
              <a:t>mongoDB</a:t>
            </a:r>
            <a:r>
              <a:rPr lang="en-US" altLang="zh-CN" dirty="0"/>
              <a:t> compass</a:t>
            </a:r>
            <a:r>
              <a:rPr lang="zh-CN" altLang="en-US" dirty="0"/>
              <a:t>工具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2345CD-FB08-4FAA-B587-677A61736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92" y="528932"/>
            <a:ext cx="7172412" cy="340923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C0D93E-6F06-4F60-BFA9-557D1A481B33}"/>
              </a:ext>
            </a:extLst>
          </p:cNvPr>
          <p:cNvSpPr txBox="1"/>
          <p:nvPr/>
        </p:nvSpPr>
        <p:spPr>
          <a:xfrm>
            <a:off x="1097280" y="2088008"/>
            <a:ext cx="2796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</a:t>
            </a:r>
            <a:r>
              <a:rPr lang="zh-CN" altLang="en-US" dirty="0"/>
              <a:t>集群监控</a:t>
            </a:r>
            <a:r>
              <a:rPr lang="en-US" altLang="zh-CN" dirty="0"/>
              <a:t>,</a:t>
            </a:r>
            <a:r>
              <a:rPr lang="zh-CN" altLang="en-US" dirty="0"/>
              <a:t>管理</a:t>
            </a:r>
            <a:r>
              <a:rPr lang="en-US" altLang="zh-CN" dirty="0"/>
              <a:t>,</a:t>
            </a:r>
            <a:r>
              <a:rPr lang="zh-CN" altLang="en-US" dirty="0"/>
              <a:t>连接等</a:t>
            </a:r>
            <a:endParaRPr lang="en-US" altLang="zh-CN" dirty="0"/>
          </a:p>
          <a:p>
            <a:r>
              <a:rPr lang="en-US" altLang="zh-CN" dirty="0" err="1"/>
              <a:t>b.MQL</a:t>
            </a:r>
            <a:r>
              <a:rPr lang="zh-CN" altLang="en-US" dirty="0"/>
              <a:t>对数据库操作</a:t>
            </a:r>
            <a:endParaRPr lang="en-US" altLang="zh-CN" dirty="0"/>
          </a:p>
          <a:p>
            <a:r>
              <a:rPr lang="en-US" altLang="zh-CN" dirty="0" err="1"/>
              <a:t>c.MQL</a:t>
            </a:r>
            <a:r>
              <a:rPr lang="zh-CN" altLang="en-US" dirty="0"/>
              <a:t>对应的编程语言代码生成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4A45E80-FEF5-48F1-9CEA-8DC5F9B353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64" y="4102236"/>
            <a:ext cx="5176978" cy="222683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84AC6EB-0167-4C2B-9F2A-001598D5A75B}"/>
              </a:ext>
            </a:extLst>
          </p:cNvPr>
          <p:cNvSpPr txBox="1"/>
          <p:nvPr/>
        </p:nvSpPr>
        <p:spPr>
          <a:xfrm>
            <a:off x="683110" y="3732904"/>
            <a:ext cx="353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Mongo shell</a:t>
            </a:r>
            <a:r>
              <a:rPr lang="zh-CN" altLang="en-US" dirty="0"/>
              <a:t>使用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65BC61-16A7-4317-89F8-58AFAD02FA35}"/>
              </a:ext>
            </a:extLst>
          </p:cNvPr>
          <p:cNvSpPr txBox="1"/>
          <p:nvPr/>
        </p:nvSpPr>
        <p:spPr>
          <a:xfrm>
            <a:off x="467958" y="5052156"/>
            <a:ext cx="1103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Eg</a:t>
            </a:r>
            <a:r>
              <a:rPr lang="en-US" altLang="zh-CN" dirty="0"/>
              <a:t>.:</a:t>
            </a:r>
            <a:r>
              <a:rPr lang="en-US" altLang="zh-CN" b="1" dirty="0">
                <a:solidFill>
                  <a:srgbClr val="FF0000"/>
                </a:solidFill>
              </a:rPr>
              <a:t>mongo "</a:t>
            </a:r>
            <a:r>
              <a:rPr lang="en-US" altLang="zh-CN" b="1" dirty="0" err="1">
                <a:solidFill>
                  <a:srgbClr val="FF0000"/>
                </a:solidFill>
              </a:rPr>
              <a:t>mongodb+srv</a:t>
            </a:r>
            <a:r>
              <a:rPr lang="en-US" altLang="zh-CN" b="1" dirty="0">
                <a:solidFill>
                  <a:srgbClr val="FF0000"/>
                </a:solidFill>
              </a:rPr>
              <a:t>://cluster0.psfkj.mongodb.net/</a:t>
            </a:r>
            <a:r>
              <a:rPr lang="en-US" altLang="zh-CN" b="1" dirty="0" err="1">
                <a:solidFill>
                  <a:srgbClr val="FF0000"/>
                </a:solidFill>
              </a:rPr>
              <a:t>myFirstDatabase</a:t>
            </a:r>
            <a:r>
              <a:rPr lang="en-US" altLang="zh-CN" b="1" dirty="0">
                <a:solidFill>
                  <a:srgbClr val="FF0000"/>
                </a:solidFill>
              </a:rPr>
              <a:t>" --username m001-student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95F125-FC09-42D9-A45F-E4E2B9CD024D}"/>
              </a:ext>
            </a:extLst>
          </p:cNvPr>
          <p:cNvSpPr txBox="1"/>
          <p:nvPr/>
        </p:nvSpPr>
        <p:spPr>
          <a:xfrm>
            <a:off x="683110" y="4518212"/>
            <a:ext cx="363070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Mongo shell </a:t>
            </a:r>
            <a:r>
              <a:rPr lang="zh-CN" altLang="en-US" dirty="0"/>
              <a:t>连接</a:t>
            </a:r>
            <a:r>
              <a:rPr lang="en-US" altLang="zh-CN" dirty="0" err="1"/>
              <a:t>mongodb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74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MongoDB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C0B4C2-7380-4FCA-8BF5-69A6AC809143}"/>
              </a:ext>
            </a:extLst>
          </p:cNvPr>
          <p:cNvSpPr txBox="1"/>
          <p:nvPr/>
        </p:nvSpPr>
        <p:spPr>
          <a:xfrm>
            <a:off x="789055" y="102091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、数据类型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D1290B-0BC9-41E4-868C-05E3FECEF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79" y="644935"/>
            <a:ext cx="3709766" cy="55681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736E663-4FEF-46C8-9965-9DC412E30D2F}"/>
              </a:ext>
            </a:extLst>
          </p:cNvPr>
          <p:cNvSpPr txBox="1"/>
          <p:nvPr/>
        </p:nvSpPr>
        <p:spPr>
          <a:xfrm>
            <a:off x="2454681" y="1020917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_id: </a:t>
            </a:r>
            <a:r>
              <a:rPr lang="zh-CN" altLang="en-US" dirty="0"/>
              <a:t>唯一标识（主键）。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0F42DB1-4757-4342-ADAC-57BAC8635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5" y="1323137"/>
            <a:ext cx="5905768" cy="288154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25E0A87-0036-40D9-A90C-DE53AEFD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6" y="4094975"/>
            <a:ext cx="3588476" cy="25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1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MQL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82DDB2-0A9E-47CD-B92F-CE87421E067C}"/>
              </a:ext>
            </a:extLst>
          </p:cNvPr>
          <p:cNvSpPr txBox="1"/>
          <p:nvPr/>
        </p:nvSpPr>
        <p:spPr>
          <a:xfrm>
            <a:off x="699247" y="1153510"/>
            <a:ext cx="43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，对</a:t>
            </a:r>
            <a:r>
              <a:rPr lang="en-US" altLang="zh-CN" sz="2000" b="1" dirty="0"/>
              <a:t>collection</a:t>
            </a:r>
            <a:r>
              <a:rPr lang="zh-CN" altLang="en-US" sz="2000" b="1" dirty="0"/>
              <a:t>（数据库）操作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773FA9A-A22C-4F0E-B57B-CC569486B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77743"/>
              </p:ext>
            </p:extLst>
          </p:nvPr>
        </p:nvGraphicFramePr>
        <p:xfrm>
          <a:off x="4880087" y="1721358"/>
          <a:ext cx="7026163" cy="389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120">
                  <a:extLst>
                    <a:ext uri="{9D8B030D-6E8A-4147-A177-3AD203B41FA5}">
                      <a16:colId xmlns:a16="http://schemas.microsoft.com/office/drawing/2014/main" val="3120918349"/>
                    </a:ext>
                  </a:extLst>
                </a:gridCol>
                <a:gridCol w="3987043">
                  <a:extLst>
                    <a:ext uri="{9D8B030D-6E8A-4147-A177-3AD203B41FA5}">
                      <a16:colId xmlns:a16="http://schemas.microsoft.com/office/drawing/2014/main" val="2255800448"/>
                    </a:ext>
                  </a:extLst>
                </a:gridCol>
              </a:tblGrid>
              <a:tr h="372999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93191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r>
                        <a:rPr lang="en-US" altLang="zh-CN" dirty="0"/>
                        <a:t>show </a:t>
                      </a:r>
                      <a:r>
                        <a:rPr lang="en-US" altLang="zh-CN" dirty="0" err="1"/>
                        <a:t>dbs</a:t>
                      </a:r>
                      <a:r>
                        <a:rPr lang="en-US" altLang="zh-CN" dirty="0"/>
                        <a:t> | show databases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显示数据库列表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6527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r>
                        <a:rPr lang="en-US" altLang="zh-CN" dirty="0"/>
                        <a:t>use </a:t>
                      </a:r>
                      <a:r>
                        <a:rPr lang="zh-CN" altLang="en-US" dirty="0"/>
                        <a:t>数据库名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切换数据库，如果不存在创建数据库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66143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db.dropDatabase</a:t>
                      </a:r>
                      <a:r>
                        <a:rPr lang="en-US" altLang="zh-CN" dirty="0"/>
                        <a:t>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30261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r>
                        <a:rPr lang="en-US" altLang="zh-CN" dirty="0"/>
                        <a:t>show collections | show tables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显示当前数据库的集合列表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31687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r>
                        <a:rPr lang="en-US" altLang="zh-CN" dirty="0"/>
                        <a:t>load("xxx.js")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执行一个</a:t>
                      </a:r>
                      <a:r>
                        <a:rPr lang="en-US" altLang="zh-CN" dirty="0"/>
                        <a:t>JavaScript</a:t>
                      </a:r>
                      <a:r>
                        <a:rPr lang="zh-CN" altLang="en-US" dirty="0"/>
                        <a:t>脚本文件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65056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r>
                        <a:rPr lang="en-US" altLang="zh-CN" dirty="0"/>
                        <a:t>db.</a:t>
                      </a:r>
                      <a:r>
                        <a:rPr lang="zh-CN" altLang="en-US" dirty="0"/>
                        <a:t>集合名</a:t>
                      </a:r>
                      <a:r>
                        <a:rPr lang="en-US" altLang="zh-CN" dirty="0"/>
                        <a:t>.drop()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09688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db.createCollection</a:t>
                      </a:r>
                      <a:r>
                        <a:rPr lang="en-US" altLang="zh-CN" dirty="0"/>
                        <a:t>(name, options)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1384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db.help</a:t>
                      </a:r>
                      <a:r>
                        <a:rPr lang="en-US" altLang="zh-CN" dirty="0"/>
                        <a:t>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查询当前数据库支持的方法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71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4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MQL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F744C1-CBB7-40E7-ADD2-B22383F83D33}"/>
              </a:ext>
            </a:extLst>
          </p:cNvPr>
          <p:cNvSpPr txBox="1"/>
          <p:nvPr/>
        </p:nvSpPr>
        <p:spPr>
          <a:xfrm>
            <a:off x="387275" y="1273638"/>
            <a:ext cx="3937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，对</a:t>
            </a:r>
            <a:r>
              <a:rPr lang="en-US" altLang="zh-CN" sz="2000" b="1" dirty="0"/>
              <a:t>document</a:t>
            </a:r>
            <a:r>
              <a:rPr lang="zh-CN" altLang="en-US" sz="2000" b="1" dirty="0"/>
              <a:t>（表）操作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BFD910A-ED13-4D94-9FB8-DA1693C27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17634"/>
              </p:ext>
            </p:extLst>
          </p:nvPr>
        </p:nvGraphicFramePr>
        <p:xfrm>
          <a:off x="5629275" y="711969"/>
          <a:ext cx="6105526" cy="276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3120918349"/>
                    </a:ext>
                  </a:extLst>
                </a:gridCol>
                <a:gridCol w="3095626">
                  <a:extLst>
                    <a:ext uri="{9D8B030D-6E8A-4147-A177-3AD203B41FA5}">
                      <a16:colId xmlns:a16="http://schemas.microsoft.com/office/drawing/2014/main" val="2255800448"/>
                    </a:ext>
                  </a:extLst>
                </a:gridCol>
              </a:tblGrid>
              <a:tr h="378461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93191"/>
                  </a:ext>
                </a:extLst>
              </a:tr>
              <a:tr h="490966">
                <a:tc>
                  <a:txBody>
                    <a:bodyPr/>
                    <a:lstStyle/>
                    <a:p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db.collection.insertOne()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集合插入一个新文档</a:t>
                      </a:r>
                      <a:endParaRPr lang="zh-CN" alt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6527"/>
                  </a:ext>
                </a:extLst>
              </a:tr>
              <a:tr h="378461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db.collection.insertMany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向集合插入一个多个文档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66143"/>
                  </a:ext>
                </a:extLst>
              </a:tr>
              <a:tr h="378461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db.collection.update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用于更新已存在的文档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30261"/>
                  </a:ext>
                </a:extLst>
              </a:tr>
              <a:tr h="3784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db.collection.upsert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更新文档，不存在就插入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498456"/>
                  </a:ext>
                </a:extLst>
              </a:tr>
              <a:tr h="378461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db.collection.remove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31687"/>
                  </a:ext>
                </a:extLst>
              </a:tr>
              <a:tr h="378461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db.collection.find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查询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6505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6B4F169-D29B-4528-925B-60023501CD66}"/>
              </a:ext>
            </a:extLst>
          </p:cNvPr>
          <p:cNvSpPr txBox="1"/>
          <p:nvPr/>
        </p:nvSpPr>
        <p:spPr>
          <a:xfrm>
            <a:off x="800099" y="18764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，增删查改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217252-17E1-47E1-930E-792E994EC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3" y="5461488"/>
            <a:ext cx="9606197" cy="4947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5C201E-AE00-4F54-B061-933729B6B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3" y="3935542"/>
            <a:ext cx="2509837" cy="20749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D8BFAC-7108-436A-8BAB-5706CAFB61B3}"/>
              </a:ext>
            </a:extLst>
          </p:cNvPr>
          <p:cNvSpPr txBox="1"/>
          <p:nvPr/>
        </p:nvSpPr>
        <p:spPr>
          <a:xfrm>
            <a:off x="385763" y="6236599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</a:t>
            </a:r>
            <a:r>
              <a:rPr lang="zh-CN" altLang="en-US" dirty="0"/>
              <a:t>语句为： </a:t>
            </a:r>
            <a:r>
              <a:rPr lang="en-US" altLang="zh-CN" b="1" dirty="0"/>
              <a:t>'where likes&gt;50 AND (by = '</a:t>
            </a:r>
            <a:r>
              <a:rPr lang="zh-CN" altLang="en-US" b="1" dirty="0"/>
              <a:t>菜鸟教程</a:t>
            </a:r>
            <a:r>
              <a:rPr lang="en-US" altLang="zh-CN" b="1" dirty="0"/>
              <a:t>' OR title = 'MongoDB </a:t>
            </a:r>
            <a:r>
              <a:rPr lang="zh-CN" altLang="en-US" b="1" dirty="0"/>
              <a:t>教程</a:t>
            </a:r>
            <a:r>
              <a:rPr lang="en-US" altLang="zh-CN" b="1" dirty="0"/>
              <a:t>')'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FF7EA2-2EEB-43F6-AB76-ECA7EE4D60EA}"/>
              </a:ext>
            </a:extLst>
          </p:cNvPr>
          <p:cNvSpPr txBox="1"/>
          <p:nvPr/>
        </p:nvSpPr>
        <p:spPr>
          <a:xfrm>
            <a:off x="385763" y="4981283"/>
            <a:ext cx="149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7F01800-F034-4851-A914-69CC8BCDB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" y="2878923"/>
            <a:ext cx="5342858" cy="16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5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MQL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F744C1-CBB7-40E7-ADD2-B22383F83D33}"/>
              </a:ext>
            </a:extLst>
          </p:cNvPr>
          <p:cNvSpPr txBox="1"/>
          <p:nvPr/>
        </p:nvSpPr>
        <p:spPr>
          <a:xfrm>
            <a:off x="387275" y="1273638"/>
            <a:ext cx="3937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，对</a:t>
            </a:r>
            <a:r>
              <a:rPr lang="en-US" altLang="zh-CN" sz="2000" b="1" dirty="0"/>
              <a:t>document</a:t>
            </a:r>
            <a:r>
              <a:rPr lang="zh-CN" altLang="en-US" sz="2000" b="1" dirty="0"/>
              <a:t>（表）操作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4F169-D29B-4528-925B-60023501CD66}"/>
              </a:ext>
            </a:extLst>
          </p:cNvPr>
          <p:cNvSpPr txBox="1"/>
          <p:nvPr/>
        </p:nvSpPr>
        <p:spPr>
          <a:xfrm>
            <a:off x="800099" y="18764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，增删查改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2C99A84-AEB6-4751-9730-1E8EE29C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4" y="5541552"/>
            <a:ext cx="8089619" cy="7178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F996271-2B0A-4AB2-96E3-C8BB0A2673F7}"/>
              </a:ext>
            </a:extLst>
          </p:cNvPr>
          <p:cNvSpPr txBox="1"/>
          <p:nvPr/>
        </p:nvSpPr>
        <p:spPr>
          <a:xfrm>
            <a:off x="387275" y="6348779"/>
            <a:ext cx="728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标题</a:t>
            </a:r>
            <a:r>
              <a:rPr lang="en-US" altLang="zh-CN" dirty="0"/>
              <a:t>(title)</a:t>
            </a:r>
            <a:r>
              <a:rPr lang="zh-CN" altLang="en-US" dirty="0"/>
              <a:t>由原来的 </a:t>
            </a:r>
            <a:r>
              <a:rPr lang="en-US" altLang="zh-CN" dirty="0"/>
              <a:t>"MongoDB </a:t>
            </a:r>
            <a:r>
              <a:rPr lang="zh-CN" altLang="en-US" dirty="0"/>
              <a:t>教程</a:t>
            </a:r>
            <a:r>
              <a:rPr lang="en-US" altLang="zh-CN" dirty="0"/>
              <a:t>" </a:t>
            </a:r>
            <a:r>
              <a:rPr lang="zh-CN" altLang="en-US" dirty="0"/>
              <a:t>更新为了 </a:t>
            </a:r>
            <a:r>
              <a:rPr lang="en-US" altLang="zh-CN" dirty="0"/>
              <a:t>"MongoDB"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D01EC4-F88B-46FA-9A45-366CD1F66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25" y="822107"/>
            <a:ext cx="6386023" cy="40938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DB2166D-AE85-4A68-B3F5-04B7F1A2CA74}"/>
              </a:ext>
            </a:extLst>
          </p:cNvPr>
          <p:cNvSpPr txBox="1"/>
          <p:nvPr/>
        </p:nvSpPr>
        <p:spPr>
          <a:xfrm>
            <a:off x="7962900" y="186416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更新操作符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DF1AF70-9B44-4607-8B28-3C6DD35AE0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09" y="2335134"/>
            <a:ext cx="2980939" cy="25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MQL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F744C1-CBB7-40E7-ADD2-B22383F83D33}"/>
              </a:ext>
            </a:extLst>
          </p:cNvPr>
          <p:cNvSpPr txBox="1"/>
          <p:nvPr/>
        </p:nvSpPr>
        <p:spPr>
          <a:xfrm>
            <a:off x="387275" y="1273638"/>
            <a:ext cx="3937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，对</a:t>
            </a:r>
            <a:r>
              <a:rPr lang="en-US" altLang="zh-CN" sz="2000" b="1" dirty="0"/>
              <a:t>document</a:t>
            </a:r>
            <a:r>
              <a:rPr lang="zh-CN" altLang="en-US" sz="2000" b="1" dirty="0"/>
              <a:t>（表）操作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FD508D-0BDA-4B87-84D9-9978DC834968}"/>
              </a:ext>
            </a:extLst>
          </p:cNvPr>
          <p:cNvSpPr txBox="1"/>
          <p:nvPr/>
        </p:nvSpPr>
        <p:spPr>
          <a:xfrm>
            <a:off x="800099" y="18764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，聚合函数等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FCD85C8-C6A6-4175-98CC-89FAC38DC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90180"/>
              </p:ext>
            </p:extLst>
          </p:nvPr>
        </p:nvGraphicFramePr>
        <p:xfrm>
          <a:off x="4067175" y="964674"/>
          <a:ext cx="7737550" cy="236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3120918349"/>
                    </a:ext>
                  </a:extLst>
                </a:gridCol>
                <a:gridCol w="3356050">
                  <a:extLst>
                    <a:ext uri="{9D8B030D-6E8A-4147-A177-3AD203B41FA5}">
                      <a16:colId xmlns:a16="http://schemas.microsoft.com/office/drawing/2014/main" val="2255800448"/>
                    </a:ext>
                  </a:extLst>
                </a:gridCol>
              </a:tblGrid>
              <a:tr h="351196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93191"/>
                  </a:ext>
                </a:extLst>
              </a:tr>
              <a:tr h="442624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.find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().sort({KEY:1})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数据按照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进行升序</a:t>
                      </a:r>
                      <a:endParaRPr lang="zh-CN" alt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6527"/>
                  </a:ext>
                </a:extLst>
              </a:tr>
              <a:tr h="455792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createIndex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(keys, options)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66143"/>
                  </a:ext>
                </a:extLst>
              </a:tr>
              <a:tr h="351196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.dropIndex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删除集合指定索引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30261"/>
                  </a:ext>
                </a:extLst>
              </a:tr>
              <a:tr h="351196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.aggregate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聚合函数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31687"/>
                  </a:ext>
                </a:extLst>
              </a:tr>
              <a:tr h="351196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.find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().count()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65056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76884BB3-A2D6-4984-8A2C-A275E7DA0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510" y="2505074"/>
            <a:ext cx="2763933" cy="3981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F7E2FE-F2BF-4D77-A1C3-EAFF23DA8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99" y="3480715"/>
            <a:ext cx="8788541" cy="75791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E0667F6-1FAD-4428-A73E-9ADA96555376}"/>
              </a:ext>
            </a:extLst>
          </p:cNvPr>
          <p:cNvSpPr/>
          <p:nvPr/>
        </p:nvSpPr>
        <p:spPr>
          <a:xfrm>
            <a:off x="518842" y="4495980"/>
            <a:ext cx="668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sql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语句：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select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by_user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, count(*) from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mycol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group by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by_user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6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F2E1B-E206-4907-8501-142E42100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12" y="1387008"/>
            <a:ext cx="9372600" cy="1609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B25C9-A337-444F-9421-8035D3D58617}"/>
              </a:ext>
            </a:extLst>
          </p:cNvPr>
          <p:cNvSpPr txBox="1"/>
          <p:nvPr/>
        </p:nvSpPr>
        <p:spPr>
          <a:xfrm>
            <a:off x="828340" y="3274373"/>
            <a:ext cx="100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启动</a:t>
            </a:r>
            <a:r>
              <a:rPr lang="en-US" altLang="zh-CN" sz="2400" dirty="0"/>
              <a:t>mongo</a:t>
            </a:r>
            <a:r>
              <a:rPr lang="zh-CN" altLang="en-US" sz="2400" dirty="0"/>
              <a:t>报错：无法连接</a:t>
            </a:r>
            <a:r>
              <a:rPr lang="en-US" altLang="zh-CN" sz="2400" dirty="0"/>
              <a:t>27017</a:t>
            </a:r>
            <a:r>
              <a:rPr lang="zh-CN" altLang="en-US" sz="2400" dirty="0"/>
              <a:t>端口。原因：没有运行</a:t>
            </a:r>
            <a:r>
              <a:rPr lang="en-US" altLang="zh-CN" sz="24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</a:t>
            </a:r>
            <a:r>
              <a:rPr lang="zh-CN" altLang="en-US" sz="2400" dirty="0"/>
              <a:t>服务。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9DF042-1A28-4B8A-9263-F743CE21C64B}"/>
              </a:ext>
            </a:extLst>
          </p:cNvPr>
          <p:cNvSpPr txBox="1"/>
          <p:nvPr/>
        </p:nvSpPr>
        <p:spPr>
          <a:xfrm>
            <a:off x="666975" y="4185076"/>
            <a:ext cx="100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解决方法： 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mongod</a:t>
            </a:r>
            <a:r>
              <a:rPr lang="en-US" altLang="zh-CN" sz="2400" dirty="0"/>
              <a:t> --</a:t>
            </a:r>
            <a:r>
              <a:rPr lang="en-US" altLang="zh-CN" sz="2400" dirty="0" err="1"/>
              <a:t>dbpath</a:t>
            </a:r>
            <a:r>
              <a:rPr lang="en-US" altLang="zh-CN" sz="2400" dirty="0"/>
              <a:t> </a:t>
            </a:r>
            <a:r>
              <a:rPr lang="zh-CN" altLang="en-US" sz="2400" dirty="0"/>
              <a:t>安装路径</a:t>
            </a:r>
            <a:r>
              <a:rPr lang="en-US" altLang="zh-CN" sz="2400" dirty="0"/>
              <a:t>\</a:t>
            </a:r>
            <a:r>
              <a:rPr lang="en-US" altLang="zh-CN" sz="2400" dirty="0" err="1"/>
              <a:t>mongoDB</a:t>
            </a:r>
            <a:r>
              <a:rPr lang="en-US" altLang="zh-CN" sz="2400" dirty="0"/>
              <a:t>\data\</a:t>
            </a:r>
            <a:r>
              <a:rPr lang="en-US" altLang="zh-CN" sz="2400" dirty="0" err="1"/>
              <a:t>db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728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506</Words>
  <Application>Microsoft Office PowerPoint</Application>
  <PresentationFormat>宽屏</PresentationFormat>
  <Paragraphs>85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Helvetica Neue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亦池 张</dc:creator>
  <cp:lastModifiedBy>zhaofm</cp:lastModifiedBy>
  <cp:revision>350</cp:revision>
  <dcterms:created xsi:type="dcterms:W3CDTF">2021-05-18T07:54:00Z</dcterms:created>
  <dcterms:modified xsi:type="dcterms:W3CDTF">2022-04-01T07:35:01Z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3EEDE41FD84D4FF5B5A04F12917B9E1C</vt:lpwstr>
  </property>
  <property fmtid="{D5CDD505-2E9C-101B-9397-08002B2CF9AE}" pid="3" name="KSOProductBuildVer">
    <vt:lpwstr>2052-11.1.0.11365</vt:lpwstr>
  </property>
</Properties>
</file>