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39" r:id="rId2"/>
    <p:sldId id="342" r:id="rId3"/>
    <p:sldId id="341" r:id="rId4"/>
    <p:sldId id="344" r:id="rId5"/>
    <p:sldId id="346" r:id="rId6"/>
    <p:sldId id="345" r:id="rId7"/>
    <p:sldId id="34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01C633-C25B-FB4E-855A-3D1260DB51B9}">
          <p14:sldIdLst>
            <p14:sldId id="339"/>
            <p14:sldId id="342"/>
            <p14:sldId id="341"/>
            <p14:sldId id="344"/>
            <p14:sldId id="346"/>
            <p14:sldId id="34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于 亚东" initials="于" lastIdx="2" clrIdx="0"/>
  <p:cmAuthor id="2" name="zhaofm" initials="z" lastIdx="2" clrIdx="1">
    <p:extLst>
      <p:ext uri="{19B8F6BF-5375-455C-9EA6-DF929625EA0E}">
        <p15:presenceInfo xmlns:p15="http://schemas.microsoft.com/office/powerpoint/2012/main" userId="zhaof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F6D"/>
    <a:srgbClr val="FFFFFF"/>
    <a:srgbClr val="06D20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BD221-D510-49A3-8169-61AACC1A13C4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F99A-913F-48EC-8B5B-E2056F66D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47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1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4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7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478B-1E51-43C4-BD9D-A1F969A61F0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0E48F3-39F5-48E7-BD65-FA8A569C46FC}"/>
              </a:ext>
            </a:extLst>
          </p:cNvPr>
          <p:cNvSpPr txBox="1"/>
          <p:nvPr/>
        </p:nvSpPr>
        <p:spPr>
          <a:xfrm>
            <a:off x="679508" y="1224793"/>
            <a:ext cx="52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、一致性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C23BF2-C7E0-4842-99F8-7C12A7BEDB8A}"/>
              </a:ext>
            </a:extLst>
          </p:cNvPr>
          <p:cNvSpPr txBox="1"/>
          <p:nvPr/>
        </p:nvSpPr>
        <p:spPr>
          <a:xfrm>
            <a:off x="825638" y="2080470"/>
            <a:ext cx="2684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最终一致性：</a:t>
            </a:r>
            <a:r>
              <a:rPr lang="zh-CN" altLang="en-US" dirty="0"/>
              <a:t>最终一致性是指在没有数据变化的情况下，任何给定数据项的所有节点都会在未来的某个时刻收敛到相同的值。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451A5-FEFD-4EDB-A4D3-E221AF31EEB3}"/>
              </a:ext>
            </a:extLst>
          </p:cNvPr>
          <p:cNvSpPr txBox="1"/>
          <p:nvPr/>
        </p:nvSpPr>
        <p:spPr>
          <a:xfrm>
            <a:off x="825638" y="4136475"/>
            <a:ext cx="34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因果一致性：</a:t>
            </a:r>
            <a:r>
              <a:rPr lang="zh-CN" altLang="en-US" dirty="0"/>
              <a:t>被定义为保留分布式系统中事件的部分顺序的模型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1026" name="Picture 2" descr="https://pic4.zhimg.com/80/v2-3b7731ca7da1d609b93f536563f8f05f_720w.jpg">
            <a:extLst>
              <a:ext uri="{FF2B5EF4-FFF2-40B4-BE49-F238E27FC236}">
                <a16:creationId xmlns:a16="http://schemas.microsoft.com/office/drawing/2014/main" id="{19C65084-A4D4-486F-BF6E-EAA4F89A1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68" y="1115844"/>
            <a:ext cx="3439071" cy="26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904BE2-B9D9-420D-AD3E-33CA0683D8BF}"/>
              </a:ext>
            </a:extLst>
          </p:cNvPr>
          <p:cNvSpPr/>
          <p:nvPr/>
        </p:nvSpPr>
        <p:spPr>
          <a:xfrm>
            <a:off x="9583177" y="4335741"/>
            <a:ext cx="97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cap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理论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169DA7-6BB5-4B82-92C2-F0350A41647B}"/>
              </a:ext>
            </a:extLst>
          </p:cNvPr>
          <p:cNvSpPr/>
          <p:nvPr/>
        </p:nvSpPr>
        <p:spPr>
          <a:xfrm>
            <a:off x="4482907" y="1818206"/>
            <a:ext cx="35862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</a:t>
            </a:r>
            <a:r>
              <a:rPr lang="zh-CN" altLang="en-US" b="1" dirty="0"/>
              <a:t>：</a:t>
            </a:r>
            <a:r>
              <a:rPr lang="en-US" altLang="zh-CN" b="1" dirty="0"/>
              <a:t>Consistency:</a:t>
            </a:r>
            <a:r>
              <a:rPr lang="zh-CN" altLang="en-US" dirty="0"/>
              <a:t>一致性</a:t>
            </a:r>
            <a:endParaRPr lang="en-US" altLang="zh-CN" b="1" dirty="0"/>
          </a:p>
          <a:p>
            <a:r>
              <a:rPr lang="en-US" altLang="zh-CN" b="1" dirty="0"/>
              <a:t>A</a:t>
            </a:r>
            <a:r>
              <a:rPr lang="zh-CN" altLang="en-US" b="1" dirty="0"/>
              <a:t>：</a:t>
            </a:r>
            <a:r>
              <a:rPr lang="en-US" altLang="zh-CN" b="1" dirty="0"/>
              <a:t>Availability</a:t>
            </a:r>
            <a:r>
              <a:rPr lang="zh-CN" altLang="en-US" dirty="0"/>
              <a:t>可用性</a:t>
            </a:r>
            <a:endParaRPr lang="en-US" altLang="zh-CN" b="1" dirty="0"/>
          </a:p>
          <a:p>
            <a:r>
              <a:rPr lang="en-US" altLang="zh-CN" b="1" dirty="0"/>
              <a:t>P</a:t>
            </a:r>
            <a:r>
              <a:rPr lang="zh-CN" altLang="en-US" b="1" dirty="0"/>
              <a:t>：</a:t>
            </a:r>
            <a:r>
              <a:rPr lang="en-US" altLang="zh-CN" b="1" dirty="0" err="1"/>
              <a:t>Partiton</a:t>
            </a:r>
            <a:r>
              <a:rPr lang="en-US" altLang="zh-CN" b="1" dirty="0"/>
              <a:t> tolerance</a:t>
            </a:r>
            <a:r>
              <a:rPr lang="zh-CN" altLang="en-US" dirty="0"/>
              <a:t>分区容忍性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AEFA37-C16D-4984-86D8-8C5129F45718}"/>
              </a:ext>
            </a:extLst>
          </p:cNvPr>
          <p:cNvSpPr/>
          <p:nvPr/>
        </p:nvSpPr>
        <p:spPr>
          <a:xfrm>
            <a:off x="1722539" y="53100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2017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年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11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月宣布的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MongoDB 3.6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引入了因果一致性，客户已经成功使用了一年多，不需要做任何重大变更。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43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0E48F3-39F5-48E7-BD65-FA8A569C46FC}"/>
              </a:ext>
            </a:extLst>
          </p:cNvPr>
          <p:cNvSpPr txBox="1"/>
          <p:nvPr/>
        </p:nvSpPr>
        <p:spPr>
          <a:xfrm>
            <a:off x="679508" y="1224793"/>
            <a:ext cx="52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、模型架构</a:t>
            </a:r>
          </a:p>
        </p:txBody>
      </p:sp>
      <p:pic>
        <p:nvPicPr>
          <p:cNvPr id="3074" name="Picture 2" descr="https://pic1.zhimg.com/80/v2-42b1bed82b9fa09377b04493bdbe608c_720w.jpg">
            <a:extLst>
              <a:ext uri="{FF2B5EF4-FFF2-40B4-BE49-F238E27FC236}">
                <a16:creationId xmlns:a16="http://schemas.microsoft.com/office/drawing/2014/main" id="{3E1CBD77-2F2C-46BB-B026-A48DD74B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5" y="1842625"/>
            <a:ext cx="5097928" cy="429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722500-7445-4A07-A7D2-FAE729B520AF}"/>
              </a:ext>
            </a:extLst>
          </p:cNvPr>
          <p:cNvSpPr txBox="1"/>
          <p:nvPr/>
        </p:nvSpPr>
        <p:spPr>
          <a:xfrm>
            <a:off x="3824506" y="1322698"/>
            <a:ext cx="8524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分片：独立普通的</a:t>
            </a:r>
            <a:r>
              <a:rPr lang="en-US" altLang="zh-CN" sz="1600" dirty="0" err="1"/>
              <a:t>mongod</a:t>
            </a:r>
            <a:r>
              <a:rPr lang="zh-CN" altLang="en-US" sz="1600" dirty="0"/>
              <a:t>进程，保存数据信息。可以是副本集或单独服务器。</a:t>
            </a:r>
          </a:p>
          <a:p>
            <a:r>
              <a:rPr lang="en-US" altLang="zh-CN" sz="1600" dirty="0"/>
              <a:t>mongos</a:t>
            </a:r>
            <a:r>
              <a:rPr lang="zh-CN" altLang="en-US" sz="1600" dirty="0"/>
              <a:t>：起到一个路由的功能，供程序连接。本身不保存数据，在启动时从配置服务器加载集群信息，开启</a:t>
            </a:r>
            <a:r>
              <a:rPr lang="en-US" altLang="zh-CN" sz="1600" dirty="0"/>
              <a:t>mongos</a:t>
            </a:r>
            <a:r>
              <a:rPr lang="zh-CN" altLang="en-US" sz="1600" dirty="0"/>
              <a:t>进程需要知道配置服务器的地址，指定</a:t>
            </a:r>
            <a:r>
              <a:rPr lang="en-US" altLang="zh-CN" sz="1600" dirty="0" err="1"/>
              <a:t>configdb</a:t>
            </a:r>
            <a:r>
              <a:rPr lang="zh-CN" altLang="en-US" sz="1600" dirty="0"/>
              <a:t>选项。</a:t>
            </a:r>
          </a:p>
          <a:p>
            <a:r>
              <a:rPr lang="zh-CN" altLang="en-US" sz="1600" dirty="0"/>
              <a:t>配置服务器：是一个独立的</a:t>
            </a:r>
            <a:r>
              <a:rPr lang="en-US" altLang="zh-CN" sz="1600" dirty="0" err="1"/>
              <a:t>mongod</a:t>
            </a:r>
            <a:r>
              <a:rPr lang="zh-CN" altLang="en-US" sz="1600" dirty="0"/>
              <a:t>进程，保存集群和分片的元数据，即各分片包含了哪些数据的信息。最先开始建立，启用日志功能。</a:t>
            </a:r>
          </a:p>
        </p:txBody>
      </p:sp>
    </p:spTree>
    <p:extLst>
      <p:ext uri="{BB962C8B-B14F-4D97-AF65-F5344CB8AC3E}">
        <p14:creationId xmlns:p14="http://schemas.microsoft.com/office/powerpoint/2010/main" val="16707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0E48F3-39F5-48E7-BD65-FA8A569C46FC}"/>
              </a:ext>
            </a:extLst>
          </p:cNvPr>
          <p:cNvSpPr txBox="1"/>
          <p:nvPr/>
        </p:nvSpPr>
        <p:spPr>
          <a:xfrm>
            <a:off x="547976" y="1245826"/>
            <a:ext cx="25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、相关研究及方案选择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15965-9B6D-4E70-AC12-AAF330E2154F}"/>
              </a:ext>
            </a:extLst>
          </p:cNvPr>
          <p:cNvSpPr txBox="1"/>
          <p:nvPr/>
        </p:nvSpPr>
        <p:spPr>
          <a:xfrm>
            <a:off x="568949" y="1996092"/>
            <a:ext cx="996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</a:t>
            </a:r>
            <a:r>
              <a:rPr lang="zh-CN" altLang="en-US" dirty="0"/>
              <a:t>标量逻辑时钟：与物理时间脱节，备份和恢复，不能使用物理时间作为参考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矢量逻辑时钟：分片上建立快照，扩展到数以千计的分片而不出现明显的性能下降</a:t>
            </a:r>
            <a:endParaRPr lang="en-US" altLang="zh-CN" dirty="0"/>
          </a:p>
          <a:p>
            <a:r>
              <a:rPr lang="en-US" altLang="zh-CN" dirty="0"/>
              <a:t>c. </a:t>
            </a:r>
            <a:r>
              <a:rPr lang="zh-CN" altLang="en-US" dirty="0"/>
              <a:t>同步时钟：特殊硬件实现</a:t>
            </a:r>
            <a:endParaRPr lang="en-US" altLang="zh-CN" dirty="0"/>
          </a:p>
          <a:p>
            <a:r>
              <a:rPr lang="en-US" altLang="zh-CN" i="1" dirty="0"/>
              <a:t>d.</a:t>
            </a:r>
            <a:r>
              <a:rPr lang="zh-CN" altLang="en-US" i="1" dirty="0"/>
              <a:t> 混合逻辑时钟（</a:t>
            </a:r>
            <a:r>
              <a:rPr lang="en-US" altLang="zh-CN" i="1" dirty="0"/>
              <a:t>HLC</a:t>
            </a:r>
            <a:r>
              <a:rPr lang="zh-CN" altLang="en-US" i="1" dirty="0"/>
              <a:t>）：</a:t>
            </a:r>
            <a:r>
              <a:rPr lang="en-US" altLang="zh-CN" i="1" dirty="0"/>
              <a:t>HLC</a:t>
            </a:r>
            <a:r>
              <a:rPr lang="zh-CN" altLang="en-US" i="1" dirty="0"/>
              <a:t>是一个带有分布算法的标量值，可以将该值与物理时间绑定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898BEB-A297-4F10-9D07-B49A7F2E4367}"/>
              </a:ext>
            </a:extLst>
          </p:cNvPr>
          <p:cNvSpPr txBox="1"/>
          <p:nvPr/>
        </p:nvSpPr>
        <p:spPr>
          <a:xfrm>
            <a:off x="568949" y="3757848"/>
            <a:ext cx="801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dirty="0"/>
              <a:t>使用矢量时钟</a:t>
            </a:r>
          </a:p>
          <a:p>
            <a:r>
              <a:rPr lang="en-US" altLang="zh-CN" dirty="0"/>
              <a:t>b. </a:t>
            </a:r>
            <a:r>
              <a:rPr lang="zh-CN" altLang="en-US" dirty="0"/>
              <a:t>物理时钟同步</a:t>
            </a:r>
          </a:p>
          <a:p>
            <a:r>
              <a:rPr lang="en-US" altLang="zh-CN" dirty="0"/>
              <a:t>c. </a:t>
            </a:r>
            <a:r>
              <a:rPr lang="zh-CN" altLang="en-US" dirty="0"/>
              <a:t>使用心跳</a:t>
            </a:r>
          </a:p>
          <a:p>
            <a:r>
              <a:rPr lang="en-US" altLang="zh-CN" i="1" dirty="0"/>
              <a:t>d. </a:t>
            </a:r>
            <a:r>
              <a:rPr lang="zh-CN" altLang="en-US" i="1" dirty="0"/>
              <a:t>稳定集群时间（</a:t>
            </a:r>
            <a:r>
              <a:rPr lang="en-US" altLang="zh-CN" i="1" dirty="0"/>
              <a:t>SCT</a:t>
            </a:r>
            <a:r>
              <a:rPr lang="zh-CN" altLang="en-US" i="1" dirty="0"/>
              <a:t>）的强制提前 </a:t>
            </a:r>
            <a:r>
              <a:rPr lang="en-US" altLang="zh-CN" i="1" dirty="0"/>
              <a:t>- </a:t>
            </a:r>
            <a:r>
              <a:rPr lang="zh-CN" altLang="en-US" i="1" dirty="0"/>
              <a:t>在</a:t>
            </a:r>
            <a:r>
              <a:rPr lang="en-US" altLang="zh-CN" i="1" dirty="0"/>
              <a:t>OPLOG</a:t>
            </a:r>
            <a:r>
              <a:rPr lang="zh-CN" altLang="en-US" i="1" dirty="0"/>
              <a:t>中持续存在的逻辑时间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CD838-6ADF-40D7-8E4F-EB27821017E7}"/>
              </a:ext>
            </a:extLst>
          </p:cNvPr>
          <p:cNvSpPr txBox="1"/>
          <p:nvPr/>
        </p:nvSpPr>
        <p:spPr>
          <a:xfrm>
            <a:off x="568949" y="1679716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时钟的类型：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255ABE-6DA6-4752-A1B5-F124844B0053}"/>
              </a:ext>
            </a:extLst>
          </p:cNvPr>
          <p:cNvSpPr txBox="1"/>
          <p:nvPr/>
        </p:nvSpPr>
        <p:spPr>
          <a:xfrm>
            <a:off x="679508" y="3353521"/>
            <a:ext cx="20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时钟同步：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E71285-063E-44CB-86C5-3E1FEB42B205}"/>
              </a:ext>
            </a:extLst>
          </p:cNvPr>
          <p:cNvSpPr txBox="1"/>
          <p:nvPr/>
        </p:nvSpPr>
        <p:spPr>
          <a:xfrm>
            <a:off x="679508" y="4958178"/>
            <a:ext cx="7835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依赖性跟踪：</a:t>
            </a:r>
          </a:p>
          <a:p>
            <a:r>
              <a:rPr lang="en-US" altLang="zh-CN" dirty="0"/>
              <a:t>a. </a:t>
            </a:r>
            <a:r>
              <a:rPr lang="zh-CN" altLang="en-US" dirty="0"/>
              <a:t>全面的依赖性跟踪：性能开销大</a:t>
            </a:r>
          </a:p>
          <a:p>
            <a:r>
              <a:rPr lang="en-US" altLang="zh-CN" i="1" dirty="0"/>
              <a:t>b. </a:t>
            </a:r>
            <a:r>
              <a:rPr lang="zh-CN" altLang="en-US" i="1" dirty="0"/>
              <a:t>明确的依赖性跟踪：因果关系段的形式呈现</a:t>
            </a:r>
          </a:p>
          <a:p>
            <a:r>
              <a:rPr lang="en-US" altLang="zh-CN" dirty="0"/>
              <a:t>c. </a:t>
            </a:r>
            <a:r>
              <a:rPr lang="zh-CN" altLang="en-US" dirty="0"/>
              <a:t>整体式或</a:t>
            </a:r>
            <a:r>
              <a:rPr lang="en-US" altLang="zh-CN" dirty="0"/>
              <a:t>Bolt-on</a:t>
            </a:r>
            <a:r>
              <a:rPr lang="zh-CN" altLang="en-US" dirty="0"/>
              <a:t>：实现</a:t>
            </a:r>
            <a:r>
              <a:rPr lang="en-US" altLang="zh-CN" dirty="0"/>
              <a:t>shim</a:t>
            </a:r>
            <a:r>
              <a:rPr lang="zh-CN" altLang="en-US" dirty="0"/>
              <a:t>的方法，它不保存状态，并解决了因果关系</a:t>
            </a:r>
            <a:endParaRPr lang="en-US" altLang="zh-CN" dirty="0"/>
          </a:p>
          <a:p>
            <a:r>
              <a:rPr lang="en-US" altLang="zh-CN" dirty="0"/>
              <a:t>d. </a:t>
            </a:r>
            <a:r>
              <a:rPr lang="zh-CN" altLang="en-US" dirty="0"/>
              <a:t>对客户端（驱动）的依赖性跟踪：只适用于旧版本的数据库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BB2877-8989-4A38-B3DD-B311F2294F2D}"/>
              </a:ext>
            </a:extLst>
          </p:cNvPr>
          <p:cNvSpPr txBox="1"/>
          <p:nvPr/>
        </p:nvSpPr>
        <p:spPr>
          <a:xfrm>
            <a:off x="7977930" y="3512797"/>
            <a:ext cx="3945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系统安全：</a:t>
            </a:r>
            <a:endParaRPr lang="en-US" altLang="zh-CN" b="1" dirty="0"/>
          </a:p>
          <a:p>
            <a:r>
              <a:rPr lang="en-US" altLang="zh-CN" i="1" dirty="0"/>
              <a:t>a. </a:t>
            </a:r>
            <a:r>
              <a:rPr lang="zh-CN" altLang="en-US" i="1" dirty="0"/>
              <a:t>对逻辑时间的值进行签名，以便它们只能由</a:t>
            </a:r>
            <a:r>
              <a:rPr lang="en-US" altLang="zh-CN" i="1" dirty="0"/>
              <a:t>MongoDB</a:t>
            </a:r>
            <a:r>
              <a:rPr lang="zh-CN" altLang="en-US" i="1" dirty="0"/>
              <a:t>的数据节点发起。</a:t>
            </a:r>
          </a:p>
          <a:p>
            <a:r>
              <a:rPr lang="en-US" altLang="zh-CN" dirty="0"/>
              <a:t>b. </a:t>
            </a:r>
            <a:r>
              <a:rPr lang="zh-CN" altLang="en-US" dirty="0"/>
              <a:t>使用一个单独的代理，它将跟踪明确附加的依赖关系</a:t>
            </a:r>
            <a:r>
              <a:rPr lang="en-US" altLang="zh-CN" dirty="0"/>
              <a:t>--</a:t>
            </a:r>
            <a:r>
              <a:rPr lang="zh-CN" altLang="en-US" dirty="0"/>
              <a:t>即不在数据节点中嵌入因果关系：不能满足提供最佳性能和可靠性</a:t>
            </a:r>
            <a:r>
              <a:rPr lang="en-US" altLang="zh-CN" dirty="0"/>
              <a:t>/</a:t>
            </a:r>
            <a:r>
              <a:rPr lang="zh-CN" altLang="en-US" dirty="0"/>
              <a:t>简单性的要求</a:t>
            </a:r>
          </a:p>
        </p:txBody>
      </p:sp>
    </p:spTree>
    <p:extLst>
      <p:ext uri="{BB962C8B-B14F-4D97-AF65-F5344CB8AC3E}">
        <p14:creationId xmlns:p14="http://schemas.microsoft.com/office/powerpoint/2010/main" val="285202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F23172-B16D-4E0C-A7DC-0DDD77CC87D2}"/>
              </a:ext>
            </a:extLst>
          </p:cNvPr>
          <p:cNvSpPr/>
          <p:nvPr/>
        </p:nvSpPr>
        <p:spPr>
          <a:xfrm>
            <a:off x="521156" y="1123819"/>
            <a:ext cx="326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A1 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实现集群范围内的逻辑时钟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2957EF-BC14-4BC5-A10F-D02DD6361C42}"/>
              </a:ext>
            </a:extLst>
          </p:cNvPr>
          <p:cNvSpPr txBox="1"/>
          <p:nvPr/>
        </p:nvSpPr>
        <p:spPr>
          <a:xfrm>
            <a:off x="722171" y="1661443"/>
            <a:ext cx="11005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ClusterTime</a:t>
            </a:r>
            <a:r>
              <a:rPr lang="zh-CN" altLang="en-US" dirty="0"/>
              <a:t>：一个节点的逻辑时钟的时间值，一个</a:t>
            </a:r>
            <a:r>
              <a:rPr lang="en-US" altLang="zh-CN" dirty="0"/>
              <a:t>32</a:t>
            </a:r>
            <a:r>
              <a:rPr lang="zh-CN" altLang="en-US" dirty="0"/>
              <a:t>位整数</a:t>
            </a:r>
            <a:endParaRPr lang="en-US" altLang="zh-CN" dirty="0"/>
          </a:p>
          <a:p>
            <a:r>
              <a:rPr lang="en-US" altLang="zh-CN" b="1" dirty="0" err="1"/>
              <a:t>ClusterTime</a:t>
            </a:r>
            <a:r>
              <a:rPr lang="en-US" altLang="zh-CN" b="1" dirty="0"/>
              <a:t> Increment</a:t>
            </a:r>
            <a:r>
              <a:rPr lang="zh-CN" altLang="en-US" b="1" dirty="0"/>
              <a:t>规则：</a:t>
            </a:r>
            <a:r>
              <a:rPr lang="zh-CN" altLang="en-US" dirty="0"/>
              <a:t>只有当主节点的复制操作日志（</a:t>
            </a:r>
            <a:r>
              <a:rPr lang="en-US" altLang="zh-CN" dirty="0"/>
              <a:t>OPLOG</a:t>
            </a:r>
            <a:r>
              <a:rPr lang="zh-CN" altLang="en-US" dirty="0"/>
              <a:t>）被写入时，</a:t>
            </a:r>
            <a:r>
              <a:rPr lang="en-US" altLang="zh-CN" dirty="0" err="1"/>
              <a:t>ClusterTime</a:t>
            </a:r>
            <a:r>
              <a:rPr lang="zh-CN" altLang="en-US" dirty="0"/>
              <a:t>才会被递增</a:t>
            </a:r>
            <a:endParaRPr lang="en-US" altLang="zh-CN" dirty="0"/>
          </a:p>
          <a:p>
            <a:r>
              <a:rPr lang="en-US" altLang="zh-CN" b="1" dirty="0" err="1"/>
              <a:t>ClusterTime</a:t>
            </a:r>
            <a:r>
              <a:rPr lang="zh-CN" altLang="en-US" b="1" dirty="0"/>
              <a:t>分配规则：</a:t>
            </a:r>
            <a:r>
              <a:rPr lang="zh-CN" altLang="en-US" dirty="0"/>
              <a:t>集群节点（</a:t>
            </a:r>
            <a:r>
              <a:rPr lang="en-US" altLang="zh-CN" dirty="0" err="1"/>
              <a:t>mongod</a:t>
            </a:r>
            <a:r>
              <a:rPr lang="zh-CN" altLang="en-US" dirty="0"/>
              <a:t>、</a:t>
            </a:r>
            <a:r>
              <a:rPr lang="en-US" altLang="zh-CN" dirty="0"/>
              <a:t>mongos</a:t>
            </a:r>
            <a:r>
              <a:rPr lang="zh-CN" altLang="en-US" dirty="0"/>
              <a:t>、配置服务器、客户端）在发送消息时总是跟踪并包括最大的已知</a:t>
            </a:r>
            <a:r>
              <a:rPr lang="en-US" altLang="zh-CN" dirty="0" err="1"/>
              <a:t>ClusterTime</a:t>
            </a:r>
            <a:endParaRPr lang="en-US" altLang="zh-CN" dirty="0"/>
          </a:p>
          <a:p>
            <a:r>
              <a:rPr lang="en-US" altLang="zh-CN" dirty="0" err="1"/>
              <a:t>LogicalClock</a:t>
            </a:r>
            <a:r>
              <a:rPr lang="zh-CN" altLang="en-US" dirty="0"/>
              <a:t>：每个节点保存着的</a:t>
            </a:r>
            <a:r>
              <a:rPr lang="en-US" altLang="zh-CN" dirty="0" err="1"/>
              <a:t>ClusterTime</a:t>
            </a:r>
            <a:r>
              <a:rPr lang="zh-CN" altLang="en-US" dirty="0"/>
              <a:t>的内存版本</a:t>
            </a:r>
            <a:endParaRPr lang="zh-CN" altLang="en-US" b="1" dirty="0"/>
          </a:p>
        </p:txBody>
      </p:sp>
      <p:pic>
        <p:nvPicPr>
          <p:cNvPr id="4098" name="Picture 2" descr="https://pic3.zhimg.com/80/v2-484b91b45101d3b780fc8859ddcd56e2_720w.jpg">
            <a:extLst>
              <a:ext uri="{FF2B5EF4-FFF2-40B4-BE49-F238E27FC236}">
                <a16:creationId xmlns:a16="http://schemas.microsoft.com/office/drawing/2014/main" id="{9CA75F1D-EC64-4516-9289-D289F303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8" y="3246539"/>
            <a:ext cx="4207257" cy="314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D871A38-96B3-45C0-B437-8886089369B0}"/>
              </a:ext>
            </a:extLst>
          </p:cNvPr>
          <p:cNvSpPr/>
          <p:nvPr/>
        </p:nvSpPr>
        <p:spPr>
          <a:xfrm>
            <a:off x="6347037" y="31223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防范恶意攻击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4100" name="Picture 4" descr="preview">
            <a:extLst>
              <a:ext uri="{FF2B5EF4-FFF2-40B4-BE49-F238E27FC236}">
                <a16:creationId xmlns:a16="http://schemas.microsoft.com/office/drawing/2014/main" id="{4227D168-98BA-4AE8-9E3F-0CF22813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06" y="3491729"/>
            <a:ext cx="3554660" cy="23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3C04E3B-0833-4465-9342-2197267A3D7A}"/>
              </a:ext>
            </a:extLst>
          </p:cNvPr>
          <p:cNvSpPr/>
          <p:nvPr/>
        </p:nvSpPr>
        <p:spPr>
          <a:xfrm>
            <a:off x="5799589" y="56921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MongoDB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增加了一个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HMAC-SHA1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签名，用来验证服务器上的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ClusterTime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值。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ClusterTime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值可以被任何节点读取，但只有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MongoDB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进程可以签署新的值。签名不能由客户端生成。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7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F23172-B16D-4E0C-A7DC-0DDD77CC87D2}"/>
              </a:ext>
            </a:extLst>
          </p:cNvPr>
          <p:cNvSpPr/>
          <p:nvPr/>
        </p:nvSpPr>
        <p:spPr>
          <a:xfrm>
            <a:off x="521156" y="112381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A2 </a:t>
            </a:r>
            <a:r>
              <a:rPr lang="zh-CN" altLang="en-US" b="1" dirty="0"/>
              <a:t>因果一致性的实现</a:t>
            </a:r>
          </a:p>
        </p:txBody>
      </p:sp>
      <p:pic>
        <p:nvPicPr>
          <p:cNvPr id="5122" name="Picture 2" descr="https://pic1.zhimg.com/80/v2-c5ad04cf880b0399fb34948afe5ca4b4_720w.jpg">
            <a:extLst>
              <a:ext uri="{FF2B5EF4-FFF2-40B4-BE49-F238E27FC236}">
                <a16:creationId xmlns:a16="http://schemas.microsoft.com/office/drawing/2014/main" id="{7BC1DD5B-C768-456E-B3B7-6A0CE1A6F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22" y="1186852"/>
            <a:ext cx="4860811" cy="42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E678F8-C0CA-4244-A072-A1B0BF8675E2}"/>
              </a:ext>
            </a:extLst>
          </p:cNvPr>
          <p:cNvSpPr txBox="1"/>
          <p:nvPr/>
        </p:nvSpPr>
        <p:spPr>
          <a:xfrm>
            <a:off x="747659" y="1782470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，从所有操作中返回</a:t>
            </a:r>
            <a:r>
              <a:rPr lang="en-US" altLang="zh-CN" b="1" dirty="0" err="1"/>
              <a:t>OperationTime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F4015F-18E6-4ABB-8607-064E8EC6EBB6}"/>
              </a:ext>
            </a:extLst>
          </p:cNvPr>
          <p:cNvSpPr txBox="1"/>
          <p:nvPr/>
        </p:nvSpPr>
        <p:spPr>
          <a:xfrm>
            <a:off x="7868873" y="5721292"/>
            <a:ext cx="2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you own write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2CDC08-48FF-48F4-853E-65D79E38C05B}"/>
              </a:ext>
            </a:extLst>
          </p:cNvPr>
          <p:cNvSpPr/>
          <p:nvPr/>
        </p:nvSpPr>
        <p:spPr>
          <a:xfrm>
            <a:off x="1006678" y="2441121"/>
            <a:ext cx="5971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operationTime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写入的时间（或者错误的时间）作为响应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8B0643-7DF5-48CA-A7CF-D645773A6CB9}"/>
              </a:ext>
            </a:extLst>
          </p:cNvPr>
          <p:cNvSpPr txBox="1"/>
          <p:nvPr/>
        </p:nvSpPr>
        <p:spPr>
          <a:xfrm>
            <a:off x="1065402" y="3391278"/>
            <a:ext cx="5234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、客户端向二级节点发送了一个读。为了确保它能 </a:t>
            </a:r>
            <a:r>
              <a:rPr lang="en-US" altLang="zh-CN" dirty="0"/>
              <a:t>"</a:t>
            </a:r>
            <a:r>
              <a:rPr lang="zh-CN" altLang="en-US" dirty="0"/>
              <a:t>读你自己的写</a:t>
            </a:r>
            <a:r>
              <a:rPr lang="en-US" altLang="zh-CN" dirty="0"/>
              <a:t>"</a:t>
            </a:r>
            <a:r>
              <a:rPr lang="zh-CN" altLang="en-US" dirty="0"/>
              <a:t>，它在请求中包括</a:t>
            </a:r>
            <a:r>
              <a:rPr lang="en-US" altLang="zh-CN" dirty="0" err="1"/>
              <a:t>afterClusterTime</a:t>
            </a:r>
            <a:r>
              <a:rPr lang="zh-CN" altLang="en-US" dirty="0"/>
              <a:t>字段，并传递它从写中得到的</a:t>
            </a:r>
            <a:r>
              <a:rPr lang="en-US" altLang="zh-CN" dirty="0" err="1"/>
              <a:t>operationTime</a:t>
            </a:r>
            <a:r>
              <a:rPr lang="zh-CN" altLang="en-US" dirty="0"/>
              <a:t>值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、二级系统检查具有请求的操作时间的数据是否在其</a:t>
            </a:r>
            <a:r>
              <a:rPr lang="en-US" altLang="zh-CN" dirty="0"/>
              <a:t>OPLOG</a:t>
            </a:r>
            <a:r>
              <a:rPr lang="zh-CN" altLang="en-US" dirty="0"/>
              <a:t>中。如果没有，它就等待，直到它被复制出来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64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F23172-B16D-4E0C-A7DC-0DDD77CC87D2}"/>
              </a:ext>
            </a:extLst>
          </p:cNvPr>
          <p:cNvSpPr/>
          <p:nvPr/>
        </p:nvSpPr>
        <p:spPr>
          <a:xfrm>
            <a:off x="521156" y="112381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A2 </a:t>
            </a:r>
            <a:r>
              <a:rPr lang="zh-CN" altLang="en-US" b="1" dirty="0"/>
              <a:t>因果一致性的实现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BCA2E8-267A-47AC-B102-72A15E1339A1}"/>
              </a:ext>
            </a:extLst>
          </p:cNvPr>
          <p:cNvSpPr txBox="1"/>
          <p:nvPr/>
        </p:nvSpPr>
        <p:spPr>
          <a:xfrm>
            <a:off x="939566" y="1711354"/>
            <a:ext cx="441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在没有状态变化的情况下处理时间</a:t>
            </a:r>
          </a:p>
        </p:txBody>
      </p:sp>
      <p:pic>
        <p:nvPicPr>
          <p:cNvPr id="5124" name="Picture 4" descr="https://pic4.zhimg.com/80/v2-bb77bff039e8f5acf89ba72c60fbfc47_720w.jpg">
            <a:extLst>
              <a:ext uri="{FF2B5EF4-FFF2-40B4-BE49-F238E27FC236}">
                <a16:creationId xmlns:a16="http://schemas.microsoft.com/office/drawing/2014/main" id="{D95F0A43-7B84-4A76-9FE1-EF970430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26" y="1006913"/>
            <a:ext cx="4827514" cy="416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F758A0-A050-424D-9E72-3C4C6EF229F3}"/>
              </a:ext>
            </a:extLst>
          </p:cNvPr>
          <p:cNvSpPr txBox="1"/>
          <p:nvPr/>
        </p:nvSpPr>
        <p:spPr>
          <a:xfrm>
            <a:off x="1283516" y="2838322"/>
            <a:ext cx="3389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Shard B</a:t>
            </a:r>
            <a:r>
              <a:rPr lang="zh-CN" altLang="en-US" dirty="0"/>
              <a:t>检查具有请求的</a:t>
            </a:r>
            <a:r>
              <a:rPr lang="en-US" altLang="zh-CN" dirty="0"/>
              <a:t>OpTime</a:t>
            </a:r>
            <a:r>
              <a:rPr lang="zh-CN" altLang="en-US" dirty="0"/>
              <a:t>的数据是否在其</a:t>
            </a:r>
            <a:r>
              <a:rPr lang="en-US" altLang="zh-CN" dirty="0" err="1"/>
              <a:t>oplog</a:t>
            </a:r>
            <a:r>
              <a:rPr lang="zh-CN" altLang="en-US" dirty="0"/>
              <a:t>中。如果没有，它就执行一个</a:t>
            </a:r>
            <a:r>
              <a:rPr lang="en-US" altLang="zh-CN" dirty="0" err="1"/>
              <a:t>noop</a:t>
            </a:r>
            <a:r>
              <a:rPr lang="zh-CN" altLang="en-US" dirty="0"/>
              <a:t>写入。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、结果被返回给客户端（在这个例子中，它是空的，因为它搜索的数据不在</a:t>
            </a:r>
            <a:r>
              <a:rPr lang="en-US" altLang="zh-CN" dirty="0"/>
              <a:t>Shard B</a:t>
            </a:r>
            <a:r>
              <a:rPr lang="zh-CN" altLang="en-US" dirty="0"/>
              <a:t>上）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6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0E48F3-39F5-48E7-BD65-FA8A569C46FC}"/>
              </a:ext>
            </a:extLst>
          </p:cNvPr>
          <p:cNvSpPr txBox="1"/>
          <p:nvPr/>
        </p:nvSpPr>
        <p:spPr>
          <a:xfrm>
            <a:off x="679508" y="1224793"/>
            <a:ext cx="52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性能评估</a:t>
            </a:r>
          </a:p>
        </p:txBody>
      </p:sp>
      <p:pic>
        <p:nvPicPr>
          <p:cNvPr id="2050" name="Picture 2" descr="https://pic2.zhimg.com/80/v2-a41ced577fb0e1441738271fa56d5679_720w.jpg">
            <a:extLst>
              <a:ext uri="{FF2B5EF4-FFF2-40B4-BE49-F238E27FC236}">
                <a16:creationId xmlns:a16="http://schemas.microsoft.com/office/drawing/2014/main" id="{554025B7-2C7F-4579-9BAC-5615327F8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8" y="1824944"/>
            <a:ext cx="4208296" cy="347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c4.zhimg.com/80/v2-af0b39b09b422fd658750e8832c2ff8f_720w.jpg">
            <a:extLst>
              <a:ext uri="{FF2B5EF4-FFF2-40B4-BE49-F238E27FC236}">
                <a16:creationId xmlns:a16="http://schemas.microsoft.com/office/drawing/2014/main" id="{982E8340-CD99-4A39-AFD4-DA78617DA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51" y="1984418"/>
            <a:ext cx="3622646" cy="31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ic3.zhimg.com/80/v2-1762a863a5b1f6188623c60061f4f54a_720w.jpg">
            <a:extLst>
              <a:ext uri="{FF2B5EF4-FFF2-40B4-BE49-F238E27FC236}">
                <a16:creationId xmlns:a16="http://schemas.microsoft.com/office/drawing/2014/main" id="{BA003B59-9F15-4954-B2DA-CDD3D52B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97" y="2444097"/>
            <a:ext cx="4140490" cy="26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4A45FD-2C1A-439F-A60F-564D09F3D0DE}"/>
              </a:ext>
            </a:extLst>
          </p:cNvPr>
          <p:cNvSpPr txBox="1"/>
          <p:nvPr/>
        </p:nvSpPr>
        <p:spPr>
          <a:xfrm>
            <a:off x="4845465" y="5443671"/>
            <a:ext cx="276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majority</a:t>
            </a:r>
            <a:r>
              <a:rPr lang="zh-CN" altLang="en-US" dirty="0"/>
              <a:t>写下因果一致性吞吐量比较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158DA2-A16F-4AE4-BF2E-B4706C003379}"/>
              </a:ext>
            </a:extLst>
          </p:cNvPr>
          <p:cNvSpPr txBox="1"/>
          <p:nvPr/>
        </p:nvSpPr>
        <p:spPr>
          <a:xfrm>
            <a:off x="490486" y="5504175"/>
            <a:ext cx="276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W:1</a:t>
            </a:r>
            <a:r>
              <a:rPr lang="zh-CN" altLang="en-US" dirty="0"/>
              <a:t>写下因果一致性吞吐量比较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13B505-204E-4E84-BB94-DE79F880A022}"/>
              </a:ext>
            </a:extLst>
          </p:cNvPr>
          <p:cNvSpPr txBox="1"/>
          <p:nvPr/>
        </p:nvSpPr>
        <p:spPr>
          <a:xfrm>
            <a:off x="8673323" y="5545446"/>
            <a:ext cx="276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节点拓展下的情况</a:t>
            </a:r>
          </a:p>
        </p:txBody>
      </p:sp>
    </p:spTree>
    <p:extLst>
      <p:ext uri="{BB962C8B-B14F-4D97-AF65-F5344CB8AC3E}">
        <p14:creationId xmlns:p14="http://schemas.microsoft.com/office/powerpoint/2010/main" val="251462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798</Words>
  <Application>Microsoft Office PowerPoint</Application>
  <PresentationFormat>宽屏</PresentationFormat>
  <Paragraphs>66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-apple-system</vt:lpstr>
      <vt:lpstr>PingFang SC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亦池 张</dc:creator>
  <cp:lastModifiedBy>zhaofm</cp:lastModifiedBy>
  <cp:revision>420</cp:revision>
  <dcterms:created xsi:type="dcterms:W3CDTF">2021-05-18T07:54:00Z</dcterms:created>
  <dcterms:modified xsi:type="dcterms:W3CDTF">2022-04-15T09:37:10Z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3EEDE41FD84D4FF5B5A04F12917B9E1C</vt:lpwstr>
  </property>
  <property fmtid="{D5CDD505-2E9C-101B-9397-08002B2CF9AE}" pid="3" name="KSOProductBuildVer">
    <vt:lpwstr>2052-11.1.0.11365</vt:lpwstr>
  </property>
</Properties>
</file>