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3" d="100"/>
          <a:sy n="143" d="100"/>
        </p:scale>
        <p:origin x="12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0BF1-584D-42BF-B982-54FE112FA3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7D7DD5-3508-4A42-8654-3E8A5CDED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1187F4-68B3-46C2-94A8-B53DF597528B}"/>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A5637BC4-CDBB-4303-B2AB-F79233ED76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0A22B6-1343-4F48-8728-97016FD1694F}"/>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345060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40AC4-008C-4991-AAD9-7A0600C253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99E178-CBAA-473E-A868-CB7C7CF2AB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6313C-B08F-4CE0-9A65-2DC6AF86B36D}"/>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4E273521-FC90-4802-B5BD-3205949AB7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7647CF-1051-418A-B035-AA0EE9273BC0}"/>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28343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7E0B67-D250-424E-B006-8A18F80D76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1F2AFEF-8BCF-4931-9BF4-839B52C323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44D49A-DCAC-42E1-8C9B-C187002F518D}"/>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29A6EE1D-805D-419E-A8B3-9A9754DEE2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34112E-DBFE-49AE-8B27-058D4CAD63C2}"/>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100448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AA72-DB2E-4616-B94D-51E83B4FA1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382CDD-5DD0-4552-8C4C-BECD953DF8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BE806-3FB1-4604-B368-A40A018B4885}"/>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1EC9F279-3104-4317-BB68-AEBDC7211F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4FB176-E040-4DF7-96AB-22C6A05BA5D1}"/>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145575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90FD7-24A1-4DDF-AEC3-9B0E28026E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167E18-C480-4278-9510-FB76E1EF9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C6809E-8BA9-4FAE-A056-3669EB9F0FAD}"/>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0376B457-9DC1-4F6C-985B-08FD4A2FF4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BF90F1-BAE9-417A-A1AF-76320DF11EA1}"/>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112936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69C72-6F43-4816-91B8-3C6510F830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031F7-A2FC-4798-BBB9-CAA950D3F9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A18B69E-8295-494A-AF50-46CFCBC330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9B7B88-EAAD-45F0-926C-0F2B9BFC64AB}"/>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BBD7A20B-17BB-49EA-B2BA-D47F59EC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315BF2-CAD6-43F9-AAB0-07371C817274}"/>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73422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37F3B-70F5-48D8-BA2F-8608229157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C66E1E-BA0C-4C34-8D99-9595292D7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3B6DFE-4B52-4667-B3BB-A4CDBC1924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9E2A17-CDB8-4BBD-B5D5-BC95863D0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E145F2D-6068-4431-8878-30D5915757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C3E382-96AC-4E6D-9137-DE2313E9FDCC}"/>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8" name="页脚占位符 7">
            <a:extLst>
              <a:ext uri="{FF2B5EF4-FFF2-40B4-BE49-F238E27FC236}">
                <a16:creationId xmlns:a16="http://schemas.microsoft.com/office/drawing/2014/main" id="{BA9C0163-5C4C-401B-963D-1543796C06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2AED3D-08BB-428A-9D82-27E8E263BDD4}"/>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317834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EA91A-764E-41B5-A16E-3712FB0595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CA10C4F-0EA8-4FDD-9DB2-321ED5771995}"/>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4" name="页脚占位符 3">
            <a:extLst>
              <a:ext uri="{FF2B5EF4-FFF2-40B4-BE49-F238E27FC236}">
                <a16:creationId xmlns:a16="http://schemas.microsoft.com/office/drawing/2014/main" id="{FAAD4DB4-D11B-4708-83C1-F33CFE98C2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243040-FBF9-4118-B75E-36B195993670}"/>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7837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9D9B42-33CE-44C5-8709-1F279532FAF2}"/>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3" name="页脚占位符 2">
            <a:extLst>
              <a:ext uri="{FF2B5EF4-FFF2-40B4-BE49-F238E27FC236}">
                <a16:creationId xmlns:a16="http://schemas.microsoft.com/office/drawing/2014/main" id="{DF395D7A-5B13-44D9-B4EA-1F3F5C0C58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863ED5-4A03-458A-8EF7-EF9C05F134A9}"/>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390201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5D078-576C-442B-84BB-FCBA05A4A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603461-AAFC-436F-B75E-3C8C80C38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8AFC3B-9282-476A-90FE-90F2682D8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5CC0FF-6226-4C04-A803-C2441714B4C1}"/>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66AE97BE-EF3C-4D35-99E9-83C8A6712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C72E3-01B5-4846-B16E-79CBCE9A2FC7}"/>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33501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13329-F278-46D9-BA7D-FB0955FDE6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881B9D-3251-4A02-ABA4-07E4D9293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0451BB-0DCC-4DF4-A292-350C1D3D9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44F2AF-7D78-407D-B5C2-8C66E39A9BDB}"/>
              </a:ext>
            </a:extLst>
          </p:cNvPr>
          <p:cNvSpPr>
            <a:spLocks noGrp="1"/>
          </p:cNvSpPr>
          <p:nvPr>
            <p:ph type="dt" sz="half" idx="10"/>
          </p:nvPr>
        </p:nvSpPr>
        <p:spPr/>
        <p:txBody>
          <a:bodyPr/>
          <a:lstStyle/>
          <a:p>
            <a:fld id="{1D7F7C4E-C128-4F92-90DC-976CFD5FFF2D}"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BB11182B-6FED-4978-9689-FE609C64CB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0CB77F-2704-44BB-A265-6CCDFEBE2429}"/>
              </a:ext>
            </a:extLst>
          </p:cNvPr>
          <p:cNvSpPr>
            <a:spLocks noGrp="1"/>
          </p:cNvSpPr>
          <p:nvPr>
            <p:ph type="sldNum" sz="quarter" idx="12"/>
          </p:nvPr>
        </p:nvSpPr>
        <p:spPr/>
        <p:txBody>
          <a:body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40000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19A2F0-C9F5-40AB-994A-7145253F9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2C9259-D3D3-4921-83F8-A42FE4DE8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D82225-4007-491A-BA6F-0684AB849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F7C4E-C128-4F92-90DC-976CFD5FFF2D}"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55EBDC52-4720-42A0-A62D-625BECC74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94DC6C-0CFA-4D69-8848-74A254AEE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09D13-D7AE-4059-A8DA-F59F6F4C3278}" type="slidenum">
              <a:rPr lang="zh-CN" altLang="en-US" smtClean="0"/>
              <a:t>‹#›</a:t>
            </a:fld>
            <a:endParaRPr lang="zh-CN" altLang="en-US"/>
          </a:p>
        </p:txBody>
      </p:sp>
    </p:spTree>
    <p:extLst>
      <p:ext uri="{BB962C8B-B14F-4D97-AF65-F5344CB8AC3E}">
        <p14:creationId xmlns:p14="http://schemas.microsoft.com/office/powerpoint/2010/main" val="324226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CC5003-F063-4DBC-92FD-24806F56A8F9}"/>
              </a:ext>
            </a:extLst>
          </p:cNvPr>
          <p:cNvPicPr>
            <a:picLocks noChangeAspect="1"/>
          </p:cNvPicPr>
          <p:nvPr/>
        </p:nvPicPr>
        <p:blipFill>
          <a:blip r:embed="rId2"/>
          <a:stretch>
            <a:fillRect/>
          </a:stretch>
        </p:blipFill>
        <p:spPr>
          <a:xfrm>
            <a:off x="1029333" y="2043285"/>
            <a:ext cx="10133333" cy="2771429"/>
          </a:xfrm>
          <a:prstGeom prst="rect">
            <a:avLst/>
          </a:prstGeom>
        </p:spPr>
      </p:pic>
      <p:sp>
        <p:nvSpPr>
          <p:cNvPr id="6" name="文本框 5">
            <a:extLst>
              <a:ext uri="{FF2B5EF4-FFF2-40B4-BE49-F238E27FC236}">
                <a16:creationId xmlns:a16="http://schemas.microsoft.com/office/drawing/2014/main" id="{6BB7A199-306F-4569-A68C-D1EDBD5C559D}"/>
              </a:ext>
            </a:extLst>
          </p:cNvPr>
          <p:cNvSpPr txBox="1"/>
          <p:nvPr/>
        </p:nvSpPr>
        <p:spPr>
          <a:xfrm>
            <a:off x="553687" y="370505"/>
            <a:ext cx="1560121" cy="369332"/>
          </a:xfrm>
          <a:prstGeom prst="rect">
            <a:avLst/>
          </a:prstGeom>
          <a:noFill/>
        </p:spPr>
        <p:txBody>
          <a:bodyPr wrap="square">
            <a:spAutoFit/>
          </a:bodyPr>
          <a:lstStyle/>
          <a:p>
            <a:r>
              <a:rPr lang="zh-CN" altLang="en-US" b="1" dirty="0"/>
              <a:t>隔离性级别</a:t>
            </a:r>
          </a:p>
        </p:txBody>
      </p:sp>
    </p:spTree>
    <p:extLst>
      <p:ext uri="{BB962C8B-B14F-4D97-AF65-F5344CB8AC3E}">
        <p14:creationId xmlns:p14="http://schemas.microsoft.com/office/powerpoint/2010/main" val="116934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5446638-7A36-4D93-9B43-A8BA561345CE}"/>
              </a:ext>
            </a:extLst>
          </p:cNvPr>
          <p:cNvSpPr txBox="1"/>
          <p:nvPr/>
        </p:nvSpPr>
        <p:spPr>
          <a:xfrm>
            <a:off x="423058" y="311129"/>
            <a:ext cx="6095010" cy="369332"/>
          </a:xfrm>
          <a:prstGeom prst="rect">
            <a:avLst/>
          </a:prstGeom>
          <a:noFill/>
        </p:spPr>
        <p:txBody>
          <a:bodyPr wrap="square">
            <a:spAutoFit/>
          </a:bodyPr>
          <a:lstStyle/>
          <a:p>
            <a:r>
              <a:rPr lang="en-US" altLang="zh-CN" b="1" dirty="0"/>
              <a:t>internal consistency axiom (INT)</a:t>
            </a:r>
            <a:endParaRPr lang="zh-CN" altLang="en-US" b="1"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88B1EA0B-0494-484B-96DF-A364D1316877}"/>
                  </a:ext>
                </a:extLst>
              </p:cNvPr>
              <p:cNvSpPr txBox="1"/>
              <p:nvPr/>
            </p:nvSpPr>
            <p:spPr>
              <a:xfrm>
                <a:off x="2239847" y="2322006"/>
                <a:ext cx="7712304"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po</m:t>
                          </m:r>
                        </m:e>
                      </m:d>
                      <m:r>
                        <a:rPr lang="en-US" altLang="zh-CN" b="0"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=(__,</m:t>
                      </m:r>
                      <m:r>
                        <a:rPr lang="en-US" altLang="zh-CN" b="0" i="1" smtClean="0">
                          <a:latin typeface="Cambria Math" panose="02040503050406030204" pitchFamily="18" charset="0"/>
                          <a:ea typeface="Cambria Math" panose="02040503050406030204" pitchFamily="18" charset="0"/>
                        </a:rPr>
                        <m:t>𝑟𝑒𝑎𝑑</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po</m:t>
                              </m:r>
                            </m:e>
                            <m:sup>
                              <m:r>
                                <a:rPr lang="en-US" altLang="zh-CN" b="0" i="1" smtClean="0">
                                  <a:latin typeface="Cambria Math" panose="02040503050406030204" pitchFamily="18" charset="0"/>
                                  <a:ea typeface="Cambria Math" panose="02040503050406030204" pitchFamily="18" charset="0"/>
                                </a:rPr>
                                <m:t>−1</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𝑒</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HEvent</m:t>
                              </m:r>
                            </m:e>
                            <m:sub>
                              <m:r>
                                <a:rPr lang="en-US" altLang="zh-CN" b="0" i="1" smtClean="0">
                                  <a:latin typeface="Cambria Math" panose="02040503050406030204" pitchFamily="18" charset="0"/>
                                  <a:ea typeface="Cambria Math" panose="02040503050406030204" pitchFamily="18" charset="0"/>
                                </a:rPr>
                                <m:t>𝑥</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𝜙</m:t>
                          </m:r>
                        </m:e>
                      </m:d>
                      <m:r>
                        <a:rPr lang="en-US" altLang="zh-CN" b="0" i="1" smtClean="0">
                          <a:latin typeface="Cambria Math" panose="02040503050406030204" pitchFamily="18" charset="0"/>
                          <a:ea typeface="Cambria Math" panose="02040503050406030204" pitchFamily="18" charset="0"/>
                        </a:rPr>
                        <m:t>)</m:t>
                      </m:r>
                    </m:oMath>
                  </m:oMathPara>
                </a14:m>
                <a:endParaRPr lang="en-US" altLang="zh-CN"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max</m:t>
                          </m:r>
                        </m:e>
                        <m:sub>
                          <m:r>
                            <m:rPr>
                              <m:sty m:val="p"/>
                            </m:rPr>
                            <a:rPr lang="en-US" altLang="zh-CN" b="0" i="0" smtClean="0">
                              <a:latin typeface="Cambria Math" panose="02040503050406030204" pitchFamily="18" charset="0"/>
                              <a:ea typeface="Cambria Math" panose="02040503050406030204" pitchFamily="18" charset="0"/>
                            </a:rPr>
                            <m:t>po</m:t>
                          </m:r>
                        </m:sub>
                      </m:sSub>
                      <m:r>
                        <a:rPr lang="en-US" altLang="zh-CN" b="0" i="0"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po</m:t>
                          </m:r>
                        </m:e>
                        <m:sup>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HEvent</m:t>
                          </m:r>
                        </m:e>
                        <m:sub>
                          <m:r>
                            <a:rPr lang="en-US" altLang="zh-CN" b="0" i="1" smtClean="0">
                              <a:latin typeface="Cambria Math" panose="02040503050406030204" pitchFamily="18" charset="0"/>
                              <a:ea typeface="Cambria Math" panose="02040503050406030204" pitchFamily="18" charset="0"/>
                            </a:rPr>
                            <m:t>𝑥</m:t>
                          </m:r>
                        </m:sub>
                      </m:sSub>
                      <m:r>
                        <a:rPr lang="en-US" altLang="zh-CN" b="0" i="1" smtClean="0">
                          <a:latin typeface="Cambria Math" panose="02040503050406030204" pitchFamily="18" charset="0"/>
                          <a:ea typeface="Cambria Math" panose="02040503050406030204" pitchFamily="18" charset="0"/>
                        </a:rPr>
                        <m:t>)=(__,__(</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13" name="文本框 12">
                <a:extLst>
                  <a:ext uri="{FF2B5EF4-FFF2-40B4-BE49-F238E27FC236}">
                    <a16:creationId xmlns:a16="http://schemas.microsoft.com/office/drawing/2014/main" id="{88B1EA0B-0494-484B-96DF-A364D1316877}"/>
                  </a:ext>
                </a:extLst>
              </p:cNvPr>
              <p:cNvSpPr txBox="1">
                <a:spLocks noRot="1" noChangeAspect="1" noMove="1" noResize="1" noEditPoints="1" noAdjustHandles="1" noChangeArrowheads="1" noChangeShapeType="1" noTextEdit="1"/>
              </p:cNvSpPr>
              <p:nvPr/>
            </p:nvSpPr>
            <p:spPr>
              <a:xfrm>
                <a:off x="2239847" y="2322006"/>
                <a:ext cx="7712304" cy="583621"/>
              </a:xfrm>
              <a:prstGeom prst="rect">
                <a:avLst/>
              </a:prstGeom>
              <a:blipFill>
                <a:blip r:embed="rId2"/>
                <a:stretch>
                  <a:fillRect l="-158" t="-1042" r="-632" b="-11458"/>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C8FE1A76-91B6-4388-9756-DEAEFAA228EE}"/>
              </a:ext>
            </a:extLst>
          </p:cNvPr>
          <p:cNvSpPr/>
          <p:nvPr/>
        </p:nvSpPr>
        <p:spPr>
          <a:xfrm>
            <a:off x="2239847" y="2322006"/>
            <a:ext cx="2791759" cy="2948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43C83774-FC1C-4F64-83A2-C66FFD1243CF}"/>
              </a:ext>
            </a:extLst>
          </p:cNvPr>
          <p:cNvCxnSpPr>
            <a:cxnSpLocks/>
            <a:stCxn id="14" idx="0"/>
            <a:endCxn id="17" idx="2"/>
          </p:cNvCxnSpPr>
          <p:nvPr/>
        </p:nvCxnSpPr>
        <p:spPr>
          <a:xfrm flipV="1">
            <a:off x="3635727" y="1975842"/>
            <a:ext cx="0" cy="34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AAAEFB4C-5160-4D10-A657-554206268B1F}"/>
                  </a:ext>
                </a:extLst>
              </p:cNvPr>
              <p:cNvSpPr txBox="1"/>
              <p:nvPr/>
            </p:nvSpPr>
            <p:spPr>
              <a:xfrm>
                <a:off x="2239847" y="1237178"/>
                <a:ext cx="2791759" cy="738664"/>
              </a:xfrm>
              <a:prstGeom prst="rect">
                <a:avLst/>
              </a:prstGeom>
              <a:noFill/>
            </p:spPr>
            <p:txBody>
              <a:bodyPr wrap="square" rtlCol="0">
                <a:spAutoFit/>
              </a:bodyPr>
              <a:lstStyle/>
              <a:p>
                <a:r>
                  <a:rPr lang="zh-CN" altLang="en-US" sz="1400" dirty="0"/>
                  <a:t>任取一个历史集中的事务</a:t>
                </a:r>
                <a14:m>
                  <m:oMath xmlns:m="http://schemas.openxmlformats.org/officeDocument/2006/math">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𝐸</m:t>
                        </m:r>
                        <m:r>
                          <a:rPr lang="en-US" altLang="zh-CN" sz="1400" b="0" i="1" smtClean="0">
                            <a:latin typeface="Cambria Math" panose="02040503050406030204" pitchFamily="18" charset="0"/>
                            <a:ea typeface="Cambria Math" panose="02040503050406030204" pitchFamily="18" charset="0"/>
                          </a:rPr>
                          <m:t>,</m:t>
                        </m:r>
                        <m:r>
                          <m:rPr>
                            <m:sty m:val="p"/>
                          </m:rPr>
                          <a:rPr lang="en-US" altLang="zh-CN" sz="1400" b="0" i="0" smtClean="0">
                            <a:latin typeface="Cambria Math" panose="02040503050406030204" pitchFamily="18" charset="0"/>
                            <a:ea typeface="Cambria Math" panose="02040503050406030204" pitchFamily="18" charset="0"/>
                          </a:rPr>
                          <m:t>po</m:t>
                        </m:r>
                      </m:e>
                    </m:d>
                  </m:oMath>
                </a14:m>
                <a:endParaRPr lang="en-US" altLang="zh-CN" sz="1400" dirty="0"/>
              </a:p>
              <a:p>
                <a:r>
                  <a:rPr lang="zh-CN" altLang="en-US" sz="1400" dirty="0"/>
                  <a:t>任取该事务中的一个事件</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𝑒</m:t>
                    </m:r>
                  </m:oMath>
                </a14:m>
                <a:endParaRPr lang="en-US" altLang="zh-CN" sz="1400" dirty="0"/>
              </a:p>
              <a:p>
                <a:r>
                  <a:rPr lang="zh-CN" altLang="en-US" sz="1400" dirty="0"/>
                  <a:t>任取一个变量</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𝑥</m:t>
                    </m:r>
                  </m:oMath>
                </a14:m>
                <a:r>
                  <a:rPr lang="zh-CN" altLang="en-US" sz="1400" dirty="0"/>
                  <a:t>和值</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𝑛</m:t>
                    </m:r>
                  </m:oMath>
                </a14:m>
                <a:endParaRPr lang="zh-CN" altLang="en-US" sz="1400" dirty="0"/>
              </a:p>
            </p:txBody>
          </p:sp>
        </mc:Choice>
        <mc:Fallback>
          <p:sp>
            <p:nvSpPr>
              <p:cNvPr id="17" name="文本框 16">
                <a:extLst>
                  <a:ext uri="{FF2B5EF4-FFF2-40B4-BE49-F238E27FC236}">
                    <a16:creationId xmlns:a16="http://schemas.microsoft.com/office/drawing/2014/main" id="{AAAEFB4C-5160-4D10-A657-554206268B1F}"/>
                  </a:ext>
                </a:extLst>
              </p:cNvPr>
              <p:cNvSpPr txBox="1">
                <a:spLocks noRot="1" noChangeAspect="1" noMove="1" noResize="1" noEditPoints="1" noAdjustHandles="1" noChangeArrowheads="1" noChangeShapeType="1" noTextEdit="1"/>
              </p:cNvSpPr>
              <p:nvPr/>
            </p:nvSpPr>
            <p:spPr>
              <a:xfrm>
                <a:off x="2239847" y="1237178"/>
                <a:ext cx="2791759" cy="738664"/>
              </a:xfrm>
              <a:prstGeom prst="rect">
                <a:avLst/>
              </a:prstGeom>
              <a:blipFill>
                <a:blip r:embed="rId3"/>
                <a:stretch>
                  <a:fillRect l="-655" t="-1653" b="-7438"/>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4F013CFA-46C8-4A62-8BEB-8860225D9E67}"/>
              </a:ext>
            </a:extLst>
          </p:cNvPr>
          <p:cNvSpPr/>
          <p:nvPr/>
        </p:nvSpPr>
        <p:spPr>
          <a:xfrm>
            <a:off x="5031605" y="2322006"/>
            <a:ext cx="4920545" cy="2948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5771E83A-E99A-4814-9F54-C6DB1FE45EDF}"/>
                  </a:ext>
                </a:extLst>
              </p:cNvPr>
              <p:cNvSpPr txBox="1"/>
              <p:nvPr/>
            </p:nvSpPr>
            <p:spPr>
              <a:xfrm>
                <a:off x="5354285" y="1283344"/>
                <a:ext cx="4275183" cy="523220"/>
              </a:xfrm>
              <a:prstGeom prst="rect">
                <a:avLst/>
              </a:prstGeom>
              <a:noFill/>
            </p:spPr>
            <p:txBody>
              <a:bodyPr wrap="square" rtlCol="0">
                <a:spAutoFit/>
              </a:bodyPr>
              <a:lstStyle/>
              <a:p>
                <a:r>
                  <a:rPr lang="zh-CN" altLang="en-US" sz="1400" dirty="0"/>
                  <a:t>如果事件</a:t>
                </a:r>
                <a14:m>
                  <m:oMath xmlns:m="http://schemas.openxmlformats.org/officeDocument/2006/math">
                    <m:r>
                      <a:rPr lang="en-US" altLang="zh-CN" sz="1400" i="1">
                        <a:latin typeface="Cambria Math" panose="02040503050406030204" pitchFamily="18" charset="0"/>
                        <a:ea typeface="Cambria Math" panose="02040503050406030204" pitchFamily="18" charset="0"/>
                      </a:rPr>
                      <m:t>𝑒</m:t>
                    </m:r>
                  </m:oMath>
                </a14:m>
                <a:r>
                  <a:rPr lang="zh-CN" altLang="en-US" sz="1400" dirty="0"/>
                  <a:t>读出</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𝑥</m:t>
                    </m:r>
                  </m:oMath>
                </a14:m>
                <a:r>
                  <a:rPr lang="zh-CN" altLang="en-US" sz="1400" dirty="0"/>
                  <a:t>的值为</a:t>
                </a:r>
                <a14:m>
                  <m:oMath xmlns:m="http://schemas.openxmlformats.org/officeDocument/2006/math">
                    <m:r>
                      <a:rPr lang="en-US" altLang="zh-CN" sz="1400" i="1">
                        <a:latin typeface="Cambria Math" panose="02040503050406030204" pitchFamily="18" charset="0"/>
                        <a:ea typeface="Cambria Math" panose="02040503050406030204" pitchFamily="18" charset="0"/>
                      </a:rPr>
                      <m:t>𝑛</m:t>
                    </m:r>
                  </m:oMath>
                </a14:m>
                <a:r>
                  <a:rPr lang="zh-CN" altLang="en-US" sz="1400" dirty="0"/>
                  <a:t>，并且，事件</a:t>
                </a:r>
                <a14:m>
                  <m:oMath xmlns:m="http://schemas.openxmlformats.org/officeDocument/2006/math">
                    <m:r>
                      <a:rPr lang="en-US" altLang="zh-CN" sz="1400" i="1">
                        <a:latin typeface="Cambria Math" panose="02040503050406030204" pitchFamily="18" charset="0"/>
                        <a:ea typeface="Cambria Math" panose="02040503050406030204" pitchFamily="18" charset="0"/>
                      </a:rPr>
                      <m:t>𝑒</m:t>
                    </m:r>
                  </m:oMath>
                </a14:m>
                <a:r>
                  <a:rPr lang="zh-CN" altLang="en-US" sz="1400" dirty="0"/>
                  <a:t>之前还有其他对</a:t>
                </a:r>
                <a14:m>
                  <m:oMath xmlns:m="http://schemas.openxmlformats.org/officeDocument/2006/math">
                    <m:r>
                      <a:rPr lang="en-US" altLang="zh-CN" sz="1400" i="1">
                        <a:latin typeface="Cambria Math" panose="02040503050406030204" pitchFamily="18" charset="0"/>
                        <a:ea typeface="Cambria Math" panose="02040503050406030204" pitchFamily="18" charset="0"/>
                      </a:rPr>
                      <m:t>𝑥</m:t>
                    </m:r>
                  </m:oMath>
                </a14:m>
                <a:r>
                  <a:rPr lang="zh-CN" altLang="en-US" sz="1400" dirty="0"/>
                  <a:t>进行读写操作的事件</a:t>
                </a:r>
              </a:p>
            </p:txBody>
          </p:sp>
        </mc:Choice>
        <mc:Fallback>
          <p:sp>
            <p:nvSpPr>
              <p:cNvPr id="24" name="文本框 23">
                <a:extLst>
                  <a:ext uri="{FF2B5EF4-FFF2-40B4-BE49-F238E27FC236}">
                    <a16:creationId xmlns:a16="http://schemas.microsoft.com/office/drawing/2014/main" id="{5771E83A-E99A-4814-9F54-C6DB1FE45EDF}"/>
                  </a:ext>
                </a:extLst>
              </p:cNvPr>
              <p:cNvSpPr txBox="1">
                <a:spLocks noRot="1" noChangeAspect="1" noMove="1" noResize="1" noEditPoints="1" noAdjustHandles="1" noChangeArrowheads="1" noChangeShapeType="1" noTextEdit="1"/>
              </p:cNvSpPr>
              <p:nvPr/>
            </p:nvSpPr>
            <p:spPr>
              <a:xfrm>
                <a:off x="5354285" y="1283344"/>
                <a:ext cx="4275183" cy="523220"/>
              </a:xfrm>
              <a:prstGeom prst="rect">
                <a:avLst/>
              </a:prstGeom>
              <a:blipFill>
                <a:blip r:embed="rId4"/>
                <a:stretch>
                  <a:fillRect l="-427" t="-2353" b="-11765"/>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0C1C0315-D186-45D7-AFC7-C1D3371AC675}"/>
              </a:ext>
            </a:extLst>
          </p:cNvPr>
          <p:cNvCxnSpPr>
            <a:cxnSpLocks/>
            <a:stCxn id="23" idx="0"/>
            <a:endCxn id="24" idx="2"/>
          </p:cNvCxnSpPr>
          <p:nvPr/>
        </p:nvCxnSpPr>
        <p:spPr>
          <a:xfrm flipH="1" flipV="1">
            <a:off x="7491877" y="1806564"/>
            <a:ext cx="1" cy="51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FFF30E1-C201-4F76-923C-7C82C9741545}"/>
              </a:ext>
            </a:extLst>
          </p:cNvPr>
          <p:cNvSpPr/>
          <p:nvPr/>
        </p:nvSpPr>
        <p:spPr>
          <a:xfrm>
            <a:off x="4154557" y="2616889"/>
            <a:ext cx="4207565" cy="2948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81EEBAF-31CC-4710-AB1E-794016461A5D}"/>
                  </a:ext>
                </a:extLst>
              </p:cNvPr>
              <p:cNvSpPr txBox="1"/>
              <p:nvPr/>
            </p:nvSpPr>
            <p:spPr>
              <a:xfrm>
                <a:off x="4232643" y="3251791"/>
                <a:ext cx="4051391" cy="523220"/>
              </a:xfrm>
              <a:prstGeom prst="rect">
                <a:avLst/>
              </a:prstGeom>
              <a:noFill/>
            </p:spPr>
            <p:txBody>
              <a:bodyPr wrap="square" rtlCol="0">
                <a:spAutoFit/>
              </a:bodyPr>
              <a:lstStyle/>
              <a:p>
                <a:r>
                  <a:rPr lang="zh-CN" altLang="en-US" sz="1400" dirty="0"/>
                  <a:t>事件</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𝑒</m:t>
                    </m:r>
                  </m:oMath>
                </a14:m>
                <a:r>
                  <a:rPr lang="zh-CN" altLang="en-US" sz="1400" dirty="0"/>
                  <a:t>之前对</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𝑥</m:t>
                    </m:r>
                  </m:oMath>
                </a14:m>
                <a:r>
                  <a:rPr lang="zh-CN" altLang="en-US" sz="1400" dirty="0"/>
                  <a:t>进行读写操作的事件中的最后一个事件一定是</a:t>
                </a:r>
                <a14:m>
                  <m:oMath xmlns:m="http://schemas.openxmlformats.org/officeDocument/2006/math">
                    <m:r>
                      <m:rPr>
                        <m:sty m:val="p"/>
                      </m:rPr>
                      <a:rPr lang="en-US" altLang="zh-CN" sz="1400" b="0" i="0" smtClean="0">
                        <a:latin typeface="Cambria Math" panose="02040503050406030204" pitchFamily="18" charset="0"/>
                        <a:ea typeface="Cambria Math" panose="02040503050406030204" pitchFamily="18" charset="0"/>
                      </a:rPr>
                      <m:t>read</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𝑥</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r>
                      <a:rPr lang="en-US" altLang="zh-CN" sz="1400" b="0" i="1" smtClean="0">
                        <a:latin typeface="Cambria Math" panose="02040503050406030204" pitchFamily="18" charset="0"/>
                        <a:ea typeface="Cambria Math" panose="02040503050406030204" pitchFamily="18" charset="0"/>
                      </a:rPr>
                      <m:t>)</m:t>
                    </m:r>
                  </m:oMath>
                </a14:m>
                <a:r>
                  <a:rPr lang="zh-CN" altLang="en-US" sz="1400" dirty="0"/>
                  <a:t>或</a:t>
                </a:r>
                <a14:m>
                  <m:oMath xmlns:m="http://schemas.openxmlformats.org/officeDocument/2006/math">
                    <m:r>
                      <m:rPr>
                        <m:sty m:val="p"/>
                      </m:rPr>
                      <a:rPr lang="en-US" altLang="zh-CN" sz="1400" b="0" i="0" smtClean="0">
                        <a:latin typeface="Cambria Math" panose="02040503050406030204" pitchFamily="18" charset="0"/>
                        <a:ea typeface="Cambria Math" panose="02040503050406030204" pitchFamily="18" charset="0"/>
                      </a:rPr>
                      <m:t>write</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𝑥</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r>
                      <a:rPr lang="en-US" altLang="zh-CN" sz="1400" b="0" i="1" smtClean="0">
                        <a:latin typeface="Cambria Math" panose="02040503050406030204" pitchFamily="18" charset="0"/>
                        <a:ea typeface="Cambria Math" panose="02040503050406030204" pitchFamily="18" charset="0"/>
                      </a:rPr>
                      <m:t>)</m:t>
                    </m:r>
                  </m:oMath>
                </a14:m>
                <a:endParaRPr lang="zh-CN" altLang="en-US" sz="1400" dirty="0"/>
              </a:p>
            </p:txBody>
          </p:sp>
        </mc:Choice>
        <mc:Fallback>
          <p:sp>
            <p:nvSpPr>
              <p:cNvPr id="29" name="文本框 28">
                <a:extLst>
                  <a:ext uri="{FF2B5EF4-FFF2-40B4-BE49-F238E27FC236}">
                    <a16:creationId xmlns:a16="http://schemas.microsoft.com/office/drawing/2014/main" id="{581EEBAF-31CC-4710-AB1E-794016461A5D}"/>
                  </a:ext>
                </a:extLst>
              </p:cNvPr>
              <p:cNvSpPr txBox="1">
                <a:spLocks noRot="1" noChangeAspect="1" noMove="1" noResize="1" noEditPoints="1" noAdjustHandles="1" noChangeArrowheads="1" noChangeShapeType="1" noTextEdit="1"/>
              </p:cNvSpPr>
              <p:nvPr/>
            </p:nvSpPr>
            <p:spPr>
              <a:xfrm>
                <a:off x="4232643" y="3251791"/>
                <a:ext cx="4051391" cy="523220"/>
              </a:xfrm>
              <a:prstGeom prst="rect">
                <a:avLst/>
              </a:prstGeom>
              <a:blipFill>
                <a:blip r:embed="rId5"/>
                <a:stretch>
                  <a:fillRect l="-451" t="-1163" b="-11628"/>
                </a:stretch>
              </a:blipFill>
            </p:spPr>
            <p:txBody>
              <a:bodyPr/>
              <a:lstStyle/>
              <a:p>
                <a:r>
                  <a:rPr lang="zh-CN" altLang="en-US">
                    <a:noFill/>
                  </a:rPr>
                  <a:t> </a:t>
                </a:r>
              </a:p>
            </p:txBody>
          </p:sp>
        </mc:Fallback>
      </mc:AlternateContent>
      <p:cxnSp>
        <p:nvCxnSpPr>
          <p:cNvPr id="31" name="直接箭头连接符 30">
            <a:extLst>
              <a:ext uri="{FF2B5EF4-FFF2-40B4-BE49-F238E27FC236}">
                <a16:creationId xmlns:a16="http://schemas.microsoft.com/office/drawing/2014/main" id="{E401AC7F-C17B-4C74-BFE4-DCB7FBCF7BBC}"/>
              </a:ext>
            </a:extLst>
          </p:cNvPr>
          <p:cNvCxnSpPr>
            <a:cxnSpLocks/>
            <a:stCxn id="28" idx="2"/>
            <a:endCxn id="29" idx="0"/>
          </p:cNvCxnSpPr>
          <p:nvPr/>
        </p:nvCxnSpPr>
        <p:spPr>
          <a:xfrm flipH="1">
            <a:off x="6258339" y="2911750"/>
            <a:ext cx="1" cy="340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FFAFA290-23DB-43B1-BC90-2B0BAF718863}"/>
                  </a:ext>
                </a:extLst>
              </p:cNvPr>
              <p:cNvSpPr txBox="1"/>
              <p:nvPr/>
            </p:nvSpPr>
            <p:spPr>
              <a:xfrm>
                <a:off x="1389676" y="4601536"/>
                <a:ext cx="9412646" cy="1323439"/>
              </a:xfrm>
              <a:prstGeom prst="rect">
                <a:avLst/>
              </a:prstGeom>
              <a:noFill/>
            </p:spPr>
            <p:txBody>
              <a:bodyPr wrap="square">
                <a:spAutoFit/>
              </a:bodyPr>
              <a:lstStyle/>
              <a:p>
                <a:r>
                  <a:rPr lang="en-US" altLang="zh-CN" sz="1600" dirty="0"/>
                  <a:t>INT </a:t>
                </a:r>
                <a:r>
                  <a:rPr lang="zh-CN" altLang="en-US" sz="1600" dirty="0"/>
                  <a:t>性质保证了，在一个事务内，如果读 </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𝑥</m:t>
                    </m:r>
                  </m:oMath>
                </a14:m>
                <a:r>
                  <a:rPr lang="zh-CN" altLang="en-US" sz="1600" dirty="0"/>
                  <a:t> 读到了 </a:t>
                </a:r>
                <a14:m>
                  <m:oMath xmlns:m="http://schemas.openxmlformats.org/officeDocument/2006/math">
                    <m:r>
                      <a:rPr lang="en-US" altLang="zh-CN" sz="1600" i="1">
                        <a:latin typeface="Cambria Math" panose="02040503050406030204" pitchFamily="18" charset="0"/>
                        <a:ea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 </m:t>
                    </m:r>
                  </m:oMath>
                </a14:m>
                <a:r>
                  <a:rPr lang="zh-CN" altLang="en-US" sz="1600" dirty="0"/>
                  <a:t>，那么在同一个事务内如有上一个对 </a:t>
                </a:r>
                <a14:m>
                  <m:oMath xmlns:m="http://schemas.openxmlformats.org/officeDocument/2006/math">
                    <m:r>
                      <a:rPr lang="en-US" altLang="zh-CN" sz="1600" i="1">
                        <a:latin typeface="Cambria Math" panose="02040503050406030204" pitchFamily="18" charset="0"/>
                        <a:ea typeface="Cambria Math" panose="02040503050406030204" pitchFamily="18" charset="0"/>
                      </a:rPr>
                      <m:t>𝑥</m:t>
                    </m:r>
                  </m:oMath>
                </a14:m>
                <a:r>
                  <a:rPr lang="zh-CN" altLang="en-US" sz="1600" dirty="0"/>
                  <a:t> 的操作，则一定是 </a:t>
                </a:r>
                <a14:m>
                  <m:oMath xmlns:m="http://schemas.openxmlformats.org/officeDocument/2006/math">
                    <m:r>
                      <m:rPr>
                        <m:sty m:val="p"/>
                      </m:rPr>
                      <a:rPr lang="en-US" altLang="zh-CN" sz="1600">
                        <a:latin typeface="Cambria Math" panose="02040503050406030204" pitchFamily="18" charset="0"/>
                        <a:ea typeface="Cambria Math" panose="02040503050406030204" pitchFamily="18" charset="0"/>
                      </a:rPr>
                      <m:t>read</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𝑥</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m:t>
                    </m:r>
                  </m:oMath>
                </a14:m>
                <a:r>
                  <a:rPr lang="zh-CN" altLang="en-US" sz="1600" dirty="0"/>
                  <a:t> 或 </a:t>
                </a:r>
                <a14:m>
                  <m:oMath xmlns:m="http://schemas.openxmlformats.org/officeDocument/2006/math">
                    <m:r>
                      <m:rPr>
                        <m:sty m:val="p"/>
                      </m:rPr>
                      <a:rPr lang="en-US" altLang="zh-CN" sz="1600">
                        <a:latin typeface="Cambria Math" panose="02040503050406030204" pitchFamily="18" charset="0"/>
                        <a:ea typeface="Cambria Math" panose="02040503050406030204" pitchFamily="18" charset="0"/>
                      </a:rPr>
                      <m:t>write</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𝑥</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m:t>
                    </m:r>
                  </m:oMath>
                </a14:m>
                <a:r>
                  <a:rPr lang="zh-CN" altLang="en-US" sz="1600" dirty="0"/>
                  <a:t> ，因此被称为 </a:t>
                </a:r>
                <a:r>
                  <a:rPr lang="en-US" altLang="zh-CN" sz="1600" dirty="0"/>
                  <a:t>internal consistency axiom</a:t>
                </a:r>
                <a:r>
                  <a:rPr lang="zh-CN" altLang="en-US" sz="1600" dirty="0"/>
                  <a:t>。</a:t>
                </a:r>
                <a:endParaRPr lang="en-US" altLang="zh-CN" sz="1600" dirty="0"/>
              </a:p>
              <a:p>
                <a:endParaRPr lang="en-US" altLang="zh-CN" sz="1600" dirty="0"/>
              </a:p>
              <a:p>
                <a:r>
                  <a:rPr lang="zh-CN" altLang="en-US" sz="1600" dirty="0"/>
                  <a:t>特别的，</a:t>
                </a:r>
                <a:r>
                  <a:rPr lang="en-US" altLang="zh-CN" sz="1600" dirty="0"/>
                  <a:t>INT </a:t>
                </a:r>
                <a:r>
                  <a:rPr lang="zh-CN" altLang="en-US" sz="1600" dirty="0"/>
                  <a:t>性质保证了一旦读到了一个值，那么之后无论读多少次，只要中间没有插入写操作，这个值都不会发生变化，即排除了 </a:t>
                </a:r>
                <a:r>
                  <a:rPr lang="en-US" altLang="zh-CN" sz="1600" dirty="0"/>
                  <a:t>unrepeatable reads </a:t>
                </a:r>
                <a:r>
                  <a:rPr lang="zh-CN" altLang="en-US" sz="1600" dirty="0"/>
                  <a:t>的可能。</a:t>
                </a:r>
              </a:p>
            </p:txBody>
          </p:sp>
        </mc:Choice>
        <mc:Fallback>
          <p:sp>
            <p:nvSpPr>
              <p:cNvPr id="43" name="文本框 42">
                <a:extLst>
                  <a:ext uri="{FF2B5EF4-FFF2-40B4-BE49-F238E27FC236}">
                    <a16:creationId xmlns:a16="http://schemas.microsoft.com/office/drawing/2014/main" id="{FFAFA290-23DB-43B1-BC90-2B0BAF718863}"/>
                  </a:ext>
                </a:extLst>
              </p:cNvPr>
              <p:cNvSpPr txBox="1">
                <a:spLocks noRot="1" noChangeAspect="1" noMove="1" noResize="1" noEditPoints="1" noAdjustHandles="1" noChangeArrowheads="1" noChangeShapeType="1" noTextEdit="1"/>
              </p:cNvSpPr>
              <p:nvPr/>
            </p:nvSpPr>
            <p:spPr>
              <a:xfrm>
                <a:off x="1389676" y="4601536"/>
                <a:ext cx="9412646" cy="1323439"/>
              </a:xfrm>
              <a:prstGeom prst="rect">
                <a:avLst/>
              </a:prstGeom>
              <a:blipFill>
                <a:blip r:embed="rId6"/>
                <a:stretch>
                  <a:fillRect l="-389" t="-1382" b="-50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56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23" grpId="0" animBg="1"/>
      <p:bldP spid="24" grpId="0"/>
      <p:bldP spid="28" grpId="0" animBg="1"/>
      <p:bldP spid="29"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D86B7C6-526E-444F-A2EB-77D05CB723CD}"/>
                  </a:ext>
                </a:extLst>
              </p:cNvPr>
              <p:cNvSpPr txBox="1"/>
              <p:nvPr/>
            </p:nvSpPr>
            <p:spPr>
              <a:xfrm>
                <a:off x="3400294" y="2069123"/>
                <a:ext cx="5391412" cy="8309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Read</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m:oMathPara>
                </a14:m>
                <a:endParaRPr lang="en-US" altLang="zh-CN"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VIS</m:t>
                          </m:r>
                        </m:e>
                        <m:sup>
                          <m:r>
                            <a:rPr lang="en-US" altLang="zh-CN" b="0" i="1" smtClean="0">
                              <a:latin typeface="Cambria Math" panose="02040503050406030204" pitchFamily="18" charset="0"/>
                              <a:ea typeface="Cambria Math" panose="02040503050406030204" pitchFamily="18" charset="0"/>
                            </a:rPr>
                            <m:t>−1</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𝑆</m:t>
                          </m:r>
                        </m:e>
                        <m:e>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Write</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:__</m:t>
                          </m:r>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𝜙</m:t>
                      </m:r>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=0)∨</m:t>
                      </m:r>
                    </m:oMath>
                  </m:oMathPara>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zh-CN" b="0"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max</m:t>
                        </m:r>
                      </m:e>
                      <m:sub>
                        <m:r>
                          <m:rPr>
                            <m:sty m:val="p"/>
                          </m:rPr>
                          <a:rPr lang="en-US" altLang="zh-CN" b="0" i="0" smtClean="0">
                            <a:latin typeface="Cambria Math" panose="02040503050406030204" pitchFamily="18" charset="0"/>
                            <a:ea typeface="Cambria Math" panose="02040503050406030204" pitchFamily="18" charset="0"/>
                          </a:rPr>
                          <m:t>AR</m:t>
                        </m:r>
                      </m:sub>
                    </m:sSub>
                    <m:r>
                      <a:rPr lang="en-US" altLang="zh-CN" b="0" i="0"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VIS</m:t>
                        </m:r>
                      </m:e>
                      <m:sup>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oMath>
                </a14:m>
                <a:r>
                  <a:rPr lang="en-US" altLang="zh-CN" b="0" dirty="0">
                    <a:ea typeface="Cambria Math" panose="02040503050406030204" pitchFamily="18" charset="0"/>
                  </a:rPr>
                  <a:t> </a:t>
                </a:r>
                <a14:m>
                  <m:oMath xmlns:m="http://schemas.openxmlformats.org/officeDocument/2006/math">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𝑆</m:t>
                        </m:r>
                      </m:e>
                      <m:e>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Write</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:__</m:t>
                        </m:r>
                      </m:e>
                    </m:d>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Write</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endParaRPr lang="zh-CN" altLang="en-US" dirty="0"/>
              </a:p>
            </p:txBody>
          </p:sp>
        </mc:Choice>
        <mc:Fallback>
          <p:sp>
            <p:nvSpPr>
              <p:cNvPr id="4" name="文本框 3">
                <a:extLst>
                  <a:ext uri="{FF2B5EF4-FFF2-40B4-BE49-F238E27FC236}">
                    <a16:creationId xmlns:a16="http://schemas.microsoft.com/office/drawing/2014/main" id="{2D86B7C6-526E-444F-A2EB-77D05CB723CD}"/>
                  </a:ext>
                </a:extLst>
              </p:cNvPr>
              <p:cNvSpPr txBox="1">
                <a:spLocks noRot="1" noChangeAspect="1" noMove="1" noResize="1" noEditPoints="1" noAdjustHandles="1" noChangeArrowheads="1" noChangeShapeType="1" noTextEdit="1"/>
              </p:cNvSpPr>
              <p:nvPr/>
            </p:nvSpPr>
            <p:spPr>
              <a:xfrm>
                <a:off x="3400294" y="2069123"/>
                <a:ext cx="5391412" cy="830997"/>
              </a:xfrm>
              <a:prstGeom prst="rect">
                <a:avLst/>
              </a:prstGeom>
              <a:blipFill>
                <a:blip r:embed="rId2"/>
                <a:stretch>
                  <a:fillRect l="-1131" r="-1131" b="-1021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F1C9193-0A8A-4F99-B381-777DD7246295}"/>
              </a:ext>
            </a:extLst>
          </p:cNvPr>
          <p:cNvSpPr txBox="1"/>
          <p:nvPr/>
        </p:nvSpPr>
        <p:spPr>
          <a:xfrm>
            <a:off x="423058" y="311129"/>
            <a:ext cx="6095010" cy="369332"/>
          </a:xfrm>
          <a:prstGeom prst="rect">
            <a:avLst/>
          </a:prstGeom>
          <a:noFill/>
        </p:spPr>
        <p:txBody>
          <a:bodyPr wrap="square">
            <a:spAutoFit/>
          </a:bodyPr>
          <a:lstStyle/>
          <a:p>
            <a:r>
              <a:rPr lang="en-US" altLang="zh-CN" b="1" dirty="0"/>
              <a:t>external consistency axiom (EXT)</a:t>
            </a:r>
            <a:endParaRPr lang="zh-CN" altLang="en-US" b="1" dirty="0"/>
          </a:p>
        </p:txBody>
      </p:sp>
      <p:sp>
        <p:nvSpPr>
          <p:cNvPr id="6" name="矩形 5">
            <a:extLst>
              <a:ext uri="{FF2B5EF4-FFF2-40B4-BE49-F238E27FC236}">
                <a16:creationId xmlns:a16="http://schemas.microsoft.com/office/drawing/2014/main" id="{4F76C833-5D65-485E-8D20-3B4897283E5E}"/>
              </a:ext>
            </a:extLst>
          </p:cNvPr>
          <p:cNvSpPr/>
          <p:nvPr/>
        </p:nvSpPr>
        <p:spPr>
          <a:xfrm>
            <a:off x="4462818" y="2082771"/>
            <a:ext cx="1453488" cy="2749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0B9A72B-E7C2-4A06-A063-2CD86A7D0195}"/>
                  </a:ext>
                </a:extLst>
              </p:cNvPr>
              <p:cNvSpPr txBox="1"/>
              <p:nvPr/>
            </p:nvSpPr>
            <p:spPr>
              <a:xfrm>
                <a:off x="3214049" y="1139666"/>
                <a:ext cx="2702258" cy="523220"/>
              </a:xfrm>
              <a:prstGeom prst="rect">
                <a:avLst/>
              </a:prstGeom>
              <a:noFill/>
            </p:spPr>
            <p:txBody>
              <a:bodyPr wrap="square" rtlCol="0">
                <a:spAutoFit/>
              </a:bodyPr>
              <a:lstStyle/>
              <a:p>
                <a:r>
                  <a:rPr lang="zh-CN" altLang="en-US" sz="1400" dirty="0"/>
                  <a:t>任取一个历史集中的事务</a:t>
                </a:r>
                <a14:m>
                  <m:oMath xmlns:m="http://schemas.openxmlformats.org/officeDocument/2006/math">
                    <m:r>
                      <a:rPr lang="en-US" altLang="zh-CN" sz="1400" b="0" i="1" smtClean="0">
                        <a:latin typeface="Cambria Math" panose="02040503050406030204" pitchFamily="18" charset="0"/>
                      </a:rPr>
                      <m:t>𝑇</m:t>
                    </m:r>
                  </m:oMath>
                </a14:m>
                <a:endParaRPr lang="en-US" altLang="zh-CN" sz="1400" dirty="0"/>
              </a:p>
              <a:p>
                <a:r>
                  <a:rPr lang="zh-CN" altLang="en-US" sz="1400" dirty="0"/>
                  <a:t>任取一个变量</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𝑥</m:t>
                    </m:r>
                  </m:oMath>
                </a14:m>
                <a:r>
                  <a:rPr lang="zh-CN" altLang="en-US" sz="1400" dirty="0"/>
                  <a:t>和值</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𝑛</m:t>
                    </m:r>
                  </m:oMath>
                </a14:m>
                <a:endParaRPr lang="zh-CN" altLang="en-US" sz="1400" dirty="0"/>
              </a:p>
            </p:txBody>
          </p:sp>
        </mc:Choice>
        <mc:Fallback>
          <p:sp>
            <p:nvSpPr>
              <p:cNvPr id="7" name="文本框 6">
                <a:extLst>
                  <a:ext uri="{FF2B5EF4-FFF2-40B4-BE49-F238E27FC236}">
                    <a16:creationId xmlns:a16="http://schemas.microsoft.com/office/drawing/2014/main" id="{80B9A72B-E7C2-4A06-A063-2CD86A7D0195}"/>
                  </a:ext>
                </a:extLst>
              </p:cNvPr>
              <p:cNvSpPr txBox="1">
                <a:spLocks noRot="1" noChangeAspect="1" noMove="1" noResize="1" noEditPoints="1" noAdjustHandles="1" noChangeArrowheads="1" noChangeShapeType="1" noTextEdit="1"/>
              </p:cNvSpPr>
              <p:nvPr/>
            </p:nvSpPr>
            <p:spPr>
              <a:xfrm>
                <a:off x="3214049" y="1139666"/>
                <a:ext cx="2702258" cy="523220"/>
              </a:xfrm>
              <a:prstGeom prst="rect">
                <a:avLst/>
              </a:prstGeom>
              <a:blipFill>
                <a:blip r:embed="rId3"/>
                <a:stretch>
                  <a:fillRect l="-676" t="-2326" b="-10465"/>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0BADC427-7B2B-4701-BBF0-997CECDF3BA7}"/>
              </a:ext>
            </a:extLst>
          </p:cNvPr>
          <p:cNvCxnSpPr>
            <a:stCxn id="6" idx="0"/>
            <a:endCxn id="7" idx="2"/>
          </p:cNvCxnSpPr>
          <p:nvPr/>
        </p:nvCxnSpPr>
        <p:spPr>
          <a:xfrm flipH="1" flipV="1">
            <a:off x="4565178" y="1662886"/>
            <a:ext cx="624384" cy="41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8DE19B52-E5A7-47C1-9303-F62186AA1048}"/>
              </a:ext>
            </a:extLst>
          </p:cNvPr>
          <p:cNvSpPr/>
          <p:nvPr/>
        </p:nvSpPr>
        <p:spPr>
          <a:xfrm>
            <a:off x="5916306" y="2082771"/>
            <a:ext cx="1494428" cy="2749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F3C8E97-19F1-403F-BE60-57BCC1F0B156}"/>
                  </a:ext>
                </a:extLst>
              </p:cNvPr>
              <p:cNvSpPr txBox="1"/>
              <p:nvPr/>
            </p:nvSpPr>
            <p:spPr>
              <a:xfrm>
                <a:off x="6096000" y="1231999"/>
                <a:ext cx="2877403" cy="307777"/>
              </a:xfrm>
              <a:prstGeom prst="rect">
                <a:avLst/>
              </a:prstGeom>
              <a:noFill/>
            </p:spPr>
            <p:txBody>
              <a:bodyPr wrap="square" rtlCol="0">
                <a:spAutoFit/>
              </a:bodyPr>
              <a:lstStyle/>
              <a:p>
                <a:r>
                  <a:rPr lang="zh-CN" altLang="en-US" sz="1400" dirty="0"/>
                  <a:t>如果</a:t>
                </a:r>
                <a:r>
                  <a:rPr lang="en-US" altLang="zh-CN" sz="1400" dirty="0"/>
                  <a:t>T</a:t>
                </a:r>
                <a:r>
                  <a:rPr lang="zh-CN" altLang="en-US" sz="1400" dirty="0"/>
                  <a:t>对</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𝑥</m:t>
                    </m:r>
                  </m:oMath>
                </a14:m>
                <a:r>
                  <a:rPr lang="zh-CN" altLang="en-US" sz="1400" dirty="0"/>
                  <a:t>的最早一个读取为</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𝑛</m:t>
                    </m:r>
                  </m:oMath>
                </a14:m>
                <a:endParaRPr lang="zh-CN" altLang="en-US" sz="1400" dirty="0"/>
              </a:p>
            </p:txBody>
          </p:sp>
        </mc:Choice>
        <mc:Fallback>
          <p:sp>
            <p:nvSpPr>
              <p:cNvPr id="12" name="文本框 11">
                <a:extLst>
                  <a:ext uri="{FF2B5EF4-FFF2-40B4-BE49-F238E27FC236}">
                    <a16:creationId xmlns:a16="http://schemas.microsoft.com/office/drawing/2014/main" id="{8F3C8E97-19F1-403F-BE60-57BCC1F0B156}"/>
                  </a:ext>
                </a:extLst>
              </p:cNvPr>
              <p:cNvSpPr txBox="1">
                <a:spLocks noRot="1" noChangeAspect="1" noMove="1" noResize="1" noEditPoints="1" noAdjustHandles="1" noChangeArrowheads="1" noChangeShapeType="1" noTextEdit="1"/>
              </p:cNvSpPr>
              <p:nvPr/>
            </p:nvSpPr>
            <p:spPr>
              <a:xfrm>
                <a:off x="6096000" y="1231999"/>
                <a:ext cx="2877403" cy="307777"/>
              </a:xfrm>
              <a:prstGeom prst="rect">
                <a:avLst/>
              </a:prstGeom>
              <a:blipFill>
                <a:blip r:embed="rId4"/>
                <a:stretch>
                  <a:fillRect l="-636" t="-3922" b="-19608"/>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63CC61E2-DC64-4A93-B7D4-C560019385D2}"/>
              </a:ext>
            </a:extLst>
          </p:cNvPr>
          <p:cNvCxnSpPr>
            <a:stCxn id="11" idx="0"/>
            <a:endCxn id="12" idx="2"/>
          </p:cNvCxnSpPr>
          <p:nvPr/>
        </p:nvCxnSpPr>
        <p:spPr>
          <a:xfrm flipV="1">
            <a:off x="6663520" y="1539776"/>
            <a:ext cx="871182" cy="54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4F5CF5A-47FE-4FD4-B148-E86E09E2F621}"/>
              </a:ext>
            </a:extLst>
          </p:cNvPr>
          <p:cNvSpPr/>
          <p:nvPr/>
        </p:nvSpPr>
        <p:spPr>
          <a:xfrm>
            <a:off x="3701955" y="2357754"/>
            <a:ext cx="4609531" cy="2749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0EE86FAB-91C7-478E-9723-716B47046125}"/>
                  </a:ext>
                </a:extLst>
              </p:cNvPr>
              <p:cNvSpPr txBox="1"/>
              <p:nvPr/>
            </p:nvSpPr>
            <p:spPr>
              <a:xfrm>
                <a:off x="818867" y="2125913"/>
                <a:ext cx="2211926" cy="738664"/>
              </a:xfrm>
              <a:prstGeom prst="rect">
                <a:avLst/>
              </a:prstGeom>
              <a:noFill/>
            </p:spPr>
            <p:txBody>
              <a:bodyPr wrap="square" rtlCol="0">
                <a:spAutoFit/>
              </a:bodyPr>
              <a:lstStyle/>
              <a:p>
                <a:r>
                  <a:rPr lang="zh-CN" altLang="en-US" sz="1400" dirty="0"/>
                  <a:t>如果在</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𝑇</m:t>
                    </m:r>
                  </m:oMath>
                </a14:m>
                <a:r>
                  <a:rPr lang="zh-CN" altLang="en-US" sz="1400" dirty="0"/>
                  <a:t>之前没有其他事务对</a:t>
                </a:r>
                <a14:m>
                  <m:oMath xmlns:m="http://schemas.openxmlformats.org/officeDocument/2006/math">
                    <m:r>
                      <a:rPr lang="en-US" altLang="zh-CN" sz="1400" i="1"/>
                      <m:t>𝑥</m:t>
                    </m:r>
                  </m:oMath>
                </a14:m>
                <a:r>
                  <a:rPr lang="zh-CN" altLang="en-US" sz="1400" dirty="0"/>
                  <a:t>进行过写入，那么</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𝑛</m:t>
                    </m:r>
                  </m:oMath>
                </a14:m>
                <a:r>
                  <a:rPr lang="zh-CN" altLang="en-US" sz="1400" dirty="0"/>
                  <a:t>就为初始值</a:t>
                </a:r>
                <a:r>
                  <a:rPr lang="en-US" altLang="zh-CN" sz="1400" dirty="0"/>
                  <a:t>0</a:t>
                </a:r>
                <a:endParaRPr lang="zh-CN" altLang="en-US" sz="1400" dirty="0"/>
              </a:p>
            </p:txBody>
          </p:sp>
        </mc:Choice>
        <mc:Fallback>
          <p:sp>
            <p:nvSpPr>
              <p:cNvPr id="17" name="文本框 16">
                <a:extLst>
                  <a:ext uri="{FF2B5EF4-FFF2-40B4-BE49-F238E27FC236}">
                    <a16:creationId xmlns:a16="http://schemas.microsoft.com/office/drawing/2014/main" id="{0EE86FAB-91C7-478E-9723-716B47046125}"/>
                  </a:ext>
                </a:extLst>
              </p:cNvPr>
              <p:cNvSpPr txBox="1">
                <a:spLocks noRot="1" noChangeAspect="1" noMove="1" noResize="1" noEditPoints="1" noAdjustHandles="1" noChangeArrowheads="1" noChangeShapeType="1" noTextEdit="1"/>
              </p:cNvSpPr>
              <p:nvPr/>
            </p:nvSpPr>
            <p:spPr>
              <a:xfrm>
                <a:off x="818867" y="2125913"/>
                <a:ext cx="2211926" cy="738664"/>
              </a:xfrm>
              <a:prstGeom prst="rect">
                <a:avLst/>
              </a:prstGeom>
              <a:blipFill>
                <a:blip r:embed="rId5"/>
                <a:stretch>
                  <a:fillRect l="-826" t="-1653" b="-7438"/>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4C1F5ADB-C744-43FD-8EFC-B45A9A13D646}"/>
              </a:ext>
            </a:extLst>
          </p:cNvPr>
          <p:cNvCxnSpPr>
            <a:cxnSpLocks/>
            <a:stCxn id="16" idx="1"/>
            <a:endCxn id="17" idx="3"/>
          </p:cNvCxnSpPr>
          <p:nvPr/>
        </p:nvCxnSpPr>
        <p:spPr>
          <a:xfrm flipH="1" flipV="1">
            <a:off x="3030793" y="2495245"/>
            <a:ext cx="67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2BC99BD-3AF9-4B48-9BDF-246F9263CE87}"/>
              </a:ext>
            </a:extLst>
          </p:cNvPr>
          <p:cNvSpPr/>
          <p:nvPr/>
        </p:nvSpPr>
        <p:spPr>
          <a:xfrm>
            <a:off x="3366374" y="2637244"/>
            <a:ext cx="5425332" cy="2749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BEBDB97-F177-47C0-812A-8C1954A00F64}"/>
                  </a:ext>
                </a:extLst>
              </p:cNvPr>
              <p:cNvSpPr txBox="1"/>
              <p:nvPr/>
            </p:nvSpPr>
            <p:spPr>
              <a:xfrm>
                <a:off x="3889169" y="3328080"/>
                <a:ext cx="4375812" cy="523220"/>
              </a:xfrm>
              <a:prstGeom prst="rect">
                <a:avLst/>
              </a:prstGeom>
              <a:noFill/>
            </p:spPr>
            <p:txBody>
              <a:bodyPr wrap="square" rtlCol="0">
                <a:spAutoFit/>
              </a:bodyPr>
              <a:lstStyle/>
              <a:p>
                <a:r>
                  <a:rPr lang="zh-CN" altLang="en-US" sz="1400" dirty="0"/>
                  <a:t>如果在</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𝑇</m:t>
                    </m:r>
                  </m:oMath>
                </a14:m>
                <a:r>
                  <a:rPr lang="zh-CN" altLang="en-US" sz="1400" dirty="0"/>
                  <a:t>之前有其他事务对</a:t>
                </a:r>
                <a14:m>
                  <m:oMath xmlns:m="http://schemas.openxmlformats.org/officeDocument/2006/math">
                    <m:r>
                      <a:rPr lang="en-US" altLang="zh-CN" sz="1400" i="1">
                        <a:latin typeface="Cambria Math" panose="02040503050406030204" pitchFamily="18" charset="0"/>
                      </a:rPr>
                      <m:t>𝑥</m:t>
                    </m:r>
                  </m:oMath>
                </a14:m>
                <a:r>
                  <a:rPr lang="zh-CN" altLang="en-US" sz="1400" dirty="0"/>
                  <a:t>进行过写入，那么其中的最后一个事务对</a:t>
                </a:r>
                <a14:m>
                  <m:oMath xmlns:m="http://schemas.openxmlformats.org/officeDocument/2006/math">
                    <m:r>
                      <a:rPr lang="en-US" altLang="zh-CN" sz="1400" i="1"/>
                      <m:t>𝑥</m:t>
                    </m:r>
                  </m:oMath>
                </a14:m>
                <a:r>
                  <a:rPr lang="zh-CN" altLang="en-US" sz="1400" dirty="0"/>
                  <a:t>的最后一个写入为</a:t>
                </a:r>
                <a14:m>
                  <m:oMath xmlns:m="http://schemas.openxmlformats.org/officeDocument/2006/math">
                    <m:r>
                      <a:rPr lang="en-US" altLang="zh-CN" sz="1400" i="1"/>
                      <m:t>𝑛</m:t>
                    </m:r>
                  </m:oMath>
                </a14:m>
                <a:endParaRPr lang="zh-CN" altLang="en-US" sz="1400" dirty="0"/>
              </a:p>
            </p:txBody>
          </p:sp>
        </mc:Choice>
        <mc:Fallback>
          <p:sp>
            <p:nvSpPr>
              <p:cNvPr id="29" name="文本框 28">
                <a:extLst>
                  <a:ext uri="{FF2B5EF4-FFF2-40B4-BE49-F238E27FC236}">
                    <a16:creationId xmlns:a16="http://schemas.microsoft.com/office/drawing/2014/main" id="{DBEBDB97-F177-47C0-812A-8C1954A00F64}"/>
                  </a:ext>
                </a:extLst>
              </p:cNvPr>
              <p:cNvSpPr txBox="1">
                <a:spLocks noRot="1" noChangeAspect="1" noMove="1" noResize="1" noEditPoints="1" noAdjustHandles="1" noChangeArrowheads="1" noChangeShapeType="1" noTextEdit="1"/>
              </p:cNvSpPr>
              <p:nvPr/>
            </p:nvSpPr>
            <p:spPr>
              <a:xfrm>
                <a:off x="3889169" y="3328080"/>
                <a:ext cx="4375812" cy="523220"/>
              </a:xfrm>
              <a:prstGeom prst="rect">
                <a:avLst/>
              </a:prstGeom>
              <a:blipFill>
                <a:blip r:embed="rId6"/>
                <a:stretch>
                  <a:fillRect l="-418" t="-2326" b="-10465"/>
                </a:stretch>
              </a:blipFill>
            </p:spPr>
            <p:txBody>
              <a:bodyPr/>
              <a:lstStyle/>
              <a:p>
                <a:r>
                  <a:rPr lang="zh-CN" altLang="en-US">
                    <a:noFill/>
                  </a:rPr>
                  <a:t> </a:t>
                </a:r>
              </a:p>
            </p:txBody>
          </p:sp>
        </mc:Fallback>
      </mc:AlternateContent>
      <p:cxnSp>
        <p:nvCxnSpPr>
          <p:cNvPr id="31" name="直接箭头连接符 30">
            <a:extLst>
              <a:ext uri="{FF2B5EF4-FFF2-40B4-BE49-F238E27FC236}">
                <a16:creationId xmlns:a16="http://schemas.microsoft.com/office/drawing/2014/main" id="{8861B829-205D-48C6-8BFF-232793C09589}"/>
              </a:ext>
            </a:extLst>
          </p:cNvPr>
          <p:cNvCxnSpPr>
            <a:cxnSpLocks/>
            <a:stCxn id="28" idx="2"/>
            <a:endCxn id="29" idx="0"/>
          </p:cNvCxnSpPr>
          <p:nvPr/>
        </p:nvCxnSpPr>
        <p:spPr>
          <a:xfrm flipH="1">
            <a:off x="6077075" y="2912227"/>
            <a:ext cx="1965" cy="41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BA96739A-1CF7-433C-860B-9D30883C9849}"/>
                  </a:ext>
                </a:extLst>
              </p:cNvPr>
              <p:cNvSpPr txBox="1"/>
              <p:nvPr/>
            </p:nvSpPr>
            <p:spPr>
              <a:xfrm>
                <a:off x="894522" y="4372061"/>
                <a:ext cx="10402956" cy="1815882"/>
              </a:xfrm>
              <a:prstGeom prst="rect">
                <a:avLst/>
              </a:prstGeom>
              <a:noFill/>
            </p:spPr>
            <p:txBody>
              <a:bodyPr wrap="square">
                <a:spAutoFit/>
              </a:bodyPr>
              <a:lstStyle/>
              <a:p>
                <a:r>
                  <a:rPr lang="en-US" altLang="zh-CN" sz="1600" dirty="0"/>
                  <a:t>EXT </a:t>
                </a:r>
                <a:r>
                  <a:rPr lang="zh-CN" altLang="en-US" sz="1600" dirty="0"/>
                  <a:t>性质保证了，在 </a:t>
                </a:r>
                <a14:m>
                  <m:oMath xmlns:m="http://schemas.openxmlformats.org/officeDocument/2006/math">
                    <m:sSub>
                      <m:sSubPr>
                        <m:ctrlPr>
                          <a:rPr lang="en-US" altLang="zh-CN" sz="1600" b="0" i="1" kern="1200" smtClean="0">
                            <a:solidFill>
                              <a:srgbClr val="000000"/>
                            </a:solidFill>
                            <a:effectLst/>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Cambria Math" panose="02040503050406030204" pitchFamily="18" charset="0"/>
                          </a:rPr>
                          <m:t>𝑇</m:t>
                        </m:r>
                      </m:e>
                      <m:sub>
                        <m:r>
                          <a:rPr lang="en-US" altLang="zh-CN" sz="1600" b="0" i="1" kern="1200" smtClean="0">
                            <a:solidFill>
                              <a:srgbClr val="000000"/>
                            </a:solidFill>
                            <a:effectLst/>
                            <a:latin typeface="Cambria Math" panose="02040503050406030204" pitchFamily="18" charset="0"/>
                            <a:ea typeface="Cambria Math" panose="02040503050406030204" pitchFamily="18" charset="0"/>
                          </a:rPr>
                          <m:t>1</m:t>
                        </m:r>
                      </m:sub>
                    </m:sSub>
                  </m:oMath>
                </a14:m>
                <a:r>
                  <a:rPr lang="zh-CN" altLang="en-US" sz="1600" dirty="0"/>
                  <a:t> 中第一个读到 </a:t>
                </a:r>
                <a14:m>
                  <m:oMath xmlns:m="http://schemas.openxmlformats.org/officeDocument/2006/math">
                    <m:r>
                      <a:rPr lang="en-US" altLang="zh-CN" sz="1600" i="1"/>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oMath>
                </a14:m>
                <a:r>
                  <a:rPr lang="zh-CN" altLang="en-US" sz="1600" dirty="0"/>
                  <a:t> 的操作，是因为在 </a:t>
                </a:r>
                <a14:m>
                  <m:oMath xmlns:m="http://schemas.openxmlformats.org/officeDocument/2006/math">
                    <m:r>
                      <m:rPr>
                        <m:sty m:val="p"/>
                      </m:rPr>
                      <a:rPr lang="en-US" altLang="zh-CN" sz="1600" b="0" i="0" smtClean="0">
                        <a:latin typeface="Cambria Math" panose="02040503050406030204" pitchFamily="18" charset="0"/>
                      </a:rPr>
                      <m:t>VIS</m:t>
                    </m:r>
                  </m:oMath>
                </a14:m>
                <a:r>
                  <a:rPr lang="zh-CN" altLang="en-US" sz="1600" dirty="0"/>
                  <a:t> 序中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𝑇</m:t>
                        </m:r>
                      </m:e>
                      <m:sub>
                        <m:r>
                          <a:rPr lang="en-US" altLang="zh-CN" sz="1600" b="0" i="1" smtClean="0">
                            <a:latin typeface="Cambria Math" panose="02040503050406030204" pitchFamily="18" charset="0"/>
                          </a:rPr>
                          <m:t>1</m:t>
                        </m:r>
                      </m:sub>
                    </m:sSub>
                  </m:oMath>
                </a14:m>
                <a:r>
                  <a:rPr lang="zh-CN" altLang="en-US" sz="1600" dirty="0"/>
                  <a:t> 的上一个事务中如存在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𝑇</m:t>
                        </m:r>
                      </m:e>
                      <m:sub>
                        <m:r>
                          <a:rPr lang="en-US" altLang="zh-CN" sz="1600" b="0" i="1" smtClean="0">
                            <a:latin typeface="Cambria Math" panose="02040503050406030204" pitchFamily="18" charset="0"/>
                          </a:rPr>
                          <m:t>0</m:t>
                        </m:r>
                      </m:sub>
                    </m:sSub>
                    <m:r>
                      <a:rPr lang="en-US" altLang="zh-CN" sz="1600" i="1" smtClean="0"/>
                      <m:t> </m:t>
                    </m:r>
                  </m:oMath>
                </a14:m>
                <a:r>
                  <a:rPr lang="zh-CN" altLang="en-US" sz="1600" dirty="0"/>
                  <a:t>，则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en-US" altLang="zh-CN" sz="1600" i="1">
                            <a:solidFill>
                              <a:prstClr val="black"/>
                            </a:solidFill>
                            <a:latin typeface="Cambria Math" panose="02040503050406030204" pitchFamily="18" charset="0"/>
                          </a:rPr>
                          <m:t>𝑇</m:t>
                        </m:r>
                      </m:e>
                      <m:sub>
                        <m:r>
                          <a:rPr lang="en-US" altLang="zh-CN" sz="1600" i="1">
                            <a:solidFill>
                              <a:prstClr val="black"/>
                            </a:solidFill>
                            <a:latin typeface="Cambria Math" panose="02040503050406030204" pitchFamily="18" charset="0"/>
                          </a:rPr>
                          <m:t>0</m:t>
                        </m:r>
                      </m:sub>
                    </m:sSub>
                  </m:oMath>
                </a14:m>
                <a:r>
                  <a:rPr lang="zh-CN" altLang="en-US" sz="1600" dirty="0"/>
                  <a:t> 中最后一次对 </a:t>
                </a:r>
                <a14:m>
                  <m:oMath xmlns:m="http://schemas.openxmlformats.org/officeDocument/2006/math">
                    <m:r>
                      <a:rPr lang="en-US" altLang="zh-CN" sz="1600" i="1"/>
                      <m:t>𝑥</m:t>
                    </m:r>
                  </m:oMath>
                </a14:m>
                <a:r>
                  <a:rPr lang="zh-CN" altLang="en-US" sz="1600" dirty="0"/>
                  <a:t> 的写操作写入了 </a:t>
                </a:r>
                <a14:m>
                  <m:oMath xmlns:m="http://schemas.openxmlformats.org/officeDocument/2006/math">
                    <m:r>
                      <a:rPr lang="en-US" altLang="zh-CN" sz="1600" i="1"/>
                      <m:t>𝑛</m:t>
                    </m:r>
                    <m:r>
                      <a:rPr lang="en-US" altLang="zh-CN" sz="1600" i="1"/>
                      <m:t> </m:t>
                    </m:r>
                  </m:oMath>
                </a14:m>
                <a:r>
                  <a:rPr lang="zh-CN" altLang="en-US" sz="1600" dirty="0"/>
                  <a:t>；否则 </a:t>
                </a:r>
                <a14:m>
                  <m:oMath xmlns:m="http://schemas.openxmlformats.org/officeDocument/2006/math">
                    <m:r>
                      <a:rPr lang="en-US" altLang="zh-CN" sz="1600" i="1"/>
                      <m:t>𝑛</m:t>
                    </m:r>
                    <m:r>
                      <a:rPr lang="en-US" altLang="zh-CN" sz="1600" b="0" i="1" smtClean="0">
                        <a:latin typeface="Cambria Math" panose="02040503050406030204" pitchFamily="18" charset="0"/>
                      </a:rPr>
                      <m:t>=0</m:t>
                    </m:r>
                  </m:oMath>
                </a14:m>
                <a:r>
                  <a:rPr lang="zh-CN" altLang="en-US" sz="1600" dirty="0"/>
                  <a:t>（读到初始值）。这里由于 </a:t>
                </a:r>
                <a14:m>
                  <m:oMath xmlns:m="http://schemas.openxmlformats.org/officeDocument/2006/math">
                    <m:r>
                      <m:rPr>
                        <m:sty m:val="p"/>
                      </m:rPr>
                      <a:rPr lang="en-US" altLang="zh-CN" sz="1600">
                        <a:solidFill>
                          <a:prstClr val="black"/>
                        </a:solidFill>
                        <a:latin typeface="Cambria Math" panose="02040503050406030204" pitchFamily="18" charset="0"/>
                      </a:rPr>
                      <m:t>VIS</m:t>
                    </m:r>
                  </m:oMath>
                </a14:m>
                <a:r>
                  <a:rPr lang="zh-CN" altLang="en-US" sz="1600" dirty="0"/>
                  <a:t> 是偏序关系，可能不止一个 </a:t>
                </a:r>
                <a14:m>
                  <m:oMath xmlns:m="http://schemas.openxmlformats.org/officeDocument/2006/math">
                    <m:sSub>
                      <m:sSubPr>
                        <m:ctrlPr>
                          <a:rPr lang="en-US" altLang="zh-CN" sz="1600" i="1"/>
                        </m:ctrlPr>
                      </m:sSubPr>
                      <m:e>
                        <m:r>
                          <a:rPr lang="en-US" altLang="zh-CN" sz="1600" i="1"/>
                          <m:t>𝑇</m:t>
                        </m:r>
                      </m:e>
                      <m:sub>
                        <m:r>
                          <a:rPr lang="en-US" altLang="zh-CN" sz="1600" i="1"/>
                          <m:t>0</m:t>
                        </m:r>
                      </m:sub>
                    </m:sSub>
                  </m:oMath>
                </a14:m>
                <a:r>
                  <a:rPr lang="zh-CN" altLang="en-US" sz="1600" dirty="0"/>
                  <a:t> 这样的事务，此时取他们之间在 </a:t>
                </a:r>
                <a14:m>
                  <m:oMath xmlns:m="http://schemas.openxmlformats.org/officeDocument/2006/math">
                    <m:r>
                      <m:rPr>
                        <m:sty m:val="p"/>
                      </m:rPr>
                      <a:rPr lang="en-US" altLang="zh-CN" sz="1600" i="0" dirty="0">
                        <a:latin typeface="Cambria Math" panose="02040503050406030204" pitchFamily="18" charset="0"/>
                      </a:rPr>
                      <m:t>AR</m:t>
                    </m:r>
                  </m:oMath>
                </a14:m>
                <a:r>
                  <a:rPr lang="zh-CN" altLang="en-US" sz="1600" dirty="0"/>
                  <a:t> 序中的最后一个。</a:t>
                </a:r>
                <a:r>
                  <a:rPr lang="en-US" altLang="zh-CN" sz="1600" dirty="0"/>
                  <a:t>EXT </a:t>
                </a:r>
                <a:r>
                  <a:rPr lang="zh-CN" altLang="en-US" sz="1600" dirty="0"/>
                  <a:t>性质保证了第一次读到 </a:t>
                </a:r>
                <a14:m>
                  <m:oMath xmlns:m="http://schemas.openxmlformats.org/officeDocument/2006/math">
                    <m:r>
                      <a:rPr lang="en-US" altLang="zh-CN" sz="1600" i="1"/>
                      <m:t>𝑥</m:t>
                    </m:r>
                  </m:oMath>
                </a14:m>
                <a:r>
                  <a:rPr lang="zh-CN" altLang="en-US" sz="1600" dirty="0"/>
                  <a:t> 的值是因为 “之前” 的某个其他的 事务写入的，因此被称为 </a:t>
                </a:r>
                <a:r>
                  <a:rPr lang="en-US" altLang="zh-CN" sz="1600" dirty="0"/>
                  <a:t>external consistency axiom</a:t>
                </a:r>
                <a:r>
                  <a:rPr lang="zh-CN" altLang="en-US" sz="1600" dirty="0"/>
                  <a:t>。</a:t>
                </a:r>
                <a:endParaRPr lang="en-US" altLang="zh-CN" sz="1600" dirty="0"/>
              </a:p>
              <a:p>
                <a:endParaRPr lang="en-US" altLang="zh-CN" sz="1600" dirty="0"/>
              </a:p>
              <a:p>
                <a:r>
                  <a:rPr lang="zh-CN" altLang="en-US" sz="1600" dirty="0"/>
                  <a:t>特别的，</a:t>
                </a:r>
                <a:r>
                  <a:rPr lang="en-US" altLang="zh-CN" sz="1600" dirty="0"/>
                  <a:t>EXT </a:t>
                </a:r>
                <a:r>
                  <a:rPr lang="zh-CN" altLang="en-US" sz="1600" dirty="0"/>
                  <a:t>性质保证不会出现 </a:t>
                </a:r>
                <a:r>
                  <a:rPr lang="en-US" altLang="zh-CN" sz="1600" dirty="0"/>
                  <a:t>dirty reads</a:t>
                </a:r>
                <a:r>
                  <a:rPr lang="zh-CN" altLang="en-US" sz="1600" dirty="0"/>
                  <a:t>，因为没有提交（不管是 </a:t>
                </a:r>
                <a:r>
                  <a:rPr lang="en-US" altLang="zh-CN" sz="1600" dirty="0"/>
                  <a:t>abort </a:t>
                </a:r>
                <a:r>
                  <a:rPr lang="zh-CN" altLang="en-US" sz="1600" dirty="0"/>
                  <a:t>还是 </a:t>
                </a:r>
                <a:r>
                  <a:rPr lang="en-US" altLang="zh-CN" sz="1600" dirty="0"/>
                  <a:t>on-going </a:t>
                </a:r>
                <a:r>
                  <a:rPr lang="zh-CN" altLang="en-US" sz="1600" dirty="0"/>
                  <a:t>的）的事务不会出现在 </a:t>
                </a:r>
                <a:r>
                  <a:rPr lang="en-US" altLang="zh-CN" sz="1600" dirty="0"/>
                  <a:t>abstract execution </a:t>
                </a:r>
                <a:r>
                  <a:rPr lang="zh-CN" altLang="en-US" sz="1600" dirty="0"/>
                  <a:t>中</a:t>
                </a:r>
              </a:p>
            </p:txBody>
          </p:sp>
        </mc:Choice>
        <mc:Fallback>
          <p:sp>
            <p:nvSpPr>
              <p:cNvPr id="36" name="文本框 35">
                <a:extLst>
                  <a:ext uri="{FF2B5EF4-FFF2-40B4-BE49-F238E27FC236}">
                    <a16:creationId xmlns:a16="http://schemas.microsoft.com/office/drawing/2014/main" id="{BA96739A-1CF7-433C-860B-9D30883C9849}"/>
                  </a:ext>
                </a:extLst>
              </p:cNvPr>
              <p:cNvSpPr txBox="1">
                <a:spLocks noRot="1" noChangeAspect="1" noMove="1" noResize="1" noEditPoints="1" noAdjustHandles="1" noChangeArrowheads="1" noChangeShapeType="1" noTextEdit="1"/>
              </p:cNvSpPr>
              <p:nvPr/>
            </p:nvSpPr>
            <p:spPr>
              <a:xfrm>
                <a:off x="894522" y="4372061"/>
                <a:ext cx="10402956" cy="1815882"/>
              </a:xfrm>
              <a:prstGeom prst="rect">
                <a:avLst/>
              </a:prstGeom>
              <a:blipFill>
                <a:blip r:embed="rId7"/>
                <a:stretch>
                  <a:fillRect l="-352" t="-1007" b="-33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56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6" grpId="0" animBg="1"/>
      <p:bldP spid="17" grpId="0"/>
      <p:bldP spid="28" grpId="0" animBg="1"/>
      <p:bldP spid="29"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7A99CFB-DA14-4373-A699-3B80D9185C05}"/>
              </a:ext>
            </a:extLst>
          </p:cNvPr>
          <p:cNvSpPr txBox="1"/>
          <p:nvPr/>
        </p:nvSpPr>
        <p:spPr>
          <a:xfrm>
            <a:off x="553687" y="370505"/>
            <a:ext cx="1560121" cy="369332"/>
          </a:xfrm>
          <a:prstGeom prst="rect">
            <a:avLst/>
          </a:prstGeom>
          <a:noFill/>
        </p:spPr>
        <p:txBody>
          <a:bodyPr wrap="square">
            <a:spAutoFit/>
          </a:bodyPr>
          <a:lstStyle/>
          <a:p>
            <a:r>
              <a:rPr lang="en-US" altLang="zh-CN" b="1" dirty="0"/>
              <a:t>Read Atomic</a:t>
            </a:r>
            <a:endParaRPr lang="zh-CN" altLang="en-US" b="1" dirty="0"/>
          </a:p>
        </p:txBody>
      </p:sp>
      <p:pic>
        <p:nvPicPr>
          <p:cNvPr id="13" name="图片 12">
            <a:extLst>
              <a:ext uri="{FF2B5EF4-FFF2-40B4-BE49-F238E27FC236}">
                <a16:creationId xmlns:a16="http://schemas.microsoft.com/office/drawing/2014/main" id="{3F0437BD-DD9A-4205-9BBB-F7E62DE2CB3C}"/>
              </a:ext>
            </a:extLst>
          </p:cNvPr>
          <p:cNvPicPr>
            <a:picLocks noChangeAspect="1"/>
          </p:cNvPicPr>
          <p:nvPr/>
        </p:nvPicPr>
        <p:blipFill>
          <a:blip r:embed="rId2"/>
          <a:stretch>
            <a:fillRect/>
          </a:stretch>
        </p:blipFill>
        <p:spPr>
          <a:xfrm>
            <a:off x="1053143" y="2014533"/>
            <a:ext cx="10085714" cy="1523810"/>
          </a:xfrm>
          <a:prstGeom prst="rect">
            <a:avLst/>
          </a:prstGeom>
        </p:spPr>
      </p:pic>
      <p:sp>
        <p:nvSpPr>
          <p:cNvPr id="17" name="文本框 16">
            <a:extLst>
              <a:ext uri="{FF2B5EF4-FFF2-40B4-BE49-F238E27FC236}">
                <a16:creationId xmlns:a16="http://schemas.microsoft.com/office/drawing/2014/main" id="{A850F872-BC8C-4D84-9825-68DC60A59626}"/>
              </a:ext>
            </a:extLst>
          </p:cNvPr>
          <p:cNvSpPr txBox="1"/>
          <p:nvPr/>
        </p:nvSpPr>
        <p:spPr>
          <a:xfrm>
            <a:off x="1053143" y="4942742"/>
            <a:ext cx="9459214" cy="338554"/>
          </a:xfrm>
          <a:prstGeom prst="rect">
            <a:avLst/>
          </a:prstGeom>
          <a:noFill/>
        </p:spPr>
        <p:txBody>
          <a:bodyPr wrap="square">
            <a:spAutoFit/>
          </a:bodyPr>
          <a:lstStyle/>
          <a:p>
            <a:r>
              <a:rPr lang="en-US" altLang="zh-CN" sz="1600" dirty="0"/>
              <a:t>EXT </a:t>
            </a:r>
            <a:r>
              <a:rPr lang="zh-CN" altLang="en-US" sz="1600" dirty="0"/>
              <a:t>性质保证了原子可见性：一个事务的写入对其他事务要么都可见要么都不可见</a:t>
            </a:r>
          </a:p>
        </p:txBody>
      </p:sp>
    </p:spTree>
    <p:extLst>
      <p:ext uri="{BB962C8B-B14F-4D97-AF65-F5344CB8AC3E}">
        <p14:creationId xmlns:p14="http://schemas.microsoft.com/office/powerpoint/2010/main" val="11505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EE27DC-AFC3-4617-8C69-55EDE62FC8F0}"/>
              </a:ext>
            </a:extLst>
          </p:cNvPr>
          <p:cNvSpPr txBox="1"/>
          <p:nvPr/>
        </p:nvSpPr>
        <p:spPr>
          <a:xfrm>
            <a:off x="553687" y="370505"/>
            <a:ext cx="2162815" cy="369332"/>
          </a:xfrm>
          <a:prstGeom prst="rect">
            <a:avLst/>
          </a:prstGeom>
          <a:noFill/>
        </p:spPr>
        <p:txBody>
          <a:bodyPr wrap="square">
            <a:spAutoFit/>
          </a:bodyPr>
          <a:lstStyle/>
          <a:p>
            <a:r>
              <a:rPr lang="en-US" altLang="zh-CN" b="1" dirty="0"/>
              <a:t>Causal consistency</a:t>
            </a:r>
            <a:endParaRPr lang="zh-CN"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379E873-A1F0-43D8-8324-8121D5589744}"/>
                  </a:ext>
                </a:extLst>
              </p:cNvPr>
              <p:cNvSpPr txBox="1"/>
              <p:nvPr/>
            </p:nvSpPr>
            <p:spPr>
              <a:xfrm>
                <a:off x="1243671" y="1141810"/>
                <a:ext cx="9704653" cy="1631216"/>
              </a:xfrm>
              <a:prstGeom prst="rect">
                <a:avLst/>
              </a:prstGeom>
              <a:noFill/>
            </p:spPr>
            <p:txBody>
              <a:bodyPr wrap="square">
                <a:spAutoFit/>
              </a:bodyPr>
              <a:lstStyle/>
              <a:p>
                <a:r>
                  <a:rPr lang="en-US" altLang="zh-CN" sz="1600" dirty="0"/>
                  <a:t>Read Atomic</a:t>
                </a:r>
                <a:r>
                  <a:rPr lang="zh-CN" altLang="en-US" sz="1600" dirty="0"/>
                  <a:t>能够保证一个事务中写入的内容总是一起被其他事务看到（不会只看到其中的一部分，</a:t>
                </a:r>
                <a:r>
                  <a:rPr lang="en-US" altLang="zh-CN" sz="1600" dirty="0"/>
                  <a:t>fractured reads</a:t>
                </a:r>
                <a:r>
                  <a:rPr lang="zh-CN" altLang="en-US" sz="1600" dirty="0"/>
                  <a:t>），但是不能保证这些写入在什么情况下被观察到。这意味着两种情况：</a:t>
                </a:r>
                <a:endParaRPr lang="en-US" altLang="zh-CN" sz="1600" dirty="0"/>
              </a:p>
              <a:p>
                <a:r>
                  <a:rPr lang="zh-CN" altLang="en-US" sz="1600" dirty="0"/>
                  <a:t>    </a:t>
                </a:r>
                <a:r>
                  <a:rPr lang="en-US" altLang="zh-CN" sz="1600" dirty="0"/>
                  <a:t>1.</a:t>
                </a:r>
                <a:r>
                  <a:rPr lang="zh-CN" altLang="en-US" sz="1600" dirty="0"/>
                  <a:t>在 “真实时间” 上过了足够久还没有被发现，极端情况下我们可以实现一个数据库所有的写入其实都不生效</a:t>
                </a:r>
                <a:endParaRPr lang="en-US" altLang="zh-CN" sz="1600" dirty="0"/>
              </a:p>
              <a:p>
                <a:r>
                  <a:rPr lang="zh-CN" altLang="en-US" sz="1600" dirty="0"/>
                  <a:t>    </a:t>
                </a:r>
                <a:r>
                  <a:rPr lang="en-US" altLang="zh-CN" sz="1600" dirty="0"/>
                  <a:t>2.</a:t>
                </a:r>
                <a:r>
                  <a:rPr lang="zh-CN" altLang="en-US" sz="1600" dirty="0"/>
                  <a:t>有可能违背因果关系，例如图中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n-US" altLang="zh-CN" sz="1600" b="0" i="1" smtClean="0">
                            <a:latin typeface="Cambria Math" panose="02040503050406030204" pitchFamily="18" charset="0"/>
                          </a:rPr>
                          <m:t>3</m:t>
                        </m:r>
                      </m:sub>
                    </m:sSub>
                  </m:oMath>
                </a14:m>
                <a:r>
                  <a:rPr lang="zh-CN" altLang="en-US" sz="1600" dirty="0"/>
                  <a:t> 已经读到了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n-US" altLang="zh-CN" sz="1600" b="0" i="1" smtClean="0">
                            <a:latin typeface="Cambria Math" panose="02040503050406030204" pitchFamily="18" charset="0"/>
                          </a:rPr>
                          <m:t>2</m:t>
                        </m:r>
                      </m:sub>
                    </m:sSub>
                  </m:oMath>
                </a14:m>
                <a:r>
                  <a:rPr lang="zh-CN" altLang="en-US" sz="1600" dirty="0"/>
                  <a:t> 写入的 </a:t>
                </a:r>
                <a14:m>
                  <m:oMath xmlns:m="http://schemas.openxmlformats.org/officeDocument/2006/math">
                    <m:r>
                      <m:rPr>
                        <m:sty m:val="p"/>
                      </m:rPr>
                      <a:rPr lang="en-US" altLang="zh-CN" sz="1600" b="0" i="0" smtClean="0">
                        <a:latin typeface="Cambria Math" panose="02040503050406030204" pitchFamily="18" charset="0"/>
                      </a:rPr>
                      <m:t>write</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𝑐𝑜𝑚𝑚𝑒𝑛𝑡</m:t>
                    </m:r>
                    <m:r>
                      <a:rPr lang="en-US" altLang="zh-CN" sz="1600" b="0" i="1" smtClean="0">
                        <a:latin typeface="Cambria Math" panose="02040503050406030204" pitchFamily="18" charset="0"/>
                      </a:rPr>
                      <m:t>) </m:t>
                    </m:r>
                  </m:oMath>
                </a14:m>
                <a:r>
                  <a:rPr lang="zh-CN" altLang="en-US" sz="1600" dirty="0"/>
                  <a:t>，因此也应该能读到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n-US" altLang="zh-CN" sz="1600" b="0" i="1" smtClean="0">
                            <a:latin typeface="Cambria Math" panose="02040503050406030204" pitchFamily="18" charset="0"/>
                          </a:rPr>
                          <m:t>2</m:t>
                        </m:r>
                      </m:sub>
                    </m:sSub>
                  </m:oMath>
                </a14:m>
                <a:r>
                  <a:rPr lang="zh-CN" altLang="en-US" sz="1600" dirty="0"/>
                  <a:t> 读到的 </a:t>
                </a:r>
                <a14:m>
                  <m:oMath xmlns:m="http://schemas.openxmlformats.org/officeDocument/2006/math">
                    <m:r>
                      <m:rPr>
                        <m:sty m:val="p"/>
                      </m:rPr>
                      <a:rPr lang="en-US" altLang="zh-CN" sz="1600" b="0" i="0" smtClean="0">
                        <a:latin typeface="Cambria Math" panose="02040503050406030204" pitchFamily="18" charset="0"/>
                      </a:rPr>
                      <m:t>read</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𝑝𝑜𝑠𝑡</m:t>
                    </m:r>
                    <m:r>
                      <a:rPr lang="en-US" altLang="zh-CN" sz="1600" b="0" i="1" smtClean="0">
                        <a:latin typeface="Cambria Math" panose="02040503050406030204" pitchFamily="18" charset="0"/>
                      </a:rPr>
                      <m:t>)</m:t>
                    </m:r>
                  </m:oMath>
                </a14:m>
                <a:endParaRPr lang="zh-CN" altLang="en-US" sz="1600" dirty="0"/>
              </a:p>
            </p:txBody>
          </p:sp>
        </mc:Choice>
        <mc:Fallback>
          <p:sp>
            <p:nvSpPr>
              <p:cNvPr id="8" name="文本框 7">
                <a:extLst>
                  <a:ext uri="{FF2B5EF4-FFF2-40B4-BE49-F238E27FC236}">
                    <a16:creationId xmlns:a16="http://schemas.microsoft.com/office/drawing/2014/main" id="{5379E873-A1F0-43D8-8324-8121D5589744}"/>
                  </a:ext>
                </a:extLst>
              </p:cNvPr>
              <p:cNvSpPr txBox="1">
                <a:spLocks noRot="1" noChangeAspect="1" noMove="1" noResize="1" noEditPoints="1" noAdjustHandles="1" noChangeArrowheads="1" noChangeShapeType="1" noTextEdit="1"/>
              </p:cNvSpPr>
              <p:nvPr/>
            </p:nvSpPr>
            <p:spPr>
              <a:xfrm>
                <a:off x="1243671" y="1141810"/>
                <a:ext cx="9704653" cy="1631216"/>
              </a:xfrm>
              <a:prstGeom prst="rect">
                <a:avLst/>
              </a:prstGeom>
              <a:blipFill>
                <a:blip r:embed="rId2"/>
                <a:stretch>
                  <a:fillRect l="-314" t="-1119"/>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543594F-C0FD-4066-BB72-434799B3EF23}"/>
              </a:ext>
            </a:extLst>
          </p:cNvPr>
          <p:cNvPicPr>
            <a:picLocks noChangeAspect="1"/>
          </p:cNvPicPr>
          <p:nvPr/>
        </p:nvPicPr>
        <p:blipFill>
          <a:blip r:embed="rId3"/>
          <a:stretch>
            <a:fillRect/>
          </a:stretch>
        </p:blipFill>
        <p:spPr>
          <a:xfrm>
            <a:off x="1243670" y="3050728"/>
            <a:ext cx="9704654" cy="1712048"/>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3DB73C2-6C89-42BD-A6E9-38ECF166860F}"/>
                  </a:ext>
                </a:extLst>
              </p:cNvPr>
              <p:cNvSpPr txBox="1"/>
              <p:nvPr/>
            </p:nvSpPr>
            <p:spPr>
              <a:xfrm>
                <a:off x="1243671" y="5279366"/>
                <a:ext cx="9704653" cy="584775"/>
              </a:xfrm>
              <a:prstGeom prst="rect">
                <a:avLst/>
              </a:prstGeom>
              <a:noFill/>
            </p:spPr>
            <p:txBody>
              <a:bodyPr wrap="square">
                <a:spAutoFit/>
              </a:bodyPr>
              <a:lstStyle/>
              <a:p>
                <a:r>
                  <a:rPr lang="en-US" altLang="zh-CN" sz="1600" dirty="0"/>
                  <a:t>Causal consistency </a:t>
                </a:r>
                <a:r>
                  <a:rPr lang="zh-CN" altLang="en-US" sz="1600" dirty="0"/>
                  <a:t>要求不能违背因果关系，在当前的模型中，</a:t>
                </a:r>
                <a:r>
                  <a:rPr lang="en-US" altLang="zh-CN" sz="1600" dirty="0"/>
                  <a:t> </a:t>
                </a:r>
                <a14:m>
                  <m:oMath xmlns:m="http://schemas.openxmlformats.org/officeDocument/2006/math">
                    <m:r>
                      <m:rPr>
                        <m:sty m:val="p"/>
                        <m:brk m:alnAt="2"/>
                      </m:rPr>
                      <a:rPr lang="en-US" altLang="zh-CN" sz="1600"/>
                      <m:t>V</m:t>
                    </m:r>
                    <m:r>
                      <m:rPr>
                        <m:sty m:val="p"/>
                      </m:rPr>
                      <a:rPr lang="en-US" altLang="zh-CN" sz="1600"/>
                      <m:t>IS</m:t>
                    </m:r>
                  </m:oMath>
                </a14:m>
                <a:r>
                  <a:rPr lang="zh-CN" altLang="en-US" sz="1600" dirty="0"/>
                  <a:t> 实际上捕获了因果关系，因此只需 </a:t>
                </a:r>
                <a14:m>
                  <m:oMath xmlns:m="http://schemas.openxmlformats.org/officeDocument/2006/math">
                    <m:r>
                      <m:rPr>
                        <m:sty m:val="p"/>
                        <m:brk m:alnAt="2"/>
                      </m:rPr>
                      <a:rPr lang="en-US" altLang="zh-CN" sz="1600" b="0" i="0" kern="1200" smtClean="0">
                        <a:solidFill>
                          <a:srgbClr val="000000"/>
                        </a:solidFill>
                        <a:effectLst/>
                        <a:latin typeface="Cambria Math" panose="02040503050406030204" pitchFamily="18" charset="0"/>
                        <a:ea typeface="Cambria Math" panose="02040503050406030204" pitchFamily="18" charset="0"/>
                        <a:cs typeface="+mn-cs"/>
                      </a:rPr>
                      <m:t>V</m:t>
                    </m:r>
                    <m:r>
                      <m:rPr>
                        <m:sty m:val="p"/>
                      </m:rPr>
                      <a:rPr lang="en-US" altLang="zh-CN" sz="1600" b="0" i="0" kern="1200">
                        <a:solidFill>
                          <a:srgbClr val="000000"/>
                        </a:solidFill>
                        <a:effectLst/>
                        <a:latin typeface="Cambria Math" panose="02040503050406030204" pitchFamily="18" charset="0"/>
                        <a:ea typeface="Cambria Math" panose="02040503050406030204" pitchFamily="18" charset="0"/>
                        <a:cs typeface="+mn-cs"/>
                      </a:rPr>
                      <m:t>IS</m:t>
                    </m:r>
                  </m:oMath>
                </a14:m>
                <a:r>
                  <a:rPr lang="zh-CN" altLang="en-US" sz="1600" dirty="0"/>
                  <a:t> 具有传递性即可保证因果一致性，即 </a:t>
                </a:r>
                <a:r>
                  <a:rPr lang="en-US" altLang="zh-CN" sz="1600" dirty="0"/>
                  <a:t>TRANSVIS </a:t>
                </a:r>
                <a:r>
                  <a:rPr lang="zh-CN" altLang="en-US" sz="1600" dirty="0"/>
                  <a:t>性质。</a:t>
                </a:r>
              </a:p>
            </p:txBody>
          </p:sp>
        </mc:Choice>
        <mc:Fallback>
          <p:sp>
            <p:nvSpPr>
              <p:cNvPr id="12" name="文本框 11">
                <a:extLst>
                  <a:ext uri="{FF2B5EF4-FFF2-40B4-BE49-F238E27FC236}">
                    <a16:creationId xmlns:a16="http://schemas.microsoft.com/office/drawing/2014/main" id="{43DB73C2-6C89-42BD-A6E9-38ECF166860F}"/>
                  </a:ext>
                </a:extLst>
              </p:cNvPr>
              <p:cNvSpPr txBox="1">
                <a:spLocks noRot="1" noChangeAspect="1" noMove="1" noResize="1" noEditPoints="1" noAdjustHandles="1" noChangeArrowheads="1" noChangeShapeType="1" noTextEdit="1"/>
              </p:cNvSpPr>
              <p:nvPr/>
            </p:nvSpPr>
            <p:spPr>
              <a:xfrm>
                <a:off x="1243671" y="5279366"/>
                <a:ext cx="9704653" cy="584775"/>
              </a:xfrm>
              <a:prstGeom prst="rect">
                <a:avLst/>
              </a:prstGeom>
              <a:blipFill>
                <a:blip r:embed="rId4"/>
                <a:stretch>
                  <a:fillRect l="-314"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675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D5E4B6-5614-4C25-9535-61B5F7BFEA29}"/>
              </a:ext>
            </a:extLst>
          </p:cNvPr>
          <p:cNvSpPr txBox="1"/>
          <p:nvPr/>
        </p:nvSpPr>
        <p:spPr>
          <a:xfrm>
            <a:off x="423058" y="311129"/>
            <a:ext cx="6095010" cy="369332"/>
          </a:xfrm>
          <a:prstGeom prst="rect">
            <a:avLst/>
          </a:prstGeom>
          <a:noFill/>
        </p:spPr>
        <p:txBody>
          <a:bodyPr wrap="square">
            <a:spAutoFit/>
          </a:bodyPr>
          <a:lstStyle/>
          <a:p>
            <a:r>
              <a:rPr lang="en-US" altLang="zh-CN" b="1" dirty="0"/>
              <a:t>NOCONFLICT</a:t>
            </a:r>
            <a:endParaRPr lang="zh-CN" altLang="en-US"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6AC5074-5899-423C-A86A-DAFCF0FFEE39}"/>
                  </a:ext>
                </a:extLst>
              </p:cNvPr>
              <p:cNvSpPr txBox="1"/>
              <p:nvPr/>
            </p:nvSpPr>
            <p:spPr>
              <a:xfrm>
                <a:off x="2338433" y="2614848"/>
                <a:ext cx="7515134" cy="379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Write</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:__∧</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Write</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:__)⟹(</m:t>
                      </m:r>
                      <m:r>
                        <a:rPr lang="en-US" altLang="zh-CN" b="0" i="1" smtClean="0">
                          <a:latin typeface="Cambria Math" panose="02040503050406030204" pitchFamily="18" charset="0"/>
                          <a:ea typeface="Cambria Math" panose="02040503050406030204" pitchFamily="18" charset="0"/>
                        </a:rPr>
                        <m:t>𝑇</m:t>
                      </m:r>
                      <m:groupChr>
                        <m:groupChrPr>
                          <m:chr m:val="→"/>
                          <m:vertJc m:val="bot"/>
                          <m:ctrlPr>
                            <a:rPr lang="en-US" altLang="zh-CN" b="0" i="1" smtClean="0">
                              <a:latin typeface="Cambria Math" panose="02040503050406030204" pitchFamily="18" charset="0"/>
                              <a:ea typeface="Cambria Math" panose="02040503050406030204" pitchFamily="18" charset="0"/>
                            </a:rPr>
                          </m:ctrlPr>
                        </m:groupChrPr>
                        <m:e>
                          <m:r>
                            <m:rPr>
                              <m:sty m:val="p"/>
                              <m:brk m:alnAt="2"/>
                            </m:rPr>
                            <a:rPr lang="en-US" altLang="zh-CN" b="0" i="0" smtClean="0">
                              <a:latin typeface="Cambria Math" panose="02040503050406030204" pitchFamily="18" charset="0"/>
                              <a:ea typeface="Cambria Math" panose="02040503050406030204" pitchFamily="18" charset="0"/>
                            </a:rPr>
                            <m:t>VIS</m:t>
                          </m:r>
                        </m:e>
                      </m:groupCh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groupChr>
                        <m:groupChrPr>
                          <m:chr m:val="→"/>
                          <m:vertJc m:val="bot"/>
                          <m:ctrlPr>
                            <a:rPr lang="en-US" altLang="zh-CN" b="0" i="1" smtClean="0">
                              <a:latin typeface="Cambria Math" panose="02040503050406030204" pitchFamily="18" charset="0"/>
                              <a:ea typeface="Cambria Math" panose="02040503050406030204" pitchFamily="18" charset="0"/>
                            </a:rPr>
                          </m:ctrlPr>
                        </m:groupChrPr>
                        <m:e>
                          <m:r>
                            <m:rPr>
                              <m:sty m:val="p"/>
                              <m:brk m:alnAt="2"/>
                            </m:rPr>
                            <a:rPr lang="en-US" altLang="zh-CN" b="0" i="0" smtClean="0">
                              <a:latin typeface="Cambria Math" panose="02040503050406030204" pitchFamily="18" charset="0"/>
                              <a:ea typeface="Cambria Math" panose="02040503050406030204" pitchFamily="18" charset="0"/>
                            </a:rPr>
                            <m:t>V</m:t>
                          </m:r>
                          <m:r>
                            <m:rPr>
                              <m:sty m:val="p"/>
                            </m:rPr>
                            <a:rPr lang="en-US" altLang="zh-CN" b="0" i="0" smtClean="0">
                              <a:latin typeface="Cambria Math" panose="02040503050406030204" pitchFamily="18" charset="0"/>
                              <a:ea typeface="Cambria Math" panose="02040503050406030204" pitchFamily="18" charset="0"/>
                            </a:rPr>
                            <m:t>IS</m:t>
                          </m:r>
                        </m:e>
                      </m:groupCh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C6AC5074-5899-423C-A86A-DAFCF0FFEE39}"/>
                  </a:ext>
                </a:extLst>
              </p:cNvPr>
              <p:cNvSpPr txBox="1">
                <a:spLocks noRot="1" noChangeAspect="1" noMove="1" noResize="1" noEditPoints="1" noAdjustHandles="1" noChangeArrowheads="1" noChangeShapeType="1" noTextEdit="1"/>
              </p:cNvSpPr>
              <p:nvPr/>
            </p:nvSpPr>
            <p:spPr>
              <a:xfrm>
                <a:off x="2338433" y="2614848"/>
                <a:ext cx="7515134" cy="379399"/>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69345A7-D67C-4658-AEDC-68D2C611ED16}"/>
              </a:ext>
            </a:extLst>
          </p:cNvPr>
          <p:cNvSpPr/>
          <p:nvPr/>
        </p:nvSpPr>
        <p:spPr>
          <a:xfrm>
            <a:off x="2382780" y="2708882"/>
            <a:ext cx="1080078" cy="2853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99E5FA2-5C77-4C0A-A030-945382B89BBD}"/>
                  </a:ext>
                </a:extLst>
              </p:cNvPr>
              <p:cNvSpPr txBox="1"/>
              <p:nvPr/>
            </p:nvSpPr>
            <p:spPr>
              <a:xfrm>
                <a:off x="1524521" y="1891961"/>
                <a:ext cx="2796595" cy="307777"/>
              </a:xfrm>
              <a:prstGeom prst="rect">
                <a:avLst/>
              </a:prstGeom>
              <a:noFill/>
            </p:spPr>
            <p:txBody>
              <a:bodyPr wrap="square" rtlCol="0">
                <a:spAutoFit/>
              </a:bodyPr>
              <a:lstStyle/>
              <a:p>
                <a:pPr algn="ctr"/>
                <a:r>
                  <a:rPr lang="zh-CN" altLang="en-US" sz="1400" dirty="0"/>
                  <a:t>任取历史集中的两个事务</a:t>
                </a:r>
                <a14:m>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m:t>
                    </m:r>
                  </m:oMath>
                </a14:m>
                <a:endParaRPr lang="zh-CN" altLang="en-US" sz="1400" dirty="0"/>
              </a:p>
            </p:txBody>
          </p:sp>
        </mc:Choice>
        <mc:Fallback>
          <p:sp>
            <p:nvSpPr>
              <p:cNvPr id="7" name="文本框 6">
                <a:extLst>
                  <a:ext uri="{FF2B5EF4-FFF2-40B4-BE49-F238E27FC236}">
                    <a16:creationId xmlns:a16="http://schemas.microsoft.com/office/drawing/2014/main" id="{199E5FA2-5C77-4C0A-A030-945382B89BBD}"/>
                  </a:ext>
                </a:extLst>
              </p:cNvPr>
              <p:cNvSpPr txBox="1">
                <a:spLocks noRot="1" noChangeAspect="1" noMove="1" noResize="1" noEditPoints="1" noAdjustHandles="1" noChangeArrowheads="1" noChangeShapeType="1" noTextEdit="1"/>
              </p:cNvSpPr>
              <p:nvPr/>
            </p:nvSpPr>
            <p:spPr>
              <a:xfrm>
                <a:off x="1524521" y="1891961"/>
                <a:ext cx="2796595" cy="307777"/>
              </a:xfrm>
              <a:prstGeom prst="rect">
                <a:avLst/>
              </a:prstGeom>
              <a:blipFill>
                <a:blip r:embed="rId3"/>
                <a:stretch>
                  <a:fillRect t="-1961" b="-19608"/>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07EC0637-E9E3-44FE-96A5-6EF97542AF54}"/>
              </a:ext>
            </a:extLst>
          </p:cNvPr>
          <p:cNvCxnSpPr>
            <a:cxnSpLocks/>
            <a:stCxn id="6" idx="0"/>
            <a:endCxn id="7" idx="2"/>
          </p:cNvCxnSpPr>
          <p:nvPr/>
        </p:nvCxnSpPr>
        <p:spPr>
          <a:xfrm flipV="1">
            <a:off x="2922819" y="2199738"/>
            <a:ext cx="0" cy="50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28EDDBF-0E37-49A0-89D0-3E5C7766E6D7}"/>
              </a:ext>
            </a:extLst>
          </p:cNvPr>
          <p:cNvSpPr/>
          <p:nvPr/>
        </p:nvSpPr>
        <p:spPr>
          <a:xfrm>
            <a:off x="3462858" y="2708882"/>
            <a:ext cx="4292856" cy="2853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5A1E6BF-2411-4F40-BBCC-0357EBA79DB1}"/>
                  </a:ext>
                </a:extLst>
              </p:cNvPr>
              <p:cNvSpPr txBox="1"/>
              <p:nvPr/>
            </p:nvSpPr>
            <p:spPr>
              <a:xfrm>
                <a:off x="3462858" y="3378580"/>
                <a:ext cx="4292856" cy="307777"/>
              </a:xfrm>
              <a:prstGeom prst="rect">
                <a:avLst/>
              </a:prstGeom>
              <a:noFill/>
            </p:spPr>
            <p:txBody>
              <a:bodyPr wrap="square" rtlCol="0">
                <a:spAutoFit/>
              </a:bodyPr>
              <a:lstStyle/>
              <a:p>
                <a:pPr algn="ctr"/>
                <a14:m>
                  <m:oMath xmlns:m="http://schemas.openxmlformats.org/officeDocument/2006/math">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m:t>
                    </m:r>
                  </m:oMath>
                </a14:m>
                <a:r>
                  <a:rPr lang="zh-CN" altLang="en-US" sz="1400" dirty="0"/>
                  <a:t>是两个不同事务并且都对</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𝑥</m:t>
                    </m:r>
                  </m:oMath>
                </a14:m>
                <a:r>
                  <a:rPr lang="zh-CN" altLang="en-US" sz="1400" dirty="0"/>
                  <a:t>进行了写入操作</a:t>
                </a:r>
              </a:p>
            </p:txBody>
          </p:sp>
        </mc:Choice>
        <mc:Fallback>
          <p:sp>
            <p:nvSpPr>
              <p:cNvPr id="13" name="文本框 12">
                <a:extLst>
                  <a:ext uri="{FF2B5EF4-FFF2-40B4-BE49-F238E27FC236}">
                    <a16:creationId xmlns:a16="http://schemas.microsoft.com/office/drawing/2014/main" id="{35A1E6BF-2411-4F40-BBCC-0357EBA79DB1}"/>
                  </a:ext>
                </a:extLst>
              </p:cNvPr>
              <p:cNvSpPr txBox="1">
                <a:spLocks noRot="1" noChangeAspect="1" noMove="1" noResize="1" noEditPoints="1" noAdjustHandles="1" noChangeArrowheads="1" noChangeShapeType="1" noTextEdit="1"/>
              </p:cNvSpPr>
              <p:nvPr/>
            </p:nvSpPr>
            <p:spPr>
              <a:xfrm>
                <a:off x="3462858" y="3378580"/>
                <a:ext cx="4292856" cy="307777"/>
              </a:xfrm>
              <a:prstGeom prst="rect">
                <a:avLst/>
              </a:prstGeom>
              <a:blipFill>
                <a:blip r:embed="rId4"/>
                <a:stretch>
                  <a:fillRect t="-3922" b="-19608"/>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F6512FC7-F9C2-4094-9DB7-26038A846323}"/>
              </a:ext>
            </a:extLst>
          </p:cNvPr>
          <p:cNvCxnSpPr>
            <a:stCxn id="12" idx="2"/>
            <a:endCxn id="13" idx="0"/>
          </p:cNvCxnSpPr>
          <p:nvPr/>
        </p:nvCxnSpPr>
        <p:spPr>
          <a:xfrm>
            <a:off x="5609286" y="2994247"/>
            <a:ext cx="0" cy="38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75C2A26-8DF9-49CC-8118-E391DB9D9B4C}"/>
              </a:ext>
            </a:extLst>
          </p:cNvPr>
          <p:cNvSpPr/>
          <p:nvPr/>
        </p:nvSpPr>
        <p:spPr>
          <a:xfrm>
            <a:off x="8116135" y="2608174"/>
            <a:ext cx="1699752" cy="3927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695B8FE-B5BA-412A-9772-280C58FD535D}"/>
              </a:ext>
            </a:extLst>
          </p:cNvPr>
          <p:cNvSpPr txBox="1"/>
          <p:nvPr/>
        </p:nvSpPr>
        <p:spPr>
          <a:xfrm>
            <a:off x="7334107" y="1891338"/>
            <a:ext cx="3263807" cy="307777"/>
          </a:xfrm>
          <a:prstGeom prst="rect">
            <a:avLst/>
          </a:prstGeom>
          <a:noFill/>
        </p:spPr>
        <p:txBody>
          <a:bodyPr wrap="square" rtlCol="0">
            <a:spAutoFit/>
          </a:bodyPr>
          <a:lstStyle/>
          <a:p>
            <a:pPr algn="ctr"/>
            <a:r>
              <a:rPr lang="zh-CN" altLang="en-US" sz="1400" dirty="0"/>
              <a:t>其中一个能看到另一个的写入结果</a:t>
            </a:r>
          </a:p>
        </p:txBody>
      </p:sp>
      <p:cxnSp>
        <p:nvCxnSpPr>
          <p:cNvPr id="24" name="直接箭头连接符 23">
            <a:extLst>
              <a:ext uri="{FF2B5EF4-FFF2-40B4-BE49-F238E27FC236}">
                <a16:creationId xmlns:a16="http://schemas.microsoft.com/office/drawing/2014/main" id="{B5797601-7E07-401E-BD41-CDF4D9322C50}"/>
              </a:ext>
            </a:extLst>
          </p:cNvPr>
          <p:cNvCxnSpPr>
            <a:stCxn id="21" idx="0"/>
            <a:endCxn id="22" idx="2"/>
          </p:cNvCxnSpPr>
          <p:nvPr/>
        </p:nvCxnSpPr>
        <p:spPr>
          <a:xfrm flipV="1">
            <a:off x="8966011" y="2199115"/>
            <a:ext cx="0" cy="40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9D621BDE-0FDF-47A8-82E0-F738828BAEC7}"/>
                  </a:ext>
                </a:extLst>
              </p:cNvPr>
              <p:cNvSpPr txBox="1"/>
              <p:nvPr/>
            </p:nvSpPr>
            <p:spPr>
              <a:xfrm>
                <a:off x="1524521" y="4928634"/>
                <a:ext cx="9152900" cy="584775"/>
              </a:xfrm>
              <a:prstGeom prst="rect">
                <a:avLst/>
              </a:prstGeom>
              <a:noFill/>
            </p:spPr>
            <p:txBody>
              <a:bodyPr wrap="square">
                <a:spAutoFit/>
              </a:bodyPr>
              <a:lstStyle/>
              <a:p>
                <a:r>
                  <a:rPr lang="zh-CN" altLang="en-US" sz="1600" dirty="0"/>
                  <a:t>如果 </a:t>
                </a:r>
                <a14:m>
                  <m:oMath xmlns:m="http://schemas.openxmlformats.org/officeDocument/2006/math">
                    <m:r>
                      <a:rPr lang="en-US" altLang="zh-CN" sz="1600" b="0" i="1" kern="1200" smtClean="0">
                        <a:solidFill>
                          <a:srgbClr val="000000"/>
                        </a:solidFill>
                        <a:effectLst/>
                        <a:latin typeface="Cambria Math" panose="02040503050406030204" pitchFamily="18" charset="0"/>
                        <a:ea typeface="等线" panose="02010600030101010101" pitchFamily="2" charset="-122"/>
                        <a:cs typeface="+mn-cs"/>
                      </a:rPr>
                      <m:t>𝑇</m:t>
                    </m:r>
                  </m:oMath>
                </a14:m>
                <a:r>
                  <a:rPr lang="zh-CN" altLang="en-US" sz="1600" dirty="0"/>
                  <a:t> 和 </a:t>
                </a:r>
                <a14:m>
                  <m:oMath xmlns:m="http://schemas.openxmlformats.org/officeDocument/2006/math">
                    <m:r>
                      <a:rPr lang="en-US" altLang="zh-CN" sz="1600" i="1"/>
                      <m:t>𝑆</m:t>
                    </m:r>
                  </m:oMath>
                </a14:m>
                <a:r>
                  <a:rPr lang="zh-CN" altLang="en-US" sz="1600" dirty="0"/>
                  <a:t> 都对同一个对象执行了写操作，那么这两个事务不能是并发的，即其中一个必须知道另一个在它之前提交，这样就不会出现一个写入将另一个写入冲掉了的情况了。</a:t>
                </a:r>
              </a:p>
            </p:txBody>
          </p:sp>
        </mc:Choice>
        <mc:Fallback>
          <p:sp>
            <p:nvSpPr>
              <p:cNvPr id="29" name="文本框 28">
                <a:extLst>
                  <a:ext uri="{FF2B5EF4-FFF2-40B4-BE49-F238E27FC236}">
                    <a16:creationId xmlns:a16="http://schemas.microsoft.com/office/drawing/2014/main" id="{9D621BDE-0FDF-47A8-82E0-F738828BAEC7}"/>
                  </a:ext>
                </a:extLst>
              </p:cNvPr>
              <p:cNvSpPr txBox="1">
                <a:spLocks noRot="1" noChangeAspect="1" noMove="1" noResize="1" noEditPoints="1" noAdjustHandles="1" noChangeArrowheads="1" noChangeShapeType="1" noTextEdit="1"/>
              </p:cNvSpPr>
              <p:nvPr/>
            </p:nvSpPr>
            <p:spPr>
              <a:xfrm>
                <a:off x="1524521" y="4928634"/>
                <a:ext cx="9152900" cy="584775"/>
              </a:xfrm>
              <a:prstGeom prst="rect">
                <a:avLst/>
              </a:prstGeom>
              <a:blipFill>
                <a:blip r:embed="rId5"/>
                <a:stretch>
                  <a:fillRect l="-333" t="-3158" b="-1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627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animBg="1"/>
      <p:bldP spid="13" grpId="0"/>
      <p:bldP spid="21" grpId="0" animBg="1"/>
      <p:bldP spid="22"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B3963B-85BA-4924-962A-F0C8204DF008}"/>
              </a:ext>
            </a:extLst>
          </p:cNvPr>
          <p:cNvSpPr txBox="1"/>
          <p:nvPr/>
        </p:nvSpPr>
        <p:spPr>
          <a:xfrm>
            <a:off x="553687" y="370505"/>
            <a:ext cx="3117262" cy="369332"/>
          </a:xfrm>
          <a:prstGeom prst="rect">
            <a:avLst/>
          </a:prstGeom>
          <a:noFill/>
        </p:spPr>
        <p:txBody>
          <a:bodyPr wrap="square">
            <a:spAutoFit/>
          </a:bodyPr>
          <a:lstStyle/>
          <a:p>
            <a:r>
              <a:rPr lang="en-US" altLang="zh-CN" b="1" dirty="0"/>
              <a:t>Parallel snapshot isolation</a:t>
            </a:r>
            <a:endParaRPr lang="zh-CN" altLang="en-US" b="1" dirty="0"/>
          </a:p>
        </p:txBody>
      </p:sp>
      <p:pic>
        <p:nvPicPr>
          <p:cNvPr id="6" name="图片 5">
            <a:extLst>
              <a:ext uri="{FF2B5EF4-FFF2-40B4-BE49-F238E27FC236}">
                <a16:creationId xmlns:a16="http://schemas.microsoft.com/office/drawing/2014/main" id="{3D3201F8-F25D-4EFC-8841-06CB79E7914A}"/>
              </a:ext>
            </a:extLst>
          </p:cNvPr>
          <p:cNvPicPr>
            <a:picLocks noChangeAspect="1"/>
          </p:cNvPicPr>
          <p:nvPr/>
        </p:nvPicPr>
        <p:blipFill>
          <a:blip r:embed="rId2"/>
          <a:stretch>
            <a:fillRect/>
          </a:stretch>
        </p:blipFill>
        <p:spPr>
          <a:xfrm>
            <a:off x="3657905" y="2171857"/>
            <a:ext cx="4876190" cy="2514286"/>
          </a:xfrm>
          <a:prstGeom prst="rect">
            <a:avLst/>
          </a:prstGeom>
        </p:spPr>
      </p:pic>
    </p:spTree>
    <p:extLst>
      <p:ext uri="{BB962C8B-B14F-4D97-AF65-F5344CB8AC3E}">
        <p14:creationId xmlns:p14="http://schemas.microsoft.com/office/powerpoint/2010/main" val="283737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A954C5-EB14-419C-A944-D9F2129B68E7}"/>
              </a:ext>
            </a:extLst>
          </p:cNvPr>
          <p:cNvSpPr txBox="1"/>
          <p:nvPr/>
        </p:nvSpPr>
        <p:spPr>
          <a:xfrm>
            <a:off x="553687" y="370505"/>
            <a:ext cx="3117262" cy="369332"/>
          </a:xfrm>
          <a:prstGeom prst="rect">
            <a:avLst/>
          </a:prstGeom>
          <a:noFill/>
        </p:spPr>
        <p:txBody>
          <a:bodyPr wrap="square">
            <a:spAutoFit/>
          </a:bodyPr>
          <a:lstStyle/>
          <a:p>
            <a:r>
              <a:rPr lang="en-US" altLang="zh-CN" b="1" dirty="0"/>
              <a:t>Prefix consistency</a:t>
            </a:r>
            <a:endParaRPr lang="zh-CN"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C4D39B4-C78A-4DA2-91D5-5C19B3FEF93A}"/>
                  </a:ext>
                </a:extLst>
              </p:cNvPr>
              <p:cNvSpPr txBox="1"/>
              <p:nvPr/>
            </p:nvSpPr>
            <p:spPr>
              <a:xfrm>
                <a:off x="1339340" y="1156881"/>
                <a:ext cx="9513320" cy="1077218"/>
              </a:xfrm>
              <a:prstGeom prst="rect">
                <a:avLst/>
              </a:prstGeom>
              <a:noFill/>
            </p:spPr>
            <p:txBody>
              <a:bodyPr wrap="square">
                <a:spAutoFit/>
              </a:bodyPr>
              <a:lstStyle/>
              <a:p>
                <a:r>
                  <a:rPr lang="en-US" altLang="zh-CN" sz="1600" dirty="0"/>
                  <a:t>TRANSVIS </a:t>
                </a:r>
                <a:r>
                  <a:rPr lang="zh-CN" altLang="en-US" sz="1600" dirty="0"/>
                  <a:t>保证了一个具有因果关系的链条中的每个节点都可以观察到在它之前的所有因果关系，但是如果从一开始就出现了两组相互之间没有因果关系的链条，就会出现一些奇怪的现象，这些现象的根本原因在于写入没有在有界的时间内对其他事务可见图中，</a:t>
                </a:r>
                <a:r>
                  <a:rPr lang="en-US" altLang="zh-CN" sz="1600" b="0" kern="1200" dirty="0">
                    <a:solidFill>
                      <a:srgbClr val="000000"/>
                    </a:solidFill>
                    <a:effectLst/>
                    <a:ea typeface="等线" panose="02010600030101010101" pitchFamily="2" charset="-122"/>
                    <a:cs typeface="+mn-cs"/>
                  </a:rPr>
                  <a:t> </a:t>
                </a:r>
                <a14:m>
                  <m:oMath xmlns:m="http://schemas.openxmlformats.org/officeDocument/2006/math">
                    <m:sSub>
                      <m:sSubPr>
                        <m:ctrlPr>
                          <a:rPr lang="en-US" altLang="zh-CN" sz="1600" b="0" i="1" kern="1200">
                            <a:solidFill>
                              <a:srgbClr val="000000"/>
                            </a:solidFill>
                            <a:effectLst/>
                            <a:latin typeface="Cambria Math" panose="02040503050406030204" pitchFamily="18" charset="0"/>
                            <a:ea typeface="等线" panose="02010600030101010101" pitchFamily="2" charset="-122"/>
                            <a:cs typeface="+mn-cs"/>
                          </a:rPr>
                        </m:ctrlPr>
                      </m:sSubPr>
                      <m:e>
                        <m:r>
                          <a:rPr lang="en-US" altLang="zh-CN" sz="1600" b="0" i="1" kern="1200">
                            <a:solidFill>
                              <a:srgbClr val="000000"/>
                            </a:solidFill>
                            <a:effectLst/>
                            <a:latin typeface="Cambria Math" panose="02040503050406030204" pitchFamily="18" charset="0"/>
                            <a:ea typeface="等线" panose="02010600030101010101" pitchFamily="2" charset="-122"/>
                            <a:cs typeface="+mn-cs"/>
                          </a:rPr>
                          <m:t>𝑇</m:t>
                        </m:r>
                      </m:e>
                      <m:sub>
                        <m:r>
                          <a:rPr lang="en-US" altLang="zh-CN" sz="1600" b="0" i="1" kern="1200" smtClean="0">
                            <a:solidFill>
                              <a:srgbClr val="000000"/>
                            </a:solidFill>
                            <a:effectLst/>
                            <a:latin typeface="Cambria Math" panose="02040503050406030204" pitchFamily="18" charset="0"/>
                            <a:ea typeface="等线" panose="02010600030101010101" pitchFamily="2" charset="-122"/>
                            <a:cs typeface="+mn-cs"/>
                          </a:rPr>
                          <m:t>1</m:t>
                        </m:r>
                      </m:sub>
                    </m:sSub>
                  </m:oMath>
                </a14:m>
                <a:r>
                  <a:rPr lang="zh-CN" altLang="en-US" sz="1600" dirty="0"/>
                  <a:t> 和 </a:t>
                </a:r>
                <a14:m>
                  <m:oMath xmlns:m="http://schemas.openxmlformats.org/officeDocument/2006/math">
                    <m:sSub>
                      <m:sSubPr>
                        <m:ctrlPr>
                          <a:rPr lang="en-US" altLang="zh-CN" sz="1600" i="1"/>
                        </m:ctrlPr>
                      </m:sSubPr>
                      <m:e>
                        <m:r>
                          <a:rPr lang="en-US" altLang="zh-CN" sz="1600" i="1"/>
                          <m:t>𝑇</m:t>
                        </m:r>
                      </m:e>
                      <m:sub>
                        <m:r>
                          <a:rPr lang="en-US" altLang="zh-CN" sz="1600" b="0" i="1" smtClean="0">
                            <a:latin typeface="Cambria Math" panose="02040503050406030204" pitchFamily="18" charset="0"/>
                          </a:rPr>
                          <m:t>2</m:t>
                        </m:r>
                      </m:sub>
                    </m:sSub>
                  </m:oMath>
                </a14:m>
                <a:r>
                  <a:rPr lang="zh-CN" altLang="en-US" sz="1600" dirty="0"/>
                  <a:t> 分别写入了 </a:t>
                </a:r>
                <a14:m>
                  <m:oMath xmlns:m="http://schemas.openxmlformats.org/officeDocument/2006/math">
                    <m:r>
                      <a:rPr lang="en-US" altLang="zh-CN" sz="1600" i="1"/>
                      <m:t>𝑥</m:t>
                    </m:r>
                  </m:oMath>
                </a14:m>
                <a:r>
                  <a:rPr lang="zh-CN" altLang="en-US" sz="1600" dirty="0"/>
                  <a:t> 和 </a:t>
                </a:r>
                <a14:m>
                  <m:oMath xmlns:m="http://schemas.openxmlformats.org/officeDocument/2006/math">
                    <m:r>
                      <a:rPr lang="en-US" altLang="zh-CN" sz="1600" b="0" i="1" smtClean="0">
                        <a:latin typeface="Cambria Math" panose="02040503050406030204" pitchFamily="18" charset="0"/>
                      </a:rPr>
                      <m:t>𝑦</m:t>
                    </m:r>
                    <m:r>
                      <a:rPr lang="en-US" altLang="zh-CN" sz="1600" i="1"/>
                      <m:t> </m:t>
                    </m:r>
                  </m:oMath>
                </a14:m>
                <a:r>
                  <a:rPr lang="zh-CN" altLang="en-US" sz="1600" dirty="0"/>
                  <a:t>，</a:t>
                </a:r>
                <a:r>
                  <a:rPr lang="en-US" altLang="zh-CN" sz="1600" dirty="0"/>
                  <a:t> </a:t>
                </a:r>
                <a14:m>
                  <m:oMath xmlns:m="http://schemas.openxmlformats.org/officeDocument/2006/math">
                    <m:sSub>
                      <m:sSubPr>
                        <m:ctrlPr>
                          <a:rPr lang="en-US" altLang="zh-CN" sz="1600" i="1"/>
                        </m:ctrlPr>
                      </m:sSubPr>
                      <m:e>
                        <m:r>
                          <a:rPr lang="en-US" altLang="zh-CN" sz="1600" i="1"/>
                          <m:t>𝑇</m:t>
                        </m:r>
                      </m:e>
                      <m:sub>
                        <m:r>
                          <a:rPr lang="en-US" altLang="zh-CN" sz="1600" i="1"/>
                          <m:t>3</m:t>
                        </m:r>
                      </m:sub>
                    </m:sSub>
                  </m:oMath>
                </a14:m>
                <a:r>
                  <a:rPr lang="zh-CN" altLang="en-US" sz="1600" dirty="0"/>
                  <a:t> 看到了对 </a:t>
                </a:r>
                <a14:m>
                  <m:oMath xmlns:m="http://schemas.openxmlformats.org/officeDocument/2006/math">
                    <m:r>
                      <a:rPr lang="en-US" altLang="zh-CN" sz="1600" i="1"/>
                      <m:t>𝑥</m:t>
                    </m:r>
                  </m:oMath>
                </a14:m>
                <a:r>
                  <a:rPr lang="zh-CN" altLang="en-US" sz="1600" dirty="0"/>
                  <a:t> 的写入但是没看到对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 的写入，</a:t>
                </a:r>
                <a:r>
                  <a:rPr lang="en-US" altLang="zh-CN" sz="1600" dirty="0"/>
                  <a:t> </a:t>
                </a:r>
                <a14:m>
                  <m:oMath xmlns:m="http://schemas.openxmlformats.org/officeDocument/2006/math">
                    <m:sSub>
                      <m:sSubPr>
                        <m:ctrlPr>
                          <a:rPr lang="en-US" altLang="zh-CN" sz="1600" i="1"/>
                        </m:ctrlPr>
                      </m:sSubPr>
                      <m:e>
                        <m:r>
                          <a:rPr lang="en-US" altLang="zh-CN" sz="1600" i="1"/>
                          <m:t>𝑇</m:t>
                        </m:r>
                      </m:e>
                      <m:sub>
                        <m:r>
                          <a:rPr lang="en-US" altLang="zh-CN" sz="1600" b="0" i="1" smtClean="0">
                            <a:latin typeface="Cambria Math" panose="02040503050406030204" pitchFamily="18" charset="0"/>
                          </a:rPr>
                          <m:t>4</m:t>
                        </m:r>
                      </m:sub>
                    </m:sSub>
                  </m:oMath>
                </a14:m>
                <a:r>
                  <a:rPr lang="zh-CN" altLang="en-US" sz="1600" dirty="0"/>
                  <a:t> 看到了对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 的写入但是没看到对 </a:t>
                </a:r>
                <a14:m>
                  <m:oMath xmlns:m="http://schemas.openxmlformats.org/officeDocument/2006/math">
                    <m:r>
                      <a:rPr lang="en-US" altLang="zh-CN" sz="1600" i="1"/>
                      <m:t>𝑥</m:t>
                    </m:r>
                  </m:oMath>
                </a14:m>
                <a:r>
                  <a:rPr lang="zh-CN" altLang="en-US" sz="1600" dirty="0"/>
                  <a:t> 的写入。</a:t>
                </a:r>
              </a:p>
            </p:txBody>
          </p:sp>
        </mc:Choice>
        <mc:Fallback>
          <p:sp>
            <p:nvSpPr>
              <p:cNvPr id="8" name="文本框 7">
                <a:extLst>
                  <a:ext uri="{FF2B5EF4-FFF2-40B4-BE49-F238E27FC236}">
                    <a16:creationId xmlns:a16="http://schemas.microsoft.com/office/drawing/2014/main" id="{DC4D39B4-C78A-4DA2-91D5-5C19B3FEF93A}"/>
                  </a:ext>
                </a:extLst>
              </p:cNvPr>
              <p:cNvSpPr txBox="1">
                <a:spLocks noRot="1" noChangeAspect="1" noMove="1" noResize="1" noEditPoints="1" noAdjustHandles="1" noChangeArrowheads="1" noChangeShapeType="1" noTextEdit="1"/>
              </p:cNvSpPr>
              <p:nvPr/>
            </p:nvSpPr>
            <p:spPr>
              <a:xfrm>
                <a:off x="1339340" y="1156881"/>
                <a:ext cx="9513320" cy="1077218"/>
              </a:xfrm>
              <a:prstGeom prst="rect">
                <a:avLst/>
              </a:prstGeom>
              <a:blipFill>
                <a:blip r:embed="rId2"/>
                <a:stretch>
                  <a:fillRect l="-385" t="-1705" b="-6818"/>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7A72F072-FC6B-440A-A66C-85DF21714F6E}"/>
              </a:ext>
            </a:extLst>
          </p:cNvPr>
          <p:cNvPicPr>
            <a:picLocks noChangeAspect="1"/>
          </p:cNvPicPr>
          <p:nvPr/>
        </p:nvPicPr>
        <p:blipFill>
          <a:blip r:embed="rId3"/>
          <a:stretch>
            <a:fillRect/>
          </a:stretch>
        </p:blipFill>
        <p:spPr>
          <a:xfrm>
            <a:off x="3472190" y="2410505"/>
            <a:ext cx="5247619" cy="2514286"/>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D414CDA0-5D80-4957-8C8C-331376A38F14}"/>
                  </a:ext>
                </a:extLst>
              </p:cNvPr>
              <p:cNvSpPr txBox="1"/>
              <p:nvPr/>
            </p:nvSpPr>
            <p:spPr>
              <a:xfrm>
                <a:off x="1339339" y="5377953"/>
                <a:ext cx="9513319" cy="830997"/>
              </a:xfrm>
              <a:prstGeom prst="rect">
                <a:avLst/>
              </a:prstGeom>
              <a:noFill/>
            </p:spPr>
            <p:txBody>
              <a:bodyPr wrap="square">
                <a:spAutoFit/>
              </a:bodyPr>
              <a:lstStyle/>
              <a:p>
                <a:r>
                  <a:rPr lang="zh-CN" altLang="en-US" sz="1600" dirty="0"/>
                  <a:t>我们可以通过加强 </a:t>
                </a:r>
                <a:r>
                  <a:rPr lang="en-US" altLang="zh-CN" sz="1600" dirty="0"/>
                  <a:t>TRANSVIS </a:t>
                </a:r>
                <a:r>
                  <a:rPr lang="zh-CN" altLang="en-US" sz="1600" dirty="0"/>
                  <a:t>来禁止这种情况出现，</a:t>
                </a:r>
                <a:r>
                  <a:rPr lang="en-US" altLang="zh-CN" sz="1600" dirty="0"/>
                  <a:t>PREFIX</a:t>
                </a:r>
                <a:r>
                  <a:rPr lang="zh-CN" altLang="en-US" sz="1600" dirty="0"/>
                  <a:t>：</a:t>
                </a:r>
                <a:r>
                  <a:rPr lang="zh-CN" altLang="en-US" sz="1600" b="0" i="0" dirty="0">
                    <a:solidFill>
                      <a:srgbClr val="252525"/>
                    </a:solidFill>
                    <a:effectLst/>
                    <a:latin typeface="Roboto" panose="020B0604020202020204" pitchFamily="2" charset="0"/>
                  </a:rPr>
                  <a:t>如果 </a:t>
                </a:r>
                <a14:m>
                  <m:oMath xmlns:m="http://schemas.openxmlformats.org/officeDocument/2006/math">
                    <m:r>
                      <a:rPr lang="en-US" altLang="zh-CN" sz="1600" b="0" i="1" kern="1200" smtClean="0">
                        <a:solidFill>
                          <a:srgbClr val="000000"/>
                        </a:solidFill>
                        <a:effectLst/>
                        <a:latin typeface="Cambria Math" panose="02040503050406030204" pitchFamily="18" charset="0"/>
                        <a:ea typeface="等线" panose="02010600030101010101" pitchFamily="2" charset="-122"/>
                      </a:rPr>
                      <m:t>𝑇</m:t>
                    </m:r>
                  </m:oMath>
                </a14:m>
                <a:r>
                  <a:rPr lang="en-US" altLang="zh-CN" sz="1600" b="0" i="0" dirty="0">
                    <a:solidFill>
                      <a:srgbClr val="252525"/>
                    </a:solidFill>
                    <a:effectLst/>
                    <a:latin typeface="Roboto" panose="020B0604020202020204" pitchFamily="2" charset="0"/>
                  </a:rPr>
                  <a:t> </a:t>
                </a:r>
                <a:r>
                  <a:rPr lang="zh-CN" altLang="en-US" sz="1600" b="0" i="0" dirty="0">
                    <a:solidFill>
                      <a:srgbClr val="252525"/>
                    </a:solidFill>
                    <a:effectLst/>
                    <a:latin typeface="Roboto" panose="020B0604020202020204" pitchFamily="2" charset="0"/>
                  </a:rPr>
                  <a:t>观察到 </a:t>
                </a:r>
                <a14:m>
                  <m:oMath xmlns:m="http://schemas.openxmlformats.org/officeDocument/2006/math">
                    <m:r>
                      <a:rPr lang="en-US" altLang="zh-CN" sz="1600" i="1"/>
                      <m:t>𝑆</m:t>
                    </m:r>
                    <m:r>
                      <a:rPr lang="en-US" altLang="zh-CN" sz="1600" i="1"/>
                      <m:t> </m:t>
                    </m:r>
                  </m:oMath>
                </a14:m>
                <a:r>
                  <a:rPr lang="zh-CN" altLang="en-US" sz="1600" b="0" i="0" dirty="0">
                    <a:solidFill>
                      <a:srgbClr val="252525"/>
                    </a:solidFill>
                    <a:effectLst/>
                    <a:latin typeface="Roboto" panose="020B0604020202020204" pitchFamily="2" charset="0"/>
                  </a:rPr>
                  <a:t>，那么它也观察到 </a:t>
                </a:r>
                <a14:m>
                  <m:oMath xmlns:m="http://schemas.openxmlformats.org/officeDocument/2006/math">
                    <m:r>
                      <a:rPr lang="en-US" altLang="zh-CN" sz="1600" i="1"/>
                      <m:t>𝑆</m:t>
                    </m:r>
                  </m:oMath>
                </a14:m>
                <a:r>
                  <a:rPr lang="en-US" altLang="zh-CN" sz="1600" b="0" i="0" dirty="0">
                    <a:solidFill>
                      <a:srgbClr val="252525"/>
                    </a:solidFill>
                    <a:effectLst/>
                    <a:latin typeface="Roboto" panose="020B0604020202020204" pitchFamily="2" charset="0"/>
                  </a:rPr>
                  <a:t> </a:t>
                </a:r>
                <a:r>
                  <a:rPr lang="zh-CN" altLang="en-US" sz="1600" b="0" i="0" dirty="0">
                    <a:solidFill>
                      <a:srgbClr val="252525"/>
                    </a:solidFill>
                    <a:effectLst/>
                    <a:latin typeface="Roboto" panose="020B0604020202020204" pitchFamily="2" charset="0"/>
                  </a:rPr>
                  <a:t>的所有 </a:t>
                </a:r>
                <a14:m>
                  <m:oMath xmlns:m="http://schemas.openxmlformats.org/officeDocument/2006/math">
                    <m:r>
                      <m:rPr>
                        <m:sty m:val="p"/>
                      </m:rPr>
                      <a:rPr lang="en-US" altLang="zh-CN" sz="1600" b="0" i="0" smtClean="0">
                        <a:latin typeface="Cambria Math" panose="02040503050406030204" pitchFamily="18" charset="0"/>
                      </a:rPr>
                      <m:t>AR</m:t>
                    </m:r>
                  </m:oMath>
                </a14:m>
                <a:r>
                  <a:rPr lang="en-US" altLang="zh-CN" sz="1600" b="0" i="0" dirty="0">
                    <a:solidFill>
                      <a:srgbClr val="252525"/>
                    </a:solidFill>
                    <a:effectLst/>
                    <a:latin typeface="Roboto" panose="020B0604020202020204" pitchFamily="2" charset="0"/>
                  </a:rPr>
                  <a:t> </a:t>
                </a:r>
                <a:r>
                  <a:rPr lang="zh-CN" altLang="en-US" sz="1600" b="0" i="0" dirty="0">
                    <a:solidFill>
                      <a:srgbClr val="252525"/>
                    </a:solidFill>
                    <a:effectLst/>
                    <a:latin typeface="Roboto" panose="020B0604020202020204" pitchFamily="2" charset="0"/>
                  </a:rPr>
                  <a:t>前序。</a:t>
                </a:r>
                <a:r>
                  <a:rPr lang="zh-CN" altLang="en-US" sz="1600" dirty="0"/>
                  <a:t>这意味着 </a:t>
                </a:r>
                <a:r>
                  <a:rPr lang="en-US" altLang="zh-CN" sz="1600" dirty="0">
                    <a:solidFill>
                      <a:srgbClr val="000000"/>
                    </a:solidFill>
                  </a:rPr>
                  <a:t> </a:t>
                </a:r>
                <a14:m>
                  <m:oMath xmlns:m="http://schemas.openxmlformats.org/officeDocument/2006/math">
                    <m:r>
                      <a:rPr lang="en-US" altLang="zh-CN" sz="1600" i="1">
                        <a:solidFill>
                          <a:srgbClr val="000000"/>
                        </a:solidFill>
                        <a:latin typeface="Cambria Math" panose="02040503050406030204" pitchFamily="18" charset="0"/>
                      </a:rPr>
                      <m:t>𝑇</m:t>
                    </m:r>
                    <m:r>
                      <a:rPr lang="en-US" altLang="zh-CN" sz="1600" i="1">
                        <a:solidFill>
                          <a:srgbClr val="000000"/>
                        </a:solidFill>
                        <a:latin typeface="Cambria Math" panose="02040503050406030204" pitchFamily="18" charset="0"/>
                      </a:rPr>
                      <m:t> </m:t>
                    </m:r>
                  </m:oMath>
                </a14:m>
                <a:r>
                  <a:rPr lang="en-US" altLang="zh-CN" sz="1600" dirty="0"/>
                  <a:t> </a:t>
                </a:r>
                <a:r>
                  <a:rPr lang="zh-CN" altLang="en-US" sz="1600" dirty="0"/>
                  <a:t>能看到的事务，在其 “实际提交” 之前的所有事务以及他们之间的 “实际提交” 关系都是可见的。</a:t>
                </a:r>
              </a:p>
            </p:txBody>
          </p:sp>
        </mc:Choice>
        <mc:Fallback>
          <p:sp>
            <p:nvSpPr>
              <p:cNvPr id="12" name="文本框 11">
                <a:extLst>
                  <a:ext uri="{FF2B5EF4-FFF2-40B4-BE49-F238E27FC236}">
                    <a16:creationId xmlns:a16="http://schemas.microsoft.com/office/drawing/2014/main" id="{D414CDA0-5D80-4957-8C8C-331376A38F14}"/>
                  </a:ext>
                </a:extLst>
              </p:cNvPr>
              <p:cNvSpPr txBox="1">
                <a:spLocks noRot="1" noChangeAspect="1" noMove="1" noResize="1" noEditPoints="1" noAdjustHandles="1" noChangeArrowheads="1" noChangeShapeType="1" noTextEdit="1"/>
              </p:cNvSpPr>
              <p:nvPr/>
            </p:nvSpPr>
            <p:spPr>
              <a:xfrm>
                <a:off x="1339339" y="5377953"/>
                <a:ext cx="9513319" cy="830997"/>
              </a:xfrm>
              <a:prstGeom prst="rect">
                <a:avLst/>
              </a:prstGeom>
              <a:blipFill>
                <a:blip r:embed="rId4"/>
                <a:stretch>
                  <a:fillRect l="-385" t="-2190" b="-80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43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479A74-4B29-4CAC-8DDC-41E8BFFF73A6}"/>
              </a:ext>
            </a:extLst>
          </p:cNvPr>
          <p:cNvSpPr txBox="1"/>
          <p:nvPr/>
        </p:nvSpPr>
        <p:spPr>
          <a:xfrm>
            <a:off x="553687" y="370505"/>
            <a:ext cx="3117262" cy="369332"/>
          </a:xfrm>
          <a:prstGeom prst="rect">
            <a:avLst/>
          </a:prstGeom>
          <a:noFill/>
        </p:spPr>
        <p:txBody>
          <a:bodyPr wrap="square">
            <a:spAutoFit/>
          </a:bodyPr>
          <a:lstStyle/>
          <a:p>
            <a:r>
              <a:rPr lang="en-US" altLang="zh-CN" b="1" dirty="0"/>
              <a:t>Snapshot isolation</a:t>
            </a:r>
            <a:endParaRPr lang="zh-CN" altLang="en-US" b="1" dirty="0"/>
          </a:p>
        </p:txBody>
      </p:sp>
      <p:pic>
        <p:nvPicPr>
          <p:cNvPr id="6" name="图片 5">
            <a:extLst>
              <a:ext uri="{FF2B5EF4-FFF2-40B4-BE49-F238E27FC236}">
                <a16:creationId xmlns:a16="http://schemas.microsoft.com/office/drawing/2014/main" id="{5E821E1F-D76B-4067-8493-B75D613A339C}"/>
              </a:ext>
            </a:extLst>
          </p:cNvPr>
          <p:cNvPicPr>
            <a:picLocks noChangeAspect="1"/>
          </p:cNvPicPr>
          <p:nvPr/>
        </p:nvPicPr>
        <p:blipFill>
          <a:blip r:embed="rId2"/>
          <a:stretch>
            <a:fillRect/>
          </a:stretch>
        </p:blipFill>
        <p:spPr>
          <a:xfrm>
            <a:off x="1569024" y="2843317"/>
            <a:ext cx="9053947" cy="1821049"/>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3E5DAF9-150B-48D3-B91D-C777583D5D20}"/>
                  </a:ext>
                </a:extLst>
              </p:cNvPr>
              <p:cNvSpPr txBox="1"/>
              <p:nvPr/>
            </p:nvSpPr>
            <p:spPr>
              <a:xfrm>
                <a:off x="1509815" y="1205564"/>
                <a:ext cx="9172367" cy="1077218"/>
              </a:xfrm>
              <a:prstGeom prst="rect">
                <a:avLst/>
              </a:prstGeom>
              <a:noFill/>
            </p:spPr>
            <p:txBody>
              <a:bodyPr wrap="square">
                <a:spAutoFit/>
              </a:bodyPr>
              <a:lstStyle/>
              <a:p>
                <a14:m>
                  <m:oMath xmlns:m="http://schemas.openxmlformats.org/officeDocument/2006/math">
                    <m:sSub>
                      <m:sSubPr>
                        <m:ctrlPr>
                          <a:rPr lang="en-US" altLang="zh-CN" sz="1600" b="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600" i="1">
                            <a:solidFill>
                              <a:srgbClr val="000000"/>
                            </a:solidFill>
                            <a:latin typeface="Cambria Math" panose="02040503050406030204" pitchFamily="18" charset="0"/>
                          </a:rPr>
                          <m:t>𝑇</m:t>
                        </m:r>
                      </m:e>
                      <m:sub>
                        <m:r>
                          <a:rPr lang="en-US" altLang="zh-CN" sz="1600" b="0" i="1" kern="1200" smtClean="0">
                            <a:solidFill>
                              <a:srgbClr val="000000"/>
                            </a:solidFill>
                            <a:effectLst/>
                            <a:latin typeface="Cambria Math" panose="02040503050406030204" pitchFamily="18" charset="0"/>
                            <a:ea typeface="等线" panose="02010600030101010101" pitchFamily="2" charset="-122"/>
                            <a:cs typeface="+mn-cs"/>
                          </a:rPr>
                          <m:t>1</m:t>
                        </m:r>
                      </m:sub>
                    </m:sSub>
                  </m:oMath>
                </a14:m>
                <a:r>
                  <a:rPr lang="zh-CN" altLang="en-US" sz="1600" dirty="0"/>
                  <a:t> 和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b="0" i="1" smtClean="0">
                            <a:solidFill>
                              <a:srgbClr val="000000"/>
                            </a:solidFill>
                            <a:latin typeface="Cambria Math" panose="02040503050406030204" pitchFamily="18" charset="0"/>
                          </a:rPr>
                          <m:t>2</m:t>
                        </m:r>
                      </m:sub>
                    </m:sSub>
                  </m:oMath>
                </a14:m>
                <a:r>
                  <a:rPr lang="zh-CN" altLang="en-US" sz="1600" dirty="0"/>
                  <a:t> 都检查了两个账户的余额之和大于 </a:t>
                </a:r>
                <a:r>
                  <a:rPr lang="en-US" altLang="zh-CN" sz="1600" dirty="0"/>
                  <a:t>100</a:t>
                </a:r>
                <a:r>
                  <a:rPr lang="zh-CN" altLang="en-US" sz="1600" dirty="0"/>
                  <a:t>，并且分别从两个账户中取出了 </a:t>
                </a:r>
                <a:r>
                  <a:rPr lang="en-US" altLang="zh-CN" sz="1600" dirty="0"/>
                  <a:t>100</a:t>
                </a:r>
                <a:r>
                  <a:rPr lang="zh-CN" altLang="en-US" sz="1600" dirty="0"/>
                  <a:t>。由于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i="1">
                            <a:solidFill>
                              <a:srgbClr val="000000"/>
                            </a:solidFill>
                            <a:latin typeface="Cambria Math" panose="02040503050406030204" pitchFamily="18" charset="0"/>
                          </a:rPr>
                          <m:t>1</m:t>
                        </m:r>
                      </m:sub>
                    </m:sSub>
                  </m:oMath>
                </a14:m>
                <a:r>
                  <a:rPr lang="zh-CN" altLang="en-US" sz="1600" dirty="0"/>
                  <a:t> 和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b="0" i="1" smtClean="0">
                            <a:solidFill>
                              <a:srgbClr val="000000"/>
                            </a:solidFill>
                            <a:latin typeface="Cambria Math" panose="02040503050406030204" pitchFamily="18" charset="0"/>
                          </a:rPr>
                          <m:t>2</m:t>
                        </m:r>
                      </m:sub>
                    </m:sSub>
                  </m:oMath>
                </a14:m>
                <a:r>
                  <a:rPr lang="zh-CN" altLang="en-US" sz="1600" dirty="0"/>
                  <a:t> 是并发执行的，因此在检查时刻都能通过；由于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i="1">
                            <a:solidFill>
                              <a:srgbClr val="000000"/>
                            </a:solidFill>
                            <a:latin typeface="Cambria Math" panose="02040503050406030204" pitchFamily="18" charset="0"/>
                          </a:rPr>
                          <m:t>1</m:t>
                        </m:r>
                      </m:sub>
                    </m:sSub>
                  </m:oMath>
                </a14:m>
                <a:r>
                  <a:rPr lang="zh-CN" altLang="en-US" sz="1600" dirty="0"/>
                  <a:t> 和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b="0" i="1" smtClean="0">
                            <a:solidFill>
                              <a:srgbClr val="000000"/>
                            </a:solidFill>
                            <a:latin typeface="Cambria Math" panose="02040503050406030204" pitchFamily="18" charset="0"/>
                          </a:rPr>
                          <m:t>2</m:t>
                        </m:r>
                      </m:sub>
                    </m:sSub>
                  </m:oMath>
                </a14:m>
                <a:r>
                  <a:rPr lang="zh-CN" altLang="en-US" sz="1600" dirty="0"/>
                  <a:t> 分别对不同的账户进行操作，因此也不会违背 </a:t>
                </a:r>
                <a:r>
                  <a:rPr lang="en-US" altLang="zh-CN" sz="1600" dirty="0"/>
                  <a:t>NOCONFLICT </a:t>
                </a:r>
                <a:r>
                  <a:rPr lang="zh-CN" altLang="en-US" sz="1600" dirty="0"/>
                  <a:t>性质。但是最终，</a:t>
                </a:r>
                <a:r>
                  <a:rPr lang="en-US" altLang="zh-CN" sz="1600" dirty="0">
                    <a:solidFill>
                      <a:srgbClr val="000000"/>
                    </a:solidFill>
                  </a:rPr>
                  <a:t>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i="1">
                            <a:solidFill>
                              <a:srgbClr val="000000"/>
                            </a:solidFill>
                            <a:latin typeface="Cambria Math" panose="02040503050406030204" pitchFamily="18" charset="0"/>
                          </a:rPr>
                          <m:t>1</m:t>
                        </m:r>
                      </m:sub>
                    </m:sSub>
                  </m:oMath>
                </a14:m>
                <a:r>
                  <a:rPr lang="zh-CN" altLang="en-US" sz="1600" dirty="0"/>
                  <a:t> 和 </a:t>
                </a:r>
                <a14:m>
                  <m:oMath xmlns:m="http://schemas.openxmlformats.org/officeDocument/2006/math">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𝑇</m:t>
                        </m:r>
                      </m:e>
                      <m:sub>
                        <m:r>
                          <a:rPr lang="en-US" altLang="zh-CN" sz="1600" b="0" i="1" smtClean="0">
                            <a:solidFill>
                              <a:srgbClr val="000000"/>
                            </a:solidFill>
                            <a:latin typeface="Cambria Math" panose="02040503050406030204" pitchFamily="18" charset="0"/>
                          </a:rPr>
                          <m:t>2</m:t>
                        </m:r>
                      </m:sub>
                    </m:sSub>
                  </m:oMath>
                </a14:m>
                <a:r>
                  <a:rPr lang="zh-CN" altLang="en-US" sz="1600" dirty="0"/>
                  <a:t> 都执行的结果将会使得最开始的检查限制被绕过，两个账户的总额变成负数。</a:t>
                </a:r>
              </a:p>
            </p:txBody>
          </p:sp>
        </mc:Choice>
        <mc:Fallback>
          <p:sp>
            <p:nvSpPr>
              <p:cNvPr id="10" name="文本框 9">
                <a:extLst>
                  <a:ext uri="{FF2B5EF4-FFF2-40B4-BE49-F238E27FC236}">
                    <a16:creationId xmlns:a16="http://schemas.microsoft.com/office/drawing/2014/main" id="{03E5DAF9-150B-48D3-B91D-C777583D5D20}"/>
                  </a:ext>
                </a:extLst>
              </p:cNvPr>
              <p:cNvSpPr txBox="1">
                <a:spLocks noRot="1" noChangeAspect="1" noMove="1" noResize="1" noEditPoints="1" noAdjustHandles="1" noChangeArrowheads="1" noChangeShapeType="1" noTextEdit="1"/>
              </p:cNvSpPr>
              <p:nvPr/>
            </p:nvSpPr>
            <p:spPr>
              <a:xfrm>
                <a:off x="1509815" y="1205564"/>
                <a:ext cx="9172367" cy="1077218"/>
              </a:xfrm>
              <a:prstGeom prst="rect">
                <a:avLst/>
              </a:prstGeom>
              <a:blipFill>
                <a:blip r:embed="rId3"/>
                <a:stretch>
                  <a:fillRect l="-399" t="-1705" b="-68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32843F10-26D3-4056-B5E0-91B69DD834C7}"/>
                  </a:ext>
                </a:extLst>
              </p:cNvPr>
              <p:cNvSpPr txBox="1"/>
              <p:nvPr/>
            </p:nvSpPr>
            <p:spPr>
              <a:xfrm>
                <a:off x="1509814" y="5329270"/>
                <a:ext cx="9172367" cy="584775"/>
              </a:xfrm>
              <a:prstGeom prst="rect">
                <a:avLst/>
              </a:prstGeom>
              <a:noFill/>
            </p:spPr>
            <p:txBody>
              <a:bodyPr wrap="square">
                <a:spAutoFit/>
              </a:bodyPr>
              <a:lstStyle/>
              <a:p>
                <a:r>
                  <a:rPr lang="zh-CN" altLang="en-US" sz="1600" dirty="0"/>
                  <a:t>对于这一点，我们可以使用性质 </a:t>
                </a:r>
                <a:r>
                  <a:rPr lang="en-US" altLang="zh-CN" sz="1600" dirty="0"/>
                  <a:t>TOTALVIS </a:t>
                </a:r>
                <a:r>
                  <a:rPr lang="zh-CN" altLang="en-US" sz="1600" dirty="0"/>
                  <a:t>进行限制，即令 </a:t>
                </a:r>
                <a14:m>
                  <m:oMath xmlns:m="http://schemas.openxmlformats.org/officeDocument/2006/math">
                    <m:r>
                      <m:rPr>
                        <m:sty m:val="p"/>
                      </m:rPr>
                      <a:rPr lang="en-US" altLang="zh-CN" sz="1600" b="0" i="1" kern="1200" dirty="0">
                        <a:solidFill>
                          <a:srgbClr val="000000"/>
                        </a:solidFill>
                        <a:effectLst/>
                        <a:latin typeface="Cambria Math" panose="02040503050406030204" pitchFamily="18" charset="0"/>
                        <a:ea typeface="等线" panose="02010600030101010101" pitchFamily="2" charset="-122"/>
                        <a:cs typeface="+mn-cs"/>
                      </a:rPr>
                      <m:t>V</m:t>
                    </m:r>
                    <m:r>
                      <m:rPr>
                        <m:sty m:val="p"/>
                      </m:rPr>
                      <a:rPr lang="en-US" altLang="zh-CN" sz="1600" b="0" i="0" kern="1200" dirty="0" smtClean="0">
                        <a:solidFill>
                          <a:srgbClr val="000000"/>
                        </a:solidFill>
                        <a:effectLst/>
                        <a:latin typeface="Cambria Math" panose="02040503050406030204" pitchFamily="18" charset="0"/>
                        <a:ea typeface="等线" panose="02010600030101010101" pitchFamily="2" charset="-122"/>
                        <a:cs typeface="+mn-cs"/>
                      </a:rPr>
                      <m:t>IS</m:t>
                    </m:r>
                  </m:oMath>
                </a14:m>
                <a:r>
                  <a:rPr lang="en-US" altLang="zh-CN" sz="1600" dirty="0"/>
                  <a:t> </a:t>
                </a:r>
                <a:r>
                  <a:rPr lang="zh-CN" altLang="en-US" sz="1600" dirty="0"/>
                  <a:t>具有全序。考虑到 </a:t>
                </a:r>
                <a14:m>
                  <m:oMath xmlns:m="http://schemas.openxmlformats.org/officeDocument/2006/math">
                    <m:r>
                      <m:rPr>
                        <m:sty m:val="p"/>
                      </m:rPr>
                      <a:rPr lang="en-US" altLang="zh-CN" sz="1600" i="1" dirty="0">
                        <a:latin typeface="Cambria Math" panose="02040503050406030204" pitchFamily="18" charset="0"/>
                      </a:rPr>
                      <m:t>AR</m:t>
                    </m:r>
                    <m:r>
                      <a:rPr lang="en-US" altLang="zh-CN" sz="1600" i="1" dirty="0" smtClean="0">
                        <a:latin typeface="Cambria Math" panose="02040503050406030204" pitchFamily="18" charset="0"/>
                        <a:ea typeface="Cambria Math" panose="02040503050406030204" pitchFamily="18" charset="0"/>
                      </a:rPr>
                      <m:t>⊇</m:t>
                    </m:r>
                    <m:r>
                      <m:rPr>
                        <m:sty m:val="p"/>
                      </m:rPr>
                      <a:rPr lang="en-US" altLang="zh-CN" sz="1600" b="0" i="0" dirty="0" smtClean="0">
                        <a:latin typeface="Cambria Math" panose="02040503050406030204" pitchFamily="18" charset="0"/>
                        <a:ea typeface="Cambria Math" panose="02040503050406030204" pitchFamily="18" charset="0"/>
                      </a:rPr>
                      <m:t>VIS</m:t>
                    </m:r>
                  </m:oMath>
                </a14:m>
                <a:r>
                  <a:rPr lang="zh-CN" altLang="en-US" sz="1600" dirty="0"/>
                  <a:t>，我们有 </a:t>
                </a:r>
                <a14:m>
                  <m:oMath xmlns:m="http://schemas.openxmlformats.org/officeDocument/2006/math">
                    <m:r>
                      <m:rPr>
                        <m:sty m:val="p"/>
                      </m:rPr>
                      <a:rPr lang="en-US" altLang="zh-CN" sz="1600" i="1" dirty="0" smtClean="0">
                        <a:latin typeface="Cambria Math" panose="02040503050406030204" pitchFamily="18" charset="0"/>
                      </a:rPr>
                      <m:t>AR</m:t>
                    </m:r>
                    <m:r>
                      <a:rPr lang="en-US" altLang="zh-CN" sz="1600" b="0" i="0" dirty="0" smtClean="0">
                        <a:latin typeface="Cambria Math" panose="02040503050406030204" pitchFamily="18" charset="0"/>
                      </a:rPr>
                      <m:t>=</m:t>
                    </m:r>
                    <m:r>
                      <m:rPr>
                        <m:sty m:val="p"/>
                      </m:rPr>
                      <a:rPr lang="en-US" altLang="zh-CN" sz="1600" b="0" i="0" dirty="0" smtClean="0">
                        <a:latin typeface="Cambria Math" panose="02040503050406030204" pitchFamily="18" charset="0"/>
                        <a:ea typeface="Cambria Math" panose="02040503050406030204" pitchFamily="18" charset="0"/>
                      </a:rPr>
                      <m:t>VIS</m:t>
                    </m:r>
                    <m:r>
                      <a:rPr lang="en-US" altLang="zh-CN" sz="1600" b="0" i="1" dirty="0" smtClean="0">
                        <a:latin typeface="Cambria Math" panose="02040503050406030204" pitchFamily="18" charset="0"/>
                        <a:ea typeface="Cambria Math" panose="02040503050406030204" pitchFamily="18" charset="0"/>
                      </a:rPr>
                      <m:t> </m:t>
                    </m:r>
                  </m:oMath>
                </a14:m>
                <a:r>
                  <a:rPr lang="zh-CN" altLang="en-US" sz="1600" dirty="0"/>
                  <a:t>，也就是 </a:t>
                </a:r>
                <a:r>
                  <a:rPr lang="en-US" altLang="zh-CN" sz="1600" dirty="0" err="1"/>
                  <a:t>Serialisability</a:t>
                </a:r>
                <a:r>
                  <a:rPr lang="zh-CN" altLang="en-US" sz="1600" dirty="0"/>
                  <a:t>。</a:t>
                </a:r>
              </a:p>
            </p:txBody>
          </p:sp>
        </mc:Choice>
        <mc:Fallback>
          <p:sp>
            <p:nvSpPr>
              <p:cNvPr id="14" name="文本框 13">
                <a:extLst>
                  <a:ext uri="{FF2B5EF4-FFF2-40B4-BE49-F238E27FC236}">
                    <a16:creationId xmlns:a16="http://schemas.microsoft.com/office/drawing/2014/main" id="{32843F10-26D3-4056-B5E0-91B69DD834C7}"/>
                  </a:ext>
                </a:extLst>
              </p:cNvPr>
              <p:cNvSpPr txBox="1">
                <a:spLocks noRot="1" noChangeAspect="1" noMove="1" noResize="1" noEditPoints="1" noAdjustHandles="1" noChangeArrowheads="1" noChangeShapeType="1" noTextEdit="1"/>
              </p:cNvSpPr>
              <p:nvPr/>
            </p:nvSpPr>
            <p:spPr>
              <a:xfrm>
                <a:off x="1509814" y="5329270"/>
                <a:ext cx="9172367" cy="584775"/>
              </a:xfrm>
              <a:prstGeom prst="rect">
                <a:avLst/>
              </a:prstGeom>
              <a:blipFill>
                <a:blip r:embed="rId4"/>
                <a:stretch>
                  <a:fillRect l="-399"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1434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1119</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Cambria Math</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曾舰铖</dc:creator>
  <cp:lastModifiedBy>曾舰铖</cp:lastModifiedBy>
  <cp:revision>25</cp:revision>
  <dcterms:created xsi:type="dcterms:W3CDTF">2022-05-25T07:17:06Z</dcterms:created>
  <dcterms:modified xsi:type="dcterms:W3CDTF">2022-05-25T13:24:23Z</dcterms:modified>
</cp:coreProperties>
</file>