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  <p:sldMasterId id="2147483792" r:id="rId3"/>
  </p:sldMasterIdLst>
  <p:notesMasterIdLst>
    <p:notesMasterId r:id="rId22"/>
  </p:notesMasterIdLst>
  <p:handoutMasterIdLst>
    <p:handoutMasterId r:id="rId23"/>
  </p:handoutMasterIdLst>
  <p:sldIdLst>
    <p:sldId id="554" r:id="rId4"/>
    <p:sldId id="900" r:id="rId5"/>
    <p:sldId id="902" r:id="rId6"/>
    <p:sldId id="811" r:id="rId7"/>
    <p:sldId id="922" r:id="rId8"/>
    <p:sldId id="923" r:id="rId9"/>
    <p:sldId id="924" r:id="rId10"/>
    <p:sldId id="934" r:id="rId11"/>
    <p:sldId id="925" r:id="rId12"/>
    <p:sldId id="926" r:id="rId13"/>
    <p:sldId id="927" r:id="rId14"/>
    <p:sldId id="929" r:id="rId15"/>
    <p:sldId id="928" r:id="rId16"/>
    <p:sldId id="930" r:id="rId17"/>
    <p:sldId id="931" r:id="rId18"/>
    <p:sldId id="932" r:id="rId19"/>
    <p:sldId id="933" r:id="rId20"/>
    <p:sldId id="631" r:id="rId21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4FB"/>
    <a:srgbClr val="E8F1FD"/>
    <a:srgbClr val="63A725"/>
    <a:srgbClr val="FFE5F4"/>
    <a:srgbClr val="63A6EF"/>
    <a:srgbClr val="6699FF"/>
    <a:srgbClr val="009BD2"/>
    <a:srgbClr val="CCCCFF"/>
    <a:srgbClr val="57126C"/>
    <a:srgbClr val="99CC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9" autoAdjust="0"/>
    <p:restoredTop sz="89655" autoAdjust="0"/>
  </p:normalViewPr>
  <p:slideViewPr>
    <p:cSldViewPr>
      <p:cViewPr varScale="1">
        <p:scale>
          <a:sx n="72" d="100"/>
          <a:sy n="72" d="100"/>
        </p:scale>
        <p:origin x="8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7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5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4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描述了在多线程代码中，哪些行为是正确的、合法的，以及多线程之间如何进行通信，代码中变量的读写行为如何反应到内存、</a:t>
            </a:r>
            <a:r>
              <a:rPr lang="en-US" altLang="zh-CN" dirty="0"/>
              <a:t>CPU</a:t>
            </a:r>
            <a:r>
              <a:rPr lang="zh-CN" altLang="en-US" dirty="0"/>
              <a:t>缓存的底层细节。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0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为了更好地理解处理器的行为，即需要知道哪些是它允许的，哪些是不允许的，就需要给出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97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6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7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16811-78D1-44E0-80B2-240A0FD4D33A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4FBBCF-6140-4F34-B704-0B80CB6EFB2C}" type="datetime4">
              <a:rPr lang="en-US" altLang="zh-CN" smtClean="0"/>
              <a:t>March 1, 2023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1CD0A-BE88-46E0-824D-35AE91BA901F}" type="datetime4">
              <a:rPr lang="en-US" altLang="zh-CN" smtClean="0"/>
              <a:t>March 1, 2023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242C8D7-F16C-4A07-AD4C-2183EC0DD23F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33" y="28761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1" y="33265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9E0173A4-4731-41A4-A6DA-1B1984AC495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20B1-EE8A-46DE-B089-DB6EFA376C3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0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CF48-7F3B-40E8-AECF-1B7E940CAC2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7AD0F80-D245-447C-A5A9-F5531DFB0AAC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CDD33EBD-0B71-4B64-A382-5C26F609CB6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4F7-EBE6-4661-8A28-16F391A63639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 marL="1036637" indent="-342900">
              <a:buClr>
                <a:srgbClr val="920BCF"/>
              </a:buClr>
              <a:buFont typeface="Wingdings" panose="05000000000000000000" pitchFamily="2" charset="2"/>
              <a:buChar char="n"/>
              <a:defRPr>
                <a:latin typeface="+mj-lt"/>
              </a:defRPr>
            </a:lvl3pPr>
            <a:lvl4pPr>
              <a:buClr>
                <a:srgbClr val="B507B5"/>
              </a:buCl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B69-E583-4C5A-81AE-FC7DCB18649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F7D-C2F7-4EE9-8B9D-3853EB106E1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5098-0B1F-49F0-9C79-A55BCAB13311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DE46AB07-5793-4D9F-9659-EE8525DBB0B2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3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EBE3DAD3-22BD-411C-8CFC-8D723AD5C5D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9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A40A319D-3532-4FE5-9B9F-EB04799CB4D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2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AB0A-2246-4E14-B74A-269EBC35F45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0EE1-BBD1-486C-9725-0A56260ADEA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0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080D436F-3F25-4592-AFC6-B855CC749CF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3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B4EEEB74-D2D2-4E20-B250-8DA6B1A77A7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4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BADC1-3F56-49A4-B55D-9737B2C3720F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CC26-A062-40C8-8C6A-6CBC9FD4E0F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8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0B5B-9958-4686-B004-2DACD5B5B842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5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99E6-E341-4314-A502-F97E56AE42CA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2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148A-21BD-4028-8CE2-0EE046ADACDD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677E9-E279-4680-B081-AE76912FE034}" type="datetime4">
              <a:rPr lang="en-US" altLang="zh-CN" smtClean="0"/>
              <a:t>March 1, 2023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86EFB-6699-45F8-83C3-A8EC54C54436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46E0C-27DD-437D-9897-919967212C59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E9297-5CFF-4A9D-A2B5-3AD8651ECF87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EF5DC4-B62C-4398-BD5C-40F628795F23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AF8388-AC33-48F2-9E4C-CA522109DF5D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defTabSz="457200"/>
            <a:fld id="{7DF76B9C-954C-467A-941E-4A1CA4B8F585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0">
                <a:latin typeface="Arial" panose="020B0604020202020204" pitchFamily="34" charset="0"/>
                <a:ea typeface="仿宋" panose="02010609060101010101" pitchFamily="49" charset="-122"/>
              </a:defRPr>
            </a:lvl1pPr>
          </a:lstStyle>
          <a:p>
            <a:pPr defTabSz="457200"/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 defTabSz="457200"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3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57126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7126C"/>
        </a:buClr>
        <a:buSzPct val="70000"/>
        <a:buFont typeface="Wingdings" pitchFamily="2" charset="2"/>
        <a:buChar char="n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801687" indent="-45720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F3F3F3AB-2E40-4C37-8711-45F4C0163D5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3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40254BFC-5900-44FD-A9A0-BE2AD5FFD5B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7898" y="4927562"/>
            <a:ext cx="5104262" cy="1348348"/>
          </a:xfrm>
          <a:prstGeom prst="rect">
            <a:avLst/>
          </a:prstGeom>
        </p:spPr>
        <p:txBody>
          <a:bodyPr vert="horz" lIns="118872" tIns="0" rIns="45720" bIns="0" rtlCol="0" anchor="ctr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30000"/>
              </a:lnSpc>
              <a:buClr>
                <a:srgbClr val="6076B4"/>
              </a:buClr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Name: Xue Jiang</a:t>
            </a:r>
          </a:p>
          <a:p>
            <a:pPr>
              <a:lnSpc>
                <a:spcPct val="130000"/>
              </a:lnSpc>
              <a:buClr>
                <a:srgbClr val="6076B4"/>
              </a:buClr>
            </a:pP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-180528" y="2083649"/>
            <a:ext cx="9269374" cy="17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ctr"/>
            <a:endParaRPr lang="en-US" altLang="zh-CN" sz="3400" kern="0" dirty="0">
              <a:solidFill>
                <a:srgbClr val="57126C"/>
              </a:solidFill>
              <a:latin typeface="Arial"/>
            </a:endParaRPr>
          </a:p>
          <a:p>
            <a:pPr lvl="1" algn="ctr"/>
            <a:endParaRPr lang="en-US" altLang="zh-CN" sz="3400" kern="0" dirty="0">
              <a:solidFill>
                <a:srgbClr val="57126C"/>
              </a:solidFill>
              <a:latin typeface="Arial"/>
            </a:endParaRPr>
          </a:p>
          <a:p>
            <a:pPr lvl="1" algn="ctr"/>
            <a:endParaRPr lang="en-US" altLang="zh-CN" sz="3400" kern="0" dirty="0">
              <a:solidFill>
                <a:srgbClr val="57126C"/>
              </a:solidFill>
              <a:latin typeface="Arial"/>
            </a:endParaRPr>
          </a:p>
          <a:p>
            <a:pPr algn="ctr"/>
            <a:r>
              <a:rPr lang="en-US" altLang="zh-CN" sz="3400" kern="0" dirty="0">
                <a:solidFill>
                  <a:srgbClr val="57126C"/>
                </a:solidFill>
                <a:latin typeface="Arial"/>
                <a:ea typeface="宋体" pitchFamily="2" charset="-122"/>
                <a:cs typeface="+mn-cs"/>
              </a:rPr>
              <a:t>Automated Synthesis of Comprehensive</a:t>
            </a:r>
          </a:p>
          <a:p>
            <a:pPr algn="ctr"/>
            <a:r>
              <a:rPr lang="en-US" altLang="zh-CN" sz="3400" kern="0" dirty="0">
                <a:solidFill>
                  <a:srgbClr val="57126C"/>
                </a:solidFill>
                <a:latin typeface="Arial"/>
                <a:ea typeface="宋体" pitchFamily="2" charset="-122"/>
                <a:cs typeface="+mn-cs"/>
              </a:rPr>
              <a:t>Memory Model Litmus Test Suites</a:t>
            </a: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3400" kern="0" dirty="0">
              <a:solidFill>
                <a:srgbClr val="57126C"/>
              </a:solidFill>
              <a:latin typeface="Arial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803834" y="3645024"/>
            <a:ext cx="75438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3244914"/>
            <a:ext cx="75616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000" dirty="0">
                <a:solidFill>
                  <a:srgbClr val="57126C"/>
                </a:solidFill>
              </a:rPr>
              <a:t>                                                                        </a:t>
            </a:r>
            <a:r>
              <a:rPr lang="en-US" altLang="zh-CN" sz="2000" dirty="0">
                <a:solidFill>
                  <a:srgbClr val="6699FF"/>
                </a:solidFill>
              </a:rPr>
              <a:t>[Lustig et al. @ASPLOS’17]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4611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91">
        <p:fade/>
      </p:transition>
    </mc:Choice>
    <mc:Fallback xmlns="">
      <p:transition spd="med" advTm="969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E1105-EBC0-9DAB-A946-1B9361D5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kern="0" dirty="0"/>
              <a:t>Memory </a:t>
            </a:r>
            <a:r>
              <a:rPr lang="en-US" altLang="zh-CN" dirty="0"/>
              <a:t>M</a:t>
            </a:r>
            <a:r>
              <a:rPr lang="en-US" altLang="zh-CN" b="1" kern="0" dirty="0"/>
              <a:t>odel in Alloy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F8039-F81E-C8DD-EF2C-D65A5AFB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E5481-2D07-CFE0-D56A-330E8EB0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AB85A-BBE9-4F51-C3B0-A50EA339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B56041-BC32-1D0F-9015-9B35AF0D9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72945"/>
          <a:stretch/>
        </p:blipFill>
        <p:spPr>
          <a:xfrm>
            <a:off x="649654" y="2620308"/>
            <a:ext cx="4546064" cy="5771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6EF5D8-4A63-1856-D140-47D95887A1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670" b="3837"/>
          <a:stretch/>
        </p:blipFill>
        <p:spPr>
          <a:xfrm>
            <a:off x="698723" y="3896643"/>
            <a:ext cx="4554807" cy="5106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F2E347-5114-9E62-00EC-97B406DC1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50" y="4544715"/>
            <a:ext cx="4537322" cy="9179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7B6C81-7191-996B-12BA-99B618738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114"/>
          <a:stretch/>
        </p:blipFill>
        <p:spPr>
          <a:xfrm>
            <a:off x="678086" y="3243742"/>
            <a:ext cx="4554807" cy="49342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EF57D6D-F9B2-EC42-203A-A52D9B2C61F7}"/>
              </a:ext>
            </a:extLst>
          </p:cNvPr>
          <p:cNvSpPr/>
          <p:nvPr/>
        </p:nvSpPr>
        <p:spPr>
          <a:xfrm>
            <a:off x="640129" y="2584095"/>
            <a:ext cx="4613401" cy="28785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D4F01B2C-8A5F-763B-BD0D-E22538CA7145}"/>
              </a:ext>
            </a:extLst>
          </p:cNvPr>
          <p:cNvSpPr/>
          <p:nvPr/>
        </p:nvSpPr>
        <p:spPr>
          <a:xfrm>
            <a:off x="5460630" y="3704476"/>
            <a:ext cx="911570" cy="36000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9C5C2E-085D-53C6-B1A5-4A5DFFC07A33}"/>
              </a:ext>
            </a:extLst>
          </p:cNvPr>
          <p:cNvSpPr txBox="1"/>
          <p:nvPr/>
        </p:nvSpPr>
        <p:spPr>
          <a:xfrm>
            <a:off x="5513053" y="3396159"/>
            <a:ext cx="889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C00000"/>
                </a:solidFill>
              </a:rPr>
              <a:t>run</a:t>
            </a:r>
            <a:endParaRPr lang="zh-CN" altLang="en-US" sz="2200" b="1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F65C773-BF18-DD80-71CB-922FE9694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691" y="1822954"/>
            <a:ext cx="2062163" cy="425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75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749F3-A0F6-B4B5-32CA-731D1DE0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Minimality Criterion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080FC-1149-1F09-A858-AB0FEF40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1E051E-3D59-1804-4731-7B1F13CF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424A1-2867-F783-A8CB-938AD5BD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6F36DD-DCF3-1D3C-C794-F827E32F02CE}"/>
              </a:ext>
            </a:extLst>
          </p:cNvPr>
          <p:cNvSpPr txBox="1"/>
          <p:nvPr/>
        </p:nvSpPr>
        <p:spPr>
          <a:xfrm>
            <a:off x="475340" y="1628800"/>
            <a:ext cx="8229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200" dirty="0"/>
              <a:t>Such a suite would contain a large amount of redundancy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D3BD388-3087-65ED-377F-B9B6BBC7B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70" y="2060848"/>
            <a:ext cx="8229600" cy="1224136"/>
          </a:xfrm>
        </p:spPr>
        <p:txBody>
          <a:bodyPr/>
          <a:lstStyle/>
          <a:p>
            <a:r>
              <a:rPr lang="en-US" altLang="zh-CN" sz="2000" dirty="0">
                <a:latin typeface="+mn-lt"/>
              </a:rPr>
              <a:t>A test </a:t>
            </a:r>
            <a:r>
              <a:rPr lang="en-US" altLang="zh-CN" sz="2000" b="0" i="0" u="none" strike="noStrike" baseline="0" dirty="0">
                <a:latin typeface="+mn-lt"/>
              </a:rPr>
              <a:t>may </a:t>
            </a:r>
            <a:r>
              <a:rPr lang="en-US" altLang="zh-CN" sz="2000" dirty="0">
                <a:latin typeface="+mn-lt"/>
              </a:rPr>
              <a:t>contain operations which have </a:t>
            </a:r>
            <a:r>
              <a:rPr lang="en-US" altLang="zh-CN" sz="2000" dirty="0">
                <a:solidFill>
                  <a:srgbClr val="C00000"/>
                </a:solidFill>
                <a:latin typeface="+mn-lt"/>
              </a:rPr>
              <a:t>no effect</a:t>
            </a:r>
          </a:p>
          <a:p>
            <a:r>
              <a:rPr lang="en-US" altLang="zh-CN" sz="2000" dirty="0">
                <a:latin typeface="+mn-lt"/>
              </a:rPr>
              <a:t>A test </a:t>
            </a:r>
            <a:r>
              <a:rPr lang="en-US" altLang="zh-CN" sz="2000" b="0" i="0" u="none" strike="noStrike" baseline="0" dirty="0">
                <a:latin typeface="+mn-lt"/>
              </a:rPr>
              <a:t>may </a:t>
            </a:r>
            <a:r>
              <a:rPr lang="en-US" altLang="zh-CN" sz="2000" b="0" i="0" u="none" strike="noStrike" baseline="0" dirty="0">
                <a:solidFill>
                  <a:srgbClr val="C00000"/>
                </a:solidFill>
                <a:latin typeface="+mn-lt"/>
              </a:rPr>
              <a:t>duplicate</a:t>
            </a:r>
            <a:r>
              <a:rPr lang="en-US" altLang="zh-CN" sz="2000" b="0" i="0" u="none" strike="noStrike" baseline="0" dirty="0">
                <a:latin typeface="+mn-lt"/>
              </a:rPr>
              <a:t> a pattern already covered by another test</a:t>
            </a:r>
            <a:endParaRPr lang="zh-CN" altLang="en-US" sz="2400" dirty="0">
              <a:latin typeface="+mn-lt"/>
            </a:endParaRPr>
          </a:p>
          <a:p>
            <a:endParaRPr lang="en-US" altLang="zh-CN" sz="2000" dirty="0">
              <a:latin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2675BC-E4C4-5EDA-91E3-1DE823622ED4}"/>
              </a:ext>
            </a:extLst>
          </p:cNvPr>
          <p:cNvSpPr txBox="1"/>
          <p:nvPr/>
        </p:nvSpPr>
        <p:spPr>
          <a:xfrm>
            <a:off x="505827" y="3193849"/>
            <a:ext cx="8229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200" dirty="0">
                <a:solidFill>
                  <a:srgbClr val="C00000"/>
                </a:solidFill>
              </a:rPr>
              <a:t>M</a:t>
            </a:r>
            <a:r>
              <a:rPr lang="en-US" altLang="zh-CN" sz="2200" b="0" i="0" u="none" strike="noStrike" baseline="0" dirty="0">
                <a:solidFill>
                  <a:srgbClr val="C00000"/>
                </a:solidFill>
              </a:rPr>
              <a:t>inimality criterion </a:t>
            </a:r>
            <a:r>
              <a:rPr lang="en-US" altLang="zh-CN" sz="2200" b="0" i="0" u="none" strike="noStrike" baseline="0" dirty="0"/>
              <a:t>is defined in terms of </a:t>
            </a:r>
            <a:r>
              <a:rPr lang="en-US" altLang="zh-CN" sz="2200" b="0" i="0" u="none" strike="noStrike" baseline="0" dirty="0">
                <a:solidFill>
                  <a:srgbClr val="C00000"/>
                </a:solidFill>
              </a:rPr>
              <a:t>instruction relaxations</a:t>
            </a:r>
            <a:endParaRPr lang="en-US" altLang="zh-CN" sz="2200" dirty="0">
              <a:solidFill>
                <a:srgbClr val="C00000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D8A45FBD-8AE3-C65A-EAC5-7AA99A128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3735000"/>
            <a:ext cx="7077075" cy="1743075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602AAF1E-1DAB-9348-D390-5145E498C166}"/>
              </a:ext>
            </a:extLst>
          </p:cNvPr>
          <p:cNvSpPr/>
          <p:nvPr/>
        </p:nvSpPr>
        <p:spPr>
          <a:xfrm>
            <a:off x="6156176" y="4472747"/>
            <a:ext cx="1844824" cy="30814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7DAC43-545D-2A36-4E66-EB89F2A9170E}"/>
              </a:ext>
            </a:extLst>
          </p:cNvPr>
          <p:cNvSpPr/>
          <p:nvPr/>
        </p:nvSpPr>
        <p:spPr>
          <a:xfrm>
            <a:off x="949193" y="4849052"/>
            <a:ext cx="1030519" cy="30814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1FFFDBB-96B7-03D1-327C-7B44BF0B5F23}"/>
              </a:ext>
            </a:extLst>
          </p:cNvPr>
          <p:cNvSpPr/>
          <p:nvPr/>
        </p:nvSpPr>
        <p:spPr>
          <a:xfrm>
            <a:off x="6565710" y="4828697"/>
            <a:ext cx="1435290" cy="30814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7FDA65-06E0-32F2-67A1-6DA0304767BF}"/>
              </a:ext>
            </a:extLst>
          </p:cNvPr>
          <p:cNvSpPr/>
          <p:nvPr/>
        </p:nvSpPr>
        <p:spPr>
          <a:xfrm>
            <a:off x="949193" y="5190762"/>
            <a:ext cx="1246543" cy="308139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E4A5D95-95D2-573D-1402-961C77F2F215}"/>
              </a:ext>
            </a:extLst>
          </p:cNvPr>
          <p:cNvSpPr/>
          <p:nvPr/>
        </p:nvSpPr>
        <p:spPr>
          <a:xfrm>
            <a:off x="3736078" y="4838217"/>
            <a:ext cx="1298909" cy="298619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2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2722D-004B-1953-9426-3FA73EB7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Relaxations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3D277-83C6-5477-4373-48B8A5783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0" i="0" u="none" strike="noStrike" baseline="0" dirty="0">
                <a:latin typeface="+mn-lt"/>
              </a:rPr>
              <a:t>RI </a:t>
            </a:r>
            <a:r>
              <a:rPr lang="en-US" altLang="zh-CN" sz="2200" dirty="0">
                <a:latin typeface="+mn-lt"/>
              </a:rPr>
              <a:t>(Remove Instruction)</a:t>
            </a:r>
          </a:p>
          <a:p>
            <a:r>
              <a:rPr lang="en-US" altLang="zh-CN" sz="2200" dirty="0">
                <a:latin typeface="+mn-lt"/>
              </a:rPr>
              <a:t>DRMW(Decompose Atomic Read-Modify-Write)</a:t>
            </a:r>
          </a:p>
          <a:p>
            <a:r>
              <a:rPr lang="en-US" altLang="zh-CN" sz="2200" dirty="0">
                <a:latin typeface="+mn-lt"/>
              </a:rPr>
              <a:t>RD (Remove Dependency)</a:t>
            </a:r>
          </a:p>
          <a:p>
            <a:r>
              <a:rPr lang="en-US" altLang="zh-CN" sz="2200" dirty="0">
                <a:latin typeface="+mn-lt"/>
              </a:rPr>
              <a:t>etc.</a:t>
            </a:r>
            <a:endParaRPr lang="zh-CN" altLang="en-US" sz="2200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824A3-A211-FAC1-CD3D-D595FB7F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FB6C3-0D34-0159-C6C3-D24FBF4A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5DF4D-1C13-0A75-523A-7C2F9B96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9D69BE-9A2B-D8DF-88E1-56DCCB322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3192669"/>
            <a:ext cx="4036128" cy="34046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06F630-D134-143D-FBF4-0B44E077B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9" t="-455" b="-1"/>
          <a:stretch/>
        </p:blipFill>
        <p:spPr>
          <a:xfrm>
            <a:off x="443876" y="4266703"/>
            <a:ext cx="3612493" cy="92143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7DEBC89-1383-EACD-9750-8D4865256419}"/>
              </a:ext>
            </a:extLst>
          </p:cNvPr>
          <p:cNvSpPr/>
          <p:nvPr/>
        </p:nvSpPr>
        <p:spPr>
          <a:xfrm>
            <a:off x="1524000" y="4871834"/>
            <a:ext cx="1243385" cy="1529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DE7484-5E5C-A3D0-C93A-F5AD6E20003D}"/>
              </a:ext>
            </a:extLst>
          </p:cNvPr>
          <p:cNvSpPr/>
          <p:nvPr/>
        </p:nvSpPr>
        <p:spPr>
          <a:xfrm>
            <a:off x="6160591" y="3645024"/>
            <a:ext cx="1243385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8085D4-0ED6-4513-44F5-267D34F387A7}"/>
              </a:ext>
            </a:extLst>
          </p:cNvPr>
          <p:cNvSpPr/>
          <p:nvPr/>
        </p:nvSpPr>
        <p:spPr>
          <a:xfrm>
            <a:off x="5292080" y="4509120"/>
            <a:ext cx="720080" cy="1981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41282C-353A-BEA8-A95E-B28F2ED5B77F}"/>
              </a:ext>
            </a:extLst>
          </p:cNvPr>
          <p:cNvSpPr/>
          <p:nvPr/>
        </p:nvSpPr>
        <p:spPr>
          <a:xfrm>
            <a:off x="5292080" y="5402707"/>
            <a:ext cx="720080" cy="1981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0BAA79-F715-CCD4-F9E2-8F279DAF6080}"/>
              </a:ext>
            </a:extLst>
          </p:cNvPr>
          <p:cNvSpPr/>
          <p:nvPr/>
        </p:nvSpPr>
        <p:spPr>
          <a:xfrm>
            <a:off x="5282255" y="6313059"/>
            <a:ext cx="720080" cy="1981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E5A2C25-5CB5-50CC-46A2-D785A4441249}"/>
              </a:ext>
            </a:extLst>
          </p:cNvPr>
          <p:cNvSpPr/>
          <p:nvPr/>
        </p:nvSpPr>
        <p:spPr>
          <a:xfrm>
            <a:off x="4067944" y="4575020"/>
            <a:ext cx="642152" cy="36000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CC98BD-AAFB-B2F2-45E2-D92B0E20FE16}"/>
              </a:ext>
            </a:extLst>
          </p:cNvPr>
          <p:cNvSpPr txBox="1"/>
          <p:nvPr/>
        </p:nvSpPr>
        <p:spPr>
          <a:xfrm>
            <a:off x="4120367" y="4266703"/>
            <a:ext cx="889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C00000"/>
                </a:solidFill>
              </a:rPr>
              <a:t>RI</a:t>
            </a:r>
            <a:endParaRPr lang="zh-CN" altLang="en-US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0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F1545-3858-5BBA-3B8C-45CC2AFF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Relaxations in Alloy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BD3DB-4846-8933-3682-686E8545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5E8FA-F78A-17EF-FC8E-7F4D459C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4530BF-27D2-D364-4332-90BD7CE2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3C6B9D-3F93-B392-C6A0-06E5B4512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72945"/>
          <a:stretch/>
        </p:blipFill>
        <p:spPr>
          <a:xfrm>
            <a:off x="261045" y="2399211"/>
            <a:ext cx="3789868" cy="4811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14F034-6088-F557-FF5A-63A6EF886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670" b="3837"/>
          <a:stretch/>
        </p:blipFill>
        <p:spPr>
          <a:xfrm>
            <a:off x="310114" y="3675546"/>
            <a:ext cx="3797157" cy="4257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CC8E7A-7530-1909-80F6-63C67F3D1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41" y="4323619"/>
            <a:ext cx="3782580" cy="7652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EFAE69-08CF-224B-58E7-772AA827B6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114"/>
          <a:stretch/>
        </p:blipFill>
        <p:spPr>
          <a:xfrm>
            <a:off x="289477" y="3022645"/>
            <a:ext cx="3797157" cy="41134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F83C14-947A-4943-1A60-B3DA509597F5}"/>
              </a:ext>
            </a:extLst>
          </p:cNvPr>
          <p:cNvSpPr/>
          <p:nvPr/>
        </p:nvSpPr>
        <p:spPr>
          <a:xfrm>
            <a:off x="251520" y="2362998"/>
            <a:ext cx="3850701" cy="272588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598AF372-48D2-A222-96F5-7107384C9B28}"/>
              </a:ext>
            </a:extLst>
          </p:cNvPr>
          <p:cNvSpPr/>
          <p:nvPr/>
        </p:nvSpPr>
        <p:spPr>
          <a:xfrm>
            <a:off x="4185486" y="3536383"/>
            <a:ext cx="1179493" cy="36000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94C835-D7E4-F6BC-8D58-DE334D140A13}"/>
              </a:ext>
            </a:extLst>
          </p:cNvPr>
          <p:cNvSpPr txBox="1"/>
          <p:nvPr/>
        </p:nvSpPr>
        <p:spPr>
          <a:xfrm>
            <a:off x="4139952" y="3048369"/>
            <a:ext cx="127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Instruction Relaxations</a:t>
            </a:r>
            <a:r>
              <a:rPr lang="en-US" altLang="zh-CN" sz="1600" b="1" dirty="0">
                <a:solidFill>
                  <a:srgbClr val="C00000"/>
                </a:solidFill>
              </a:rPr>
              <a:t> 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884718D-68F4-1FA5-284E-CCA8E985E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045" y="2029037"/>
            <a:ext cx="3528392" cy="334417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E312136-914E-923F-FDC9-9433A23180E8}"/>
              </a:ext>
            </a:extLst>
          </p:cNvPr>
          <p:cNvSpPr/>
          <p:nvPr/>
        </p:nvSpPr>
        <p:spPr>
          <a:xfrm>
            <a:off x="5410512" y="1967791"/>
            <a:ext cx="3630898" cy="34054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82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A72E6-4374-0368-846A-379A265A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Minimality Criterion in Alloy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42198-FB73-E2EE-5B1B-31CCC530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9D8A1-017A-B1FB-1AA7-63816717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34A62-A932-FDAA-C88D-98954FBE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72B763-A39F-AAFC-09C0-B247470B7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402" y="2127798"/>
            <a:ext cx="5136604" cy="2242168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B24EEA-0B7D-9C3E-E799-368181BF9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029" y="4645893"/>
            <a:ext cx="3943350" cy="295275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4A83E9C-E617-AEBB-F1AE-358DE2EF469A}"/>
              </a:ext>
            </a:extLst>
          </p:cNvPr>
          <p:cNvSpPr txBox="1"/>
          <p:nvPr/>
        </p:nvSpPr>
        <p:spPr>
          <a:xfrm>
            <a:off x="2342964" y="5278672"/>
            <a:ext cx="4210236" cy="430887"/>
          </a:xfrm>
          <a:prstGeom prst="rect">
            <a:avLst/>
          </a:prstGeom>
          <a:solidFill>
            <a:srgbClr val="D1E4FB"/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Generating minimal litmus tests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3766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A39AD-6BA2-3AF8-F328-163E0239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Synthesising</a:t>
            </a:r>
            <a:r>
              <a:rPr lang="en-US" altLang="zh-CN" sz="3600" b="0" i="0" u="none" strike="noStrike" baseline="0" dirty="0">
                <a:latin typeface="NimbusRomNo9L-Medi"/>
              </a:rPr>
              <a:t> </a:t>
            </a:r>
            <a:r>
              <a:rPr lang="en-US" altLang="zh-CN" sz="3600" dirty="0"/>
              <a:t>Test Suites</a:t>
            </a:r>
            <a:endParaRPr lang="zh-CN" altLang="en-US" sz="3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C7776-A64C-BC39-F736-31E18B88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BDD52-7E7E-E115-AD0A-023FABE7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A3214-0D97-A0BF-3768-A80C71FC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3A29B5-A302-678D-8729-F652583F7806}"/>
              </a:ext>
            </a:extLst>
          </p:cNvPr>
          <p:cNvSpPr txBox="1"/>
          <p:nvPr/>
        </p:nvSpPr>
        <p:spPr>
          <a:xfrm>
            <a:off x="475340" y="1628800"/>
            <a:ext cx="90652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200" dirty="0"/>
              <a:t>Alloy emits </a:t>
            </a:r>
            <a:r>
              <a:rPr lang="en-US" altLang="zh-CN" sz="2200" dirty="0">
                <a:solidFill>
                  <a:srgbClr val="C00000"/>
                </a:solidFill>
              </a:rPr>
              <a:t>redundant copies </a:t>
            </a:r>
            <a:r>
              <a:rPr lang="en-US" altLang="zh-CN" sz="2200" dirty="0"/>
              <a:t>of each test satisfying the minimality criterion.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5AC7804-B800-0A05-C6E0-56AA3B118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4" y="2543175"/>
            <a:ext cx="4542631" cy="1797722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832D8912-B476-AB04-CF20-CEB5DC0035EF}"/>
              </a:ext>
            </a:extLst>
          </p:cNvPr>
          <p:cNvSpPr/>
          <p:nvPr/>
        </p:nvSpPr>
        <p:spPr>
          <a:xfrm rot="5400000">
            <a:off x="4250924" y="4574085"/>
            <a:ext cx="642152" cy="36000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ECF7A27-8AB9-4A08-BB58-43BDA9D90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87" y="5188421"/>
            <a:ext cx="4467225" cy="90487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6359A94-30B0-5780-44A7-1412712ED903}"/>
              </a:ext>
            </a:extLst>
          </p:cNvPr>
          <p:cNvSpPr txBox="1"/>
          <p:nvPr/>
        </p:nvSpPr>
        <p:spPr>
          <a:xfrm>
            <a:off x="2665443" y="4485831"/>
            <a:ext cx="187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rgbClr val="C00000"/>
                </a:solidFill>
              </a:rPr>
              <a:t>Canonicalizing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CED4D08-B9B2-6FAE-EDB4-62D071DD9052}"/>
              </a:ext>
            </a:extLst>
          </p:cNvPr>
          <p:cNvSpPr txBox="1"/>
          <p:nvPr/>
        </p:nvSpPr>
        <p:spPr>
          <a:xfrm>
            <a:off x="5074102" y="4437017"/>
            <a:ext cx="3830720" cy="584775"/>
          </a:xfrm>
          <a:prstGeom prst="rect">
            <a:avLst/>
          </a:prstGeom>
          <a:solidFill>
            <a:srgbClr val="D1E4FB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600" b="0" i="0" u="none" strike="noStrike" baseline="0" dirty="0"/>
              <a:t>A </a:t>
            </a:r>
            <a:r>
              <a:rPr lang="en-US" altLang="zh-CN" sz="1600" b="0" i="0" u="none" strike="noStrike" baseline="0" dirty="0">
                <a:solidFill>
                  <a:srgbClr val="C00000"/>
                </a:solidFill>
              </a:rPr>
              <a:t>post-processor</a:t>
            </a:r>
            <a:r>
              <a:rPr lang="en-US" altLang="zh-CN" sz="1600" b="0" i="0" u="none" strike="noStrike" baseline="0" dirty="0"/>
              <a:t> which collects and canonicalizes the tests emitted by Alloy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001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2B728-DFC7-F384-A008-FEEBC8E9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Synthesising</a:t>
            </a:r>
            <a:r>
              <a:rPr lang="en-US" altLang="zh-CN" sz="3600" b="0" i="0" u="none" strike="noStrike" baseline="0" dirty="0">
                <a:latin typeface="NimbusRomNo9L-Medi"/>
              </a:rPr>
              <a:t> </a:t>
            </a:r>
            <a:r>
              <a:rPr lang="en-US" altLang="zh-CN" sz="3600" dirty="0"/>
              <a:t>Test Suites</a:t>
            </a:r>
            <a:endParaRPr lang="zh-CN" altLang="en-US" sz="3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811F4-E243-C6FC-E1D3-FCD95968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50693-448F-6095-9522-7797ED54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5AD01-F0CC-58A7-E6D1-79E06334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C4BF31-F1FB-5184-1356-60FA66428CA9}"/>
              </a:ext>
            </a:extLst>
          </p:cNvPr>
          <p:cNvSpPr txBox="1"/>
          <p:nvPr/>
        </p:nvSpPr>
        <p:spPr>
          <a:xfrm>
            <a:off x="505428" y="1772816"/>
            <a:ext cx="754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/>
              <a:t>Producing a single canonical form of every test</a:t>
            </a:r>
            <a:endParaRPr lang="zh-CN" altLang="en-US" sz="24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906F0EE-E8EB-13D2-AA2A-2C52593F7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03" y="2289503"/>
            <a:ext cx="8229600" cy="1139497"/>
          </a:xfrm>
        </p:spPr>
        <p:txBody>
          <a:bodyPr/>
          <a:lstStyle/>
          <a:p>
            <a:r>
              <a:rPr lang="en-US" altLang="zh-CN" sz="2000" dirty="0">
                <a:latin typeface="+mn-lt"/>
              </a:rPr>
              <a:t>Approach in </a:t>
            </a:r>
            <a:r>
              <a:rPr lang="en-US" altLang="zh-CN" sz="2000" kern="1200" dirty="0">
                <a:solidFill>
                  <a:srgbClr val="6699FF"/>
                </a:solidFill>
                <a:latin typeface="+mn-lt"/>
                <a:ea typeface="+mn-ea"/>
              </a:rPr>
              <a:t>Mador-Haim@CAV’10</a:t>
            </a:r>
          </a:p>
          <a:p>
            <a:pPr lvl="1"/>
            <a:r>
              <a:rPr lang="en-US" altLang="zh-CN" sz="1800" kern="1200" dirty="0">
                <a:latin typeface="+mn-lt"/>
                <a:ea typeface="+mn-ea"/>
              </a:rPr>
              <a:t>Assigning a unique register to each read</a:t>
            </a:r>
          </a:p>
          <a:p>
            <a:pPr lvl="1"/>
            <a:r>
              <a:rPr lang="en-US" altLang="zh-CN" sz="1800" kern="1200" dirty="0"/>
              <a:t>Assigning</a:t>
            </a:r>
            <a:r>
              <a:rPr lang="en-US" altLang="zh-CN" sz="1800" kern="1200" dirty="0">
                <a:latin typeface="+mn-lt"/>
                <a:ea typeface="+mn-ea"/>
              </a:rPr>
              <a:t> a unique value for each write</a:t>
            </a:r>
          </a:p>
          <a:p>
            <a:pPr lvl="1"/>
            <a:r>
              <a:rPr lang="en-US" altLang="zh-CN" sz="1800" kern="1200" dirty="0">
                <a:latin typeface="+mn-lt"/>
                <a:ea typeface="+mn-ea"/>
              </a:rPr>
              <a:t>etc.</a:t>
            </a:r>
          </a:p>
          <a:p>
            <a:r>
              <a:rPr lang="en-US" altLang="zh-CN" sz="2000" dirty="0">
                <a:latin typeface="+mn-lt"/>
              </a:rPr>
              <a:t>Threads in a test are hashed and sorted alphabetically</a:t>
            </a:r>
          </a:p>
          <a:p>
            <a:r>
              <a:rPr lang="en-US" altLang="zh-CN" sz="2000" dirty="0">
                <a:latin typeface="+mn-lt"/>
              </a:rPr>
              <a:t>Addresses are reassigned in sorted-sequential order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DB5FA2-EAA6-3630-6936-19F64905B588}"/>
              </a:ext>
            </a:extLst>
          </p:cNvPr>
          <p:cNvSpPr txBox="1"/>
          <p:nvPr/>
        </p:nvSpPr>
        <p:spPr>
          <a:xfrm>
            <a:off x="800100" y="4720609"/>
            <a:ext cx="754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i="0" u="none" strike="noStrike" baseline="0" dirty="0"/>
              <a:t>Only one test producing any given hash is emitted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FBE4CE-0422-0F2D-49C4-FE5D743A55AF}"/>
              </a:ext>
            </a:extLst>
          </p:cNvPr>
          <p:cNvSpPr txBox="1"/>
          <p:nvPr/>
        </p:nvSpPr>
        <p:spPr>
          <a:xfrm>
            <a:off x="383906" y="5646359"/>
            <a:ext cx="8511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NimbusRomNo9L-Medi"/>
              </a:rPr>
              <a:t>ASPLOS’2017 Automated Synthesis of Comprehensive Memory Model Litmus Test Suites (</a:t>
            </a:r>
            <a:r>
              <a:rPr lang="en-US" altLang="zh-CN" dirty="0">
                <a:solidFill>
                  <a:srgbClr val="0070C0"/>
                </a:solidFill>
              </a:rPr>
              <a:t>https://github.com/nvlabs/litmustestgen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00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7EDD2-B005-0D2B-5B75-8FF2FFA5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Conclusion</a:t>
            </a:r>
            <a:endParaRPr lang="zh-CN" altLang="en-US" sz="3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28EF6-B1D6-E237-34E9-443FBFAF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04B4D-86C0-CFCE-0FAF-FCFB9A61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847EA-A926-3E7C-EFA3-39A882C0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032AC0-08CE-1FE0-DDE5-6F570711A2E5}"/>
              </a:ext>
            </a:extLst>
          </p:cNvPr>
          <p:cNvSpPr txBox="1"/>
          <p:nvPr/>
        </p:nvSpPr>
        <p:spPr>
          <a:xfrm>
            <a:off x="2902499" y="3450366"/>
            <a:ext cx="3286396" cy="40011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Minimal litmus tests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A14A6F8-F188-76C1-524A-36574201D7E0}"/>
              </a:ext>
            </a:extLst>
          </p:cNvPr>
          <p:cNvGrpSpPr/>
          <p:nvPr/>
        </p:nvGrpSpPr>
        <p:grpSpPr>
          <a:xfrm>
            <a:off x="4742712" y="2843105"/>
            <a:ext cx="984139" cy="400112"/>
            <a:chOff x="3590648" y="2920012"/>
            <a:chExt cx="984139" cy="42429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EC6761B-D5C0-294F-B769-494773B824AE}"/>
                </a:ext>
              </a:extLst>
            </p:cNvPr>
            <p:cNvSpPr/>
            <p:nvPr/>
          </p:nvSpPr>
          <p:spPr>
            <a:xfrm>
              <a:off x="3590648" y="2920012"/>
              <a:ext cx="984139" cy="424289"/>
            </a:xfrm>
            <a:prstGeom prst="rect">
              <a:avLst/>
            </a:prstGeom>
            <a:solidFill>
              <a:srgbClr val="00206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C5BF16F-3D86-9CCD-5FC1-E2A53EAAB0AC}"/>
                </a:ext>
              </a:extLst>
            </p:cNvPr>
            <p:cNvSpPr txBox="1"/>
            <p:nvPr/>
          </p:nvSpPr>
          <p:spPr>
            <a:xfrm>
              <a:off x="3601186" y="2920012"/>
              <a:ext cx="963064" cy="424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Alloy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右箭头 31">
            <a:extLst>
              <a:ext uri="{FF2B5EF4-FFF2-40B4-BE49-F238E27FC236}">
                <a16:creationId xmlns:a16="http://schemas.microsoft.com/office/drawing/2014/main" id="{3474DA98-74B4-F3D4-1C6F-E3E16FB6C455}"/>
              </a:ext>
            </a:extLst>
          </p:cNvPr>
          <p:cNvSpPr/>
          <p:nvPr/>
        </p:nvSpPr>
        <p:spPr>
          <a:xfrm rot="5400000">
            <a:off x="4103827" y="2897167"/>
            <a:ext cx="665421" cy="3061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2C7FD83-12A0-CFE5-CDA5-F7CD866F80E9}"/>
              </a:ext>
            </a:extLst>
          </p:cNvPr>
          <p:cNvSpPr txBox="1"/>
          <p:nvPr/>
        </p:nvSpPr>
        <p:spPr>
          <a:xfrm>
            <a:off x="2768906" y="2201273"/>
            <a:ext cx="3606188" cy="40011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Axiomatic memory model</a:t>
            </a:r>
          </a:p>
        </p:txBody>
      </p:sp>
      <p:sp>
        <p:nvSpPr>
          <p:cNvPr id="16" name="右箭头 31">
            <a:extLst>
              <a:ext uri="{FF2B5EF4-FFF2-40B4-BE49-F238E27FC236}">
                <a16:creationId xmlns:a16="http://schemas.microsoft.com/office/drawing/2014/main" id="{3C545439-BF5E-32D4-3AED-C1C8E7AC521E}"/>
              </a:ext>
            </a:extLst>
          </p:cNvPr>
          <p:cNvSpPr/>
          <p:nvPr/>
        </p:nvSpPr>
        <p:spPr>
          <a:xfrm rot="5400000">
            <a:off x="4103827" y="4213661"/>
            <a:ext cx="665421" cy="3061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6009452-DE70-E2F7-EA08-125123F0FDF2}"/>
              </a:ext>
            </a:extLst>
          </p:cNvPr>
          <p:cNvSpPr/>
          <p:nvPr/>
        </p:nvSpPr>
        <p:spPr>
          <a:xfrm>
            <a:off x="4732175" y="4148259"/>
            <a:ext cx="2144082" cy="449608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E6E99B-66E0-8303-CBB6-9795D8917D72}"/>
              </a:ext>
            </a:extLst>
          </p:cNvPr>
          <p:cNvSpPr txBox="1"/>
          <p:nvPr/>
        </p:nvSpPr>
        <p:spPr>
          <a:xfrm>
            <a:off x="4425330" y="4186182"/>
            <a:ext cx="2809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i="0" u="none" strike="noStrike" baseline="0" dirty="0">
                <a:solidFill>
                  <a:schemeClr val="bg1"/>
                </a:solidFill>
              </a:rPr>
              <a:t>Post-processor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12E67F-5B95-EEFB-7C02-E6E88AD43407}"/>
              </a:ext>
            </a:extLst>
          </p:cNvPr>
          <p:cNvSpPr txBox="1"/>
          <p:nvPr/>
        </p:nvSpPr>
        <p:spPr>
          <a:xfrm>
            <a:off x="2902499" y="4829090"/>
            <a:ext cx="3286396" cy="40011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Final litmus test suits</a:t>
            </a:r>
          </a:p>
        </p:txBody>
      </p:sp>
    </p:spTree>
    <p:extLst>
      <p:ext uri="{BB962C8B-B14F-4D97-AF65-F5344CB8AC3E}">
        <p14:creationId xmlns:p14="http://schemas.microsoft.com/office/powerpoint/2010/main" val="2601670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3363" y="1930607"/>
            <a:ext cx="8229600" cy="3082569"/>
          </a:xfrm>
        </p:spPr>
        <p:txBody>
          <a:bodyPr>
            <a:normAutofit/>
          </a:bodyPr>
          <a:lstStyle/>
          <a:p>
            <a:pPr marL="109728" indent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5400">
                <a:solidFill>
                  <a:srgbClr val="57126C"/>
                </a:solidFill>
                <a:latin typeface="+mj-lt"/>
                <a:ea typeface="黑体" panose="02010609060101010101" pitchFamily="49" charset="-122"/>
                <a:cs typeface="+mj-cs"/>
              </a:rPr>
              <a:t>Thank you !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FF0D-CFA5-45C7-AE4B-3F4DAB53454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1,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08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Consistency Models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23" name="Picture 2" descr="âå¤çº¿ç¨ç¨åºâçå¾çæç´¢ç»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81426" y="2490700"/>
            <a:ext cx="324280" cy="226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âå¤çº¿ç¨ç¨åºâçå¾çæç´¢ç»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86527" y="2480141"/>
            <a:ext cx="324280" cy="226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âå¤çº¿ç¨ç¨åºâçå¾çæç´¢ç»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1764" y="2490700"/>
            <a:ext cx="324280" cy="226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椭圆 25"/>
          <p:cNvSpPr/>
          <p:nvPr/>
        </p:nvSpPr>
        <p:spPr>
          <a:xfrm>
            <a:off x="3625142" y="2945796"/>
            <a:ext cx="216540" cy="233671"/>
          </a:xfrm>
          <a:prstGeom prst="ellipse">
            <a:avLst/>
          </a:prstGeom>
          <a:solidFill>
            <a:srgbClr val="D1E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668857" y="3708179"/>
            <a:ext cx="216540" cy="233671"/>
          </a:xfrm>
          <a:prstGeom prst="ellipse">
            <a:avLst/>
          </a:prstGeom>
          <a:solidFill>
            <a:srgbClr val="D1E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81801" y="3260520"/>
            <a:ext cx="216540" cy="2336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532394" y="4145079"/>
            <a:ext cx="216540" cy="2336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289195" y="2736471"/>
            <a:ext cx="216540" cy="2336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245480" y="3485879"/>
            <a:ext cx="216540" cy="2336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239310" y="4017374"/>
            <a:ext cx="216540" cy="2336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403933" y="2377668"/>
            <a:ext cx="1041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Thread 1</a:t>
            </a:r>
            <a:endParaRPr lang="zh-CN" altLang="en-US" sz="14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4235928" y="2377667"/>
            <a:ext cx="1041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Thread 2</a:t>
            </a:r>
            <a:endParaRPr lang="zh-CN" altLang="en-US" sz="14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4778605" y="3083300"/>
            <a:ext cx="104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36" name="椭圆 35"/>
          <p:cNvSpPr/>
          <p:nvPr/>
        </p:nvSpPr>
        <p:spPr>
          <a:xfrm>
            <a:off x="2897192" y="2132856"/>
            <a:ext cx="3096344" cy="284924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弧形 36"/>
          <p:cNvSpPr/>
          <p:nvPr/>
        </p:nvSpPr>
        <p:spPr>
          <a:xfrm rot="12234708">
            <a:off x="3409376" y="3005534"/>
            <a:ext cx="853042" cy="867629"/>
          </a:xfrm>
          <a:prstGeom prst="arc">
            <a:avLst>
              <a:gd name="adj1" fmla="val 16200000"/>
              <a:gd name="adj2" fmla="val 2004988"/>
            </a:avLst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弧形 37"/>
          <p:cNvSpPr/>
          <p:nvPr/>
        </p:nvSpPr>
        <p:spPr>
          <a:xfrm rot="1565912">
            <a:off x="4122953" y="3344573"/>
            <a:ext cx="853042" cy="867629"/>
          </a:xfrm>
          <a:prstGeom prst="arc">
            <a:avLst>
              <a:gd name="adj1" fmla="val 15907040"/>
              <a:gd name="adj2" fmla="val 2803343"/>
            </a:avLst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9" name="直接箭头连接符 38"/>
          <p:cNvCxnSpPr>
            <a:stCxn id="27" idx="7"/>
          </p:cNvCxnSpPr>
          <p:nvPr/>
        </p:nvCxnSpPr>
        <p:spPr>
          <a:xfrm flipV="1">
            <a:off x="3853685" y="3447196"/>
            <a:ext cx="666061" cy="29520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6" idx="6"/>
            <a:endCxn id="45" idx="1"/>
          </p:cNvCxnSpPr>
          <p:nvPr/>
        </p:nvCxnSpPr>
        <p:spPr>
          <a:xfrm>
            <a:off x="3841682" y="3062632"/>
            <a:ext cx="678064" cy="11986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 descr="Free Computer &lt;strong&gt;Programmer&lt;/strong&gt; Cliparts, Download Free Clip Art, Free Clip Art on Clipart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68" y="1626705"/>
            <a:ext cx="1253339" cy="98804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399198" y="5075892"/>
            <a:ext cx="231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Java Memory Model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50316" y="284913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167649" y="340374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258124" y="265777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519746" y="4076590"/>
            <a:ext cx="36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226244" y="393008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604714" y="363158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422592" y="319321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0D7231-6E1B-EE04-6945-6FDF7777A8AE}"/>
              </a:ext>
            </a:extLst>
          </p:cNvPr>
          <p:cNvSpPr txBox="1"/>
          <p:nvPr/>
        </p:nvSpPr>
        <p:spPr>
          <a:xfrm>
            <a:off x="394137" y="5501656"/>
            <a:ext cx="8509059" cy="430887"/>
          </a:xfrm>
          <a:prstGeom prst="rect">
            <a:avLst/>
          </a:prstGeom>
          <a:solidFill>
            <a:srgbClr val="D1E4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0" i="0" u="none" strike="noStrike" baseline="0" dirty="0"/>
              <a:t>Modern weak memory models are difficult to implement correctly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3682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Model Verification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BFF4387-EEE7-D0C7-77D1-595C9892A435}"/>
              </a:ext>
            </a:extLst>
          </p:cNvPr>
          <p:cNvGrpSpPr/>
          <p:nvPr/>
        </p:nvGrpSpPr>
        <p:grpSpPr>
          <a:xfrm>
            <a:off x="1085812" y="3003655"/>
            <a:ext cx="6816872" cy="1505465"/>
            <a:chOff x="1085812" y="3112261"/>
            <a:chExt cx="6816872" cy="150546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r="17647"/>
            <a:stretch/>
          </p:blipFill>
          <p:spPr>
            <a:xfrm>
              <a:off x="1085812" y="3167867"/>
              <a:ext cx="6816872" cy="1449859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1138850" y="3112261"/>
              <a:ext cx="6762052" cy="1421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001D3CA-592B-03B2-53C8-16209617A55F}"/>
              </a:ext>
            </a:extLst>
          </p:cNvPr>
          <p:cNvSpPr txBox="1"/>
          <p:nvPr/>
        </p:nvSpPr>
        <p:spPr>
          <a:xfrm>
            <a:off x="488580" y="1831087"/>
            <a:ext cx="6185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Relying heavily on </a:t>
            </a:r>
            <a:r>
              <a:rPr lang="en-US" altLang="zh-CN" sz="2400" dirty="0">
                <a:solidFill>
                  <a:srgbClr val="C00000"/>
                </a:solidFill>
              </a:rPr>
              <a:t>testing</a:t>
            </a:r>
            <a:r>
              <a:rPr lang="en-US" altLang="zh-CN" sz="2400" dirty="0"/>
              <a:t> with </a:t>
            </a:r>
            <a:r>
              <a:rPr lang="en-US" altLang="zh-CN" sz="2400" dirty="0">
                <a:solidFill>
                  <a:srgbClr val="C00000"/>
                </a:solidFill>
              </a:rPr>
              <a:t>litmus test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9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Litmus Test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95414FE-90A4-4C89-DA0A-368F586F51F4}"/>
              </a:ext>
            </a:extLst>
          </p:cNvPr>
          <p:cNvGrpSpPr/>
          <p:nvPr/>
        </p:nvGrpSpPr>
        <p:grpSpPr>
          <a:xfrm>
            <a:off x="5076056" y="3499042"/>
            <a:ext cx="3873188" cy="851252"/>
            <a:chOff x="5019291" y="3729876"/>
            <a:chExt cx="3873188" cy="851252"/>
          </a:xfrm>
        </p:grpSpPr>
        <p:sp>
          <p:nvSpPr>
            <p:cNvPr id="35" name="文本框 34"/>
            <p:cNvSpPr txBox="1"/>
            <p:nvPr/>
          </p:nvSpPr>
          <p:spPr>
            <a:xfrm>
              <a:off x="5019291" y="3729876"/>
              <a:ext cx="34411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TSO </a:t>
              </a:r>
              <a:r>
                <a:rPr lang="en-US" altLang="zh-CN" sz="2000" dirty="0"/>
                <a:t>(total store order): no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049396" y="4150241"/>
              <a:ext cx="38430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/>
                <a:t>PSO </a:t>
              </a:r>
              <a:r>
                <a:rPr lang="en-US" altLang="zh-CN" sz="2200" dirty="0"/>
                <a:t>(partial store order</a:t>
              </a:r>
              <a:r>
                <a:rPr lang="en-US" altLang="zh-CN" sz="2000" dirty="0">
                  <a:sym typeface="Wingdings" panose="05000000000000000000" pitchFamily="2" charset="2"/>
                </a:rPr>
                <a:t>): yes</a:t>
              </a: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CBA5093C-18EF-971F-8519-AEEAAE119AD0}"/>
              </a:ext>
            </a:extLst>
          </p:cNvPr>
          <p:cNvSpPr txBox="1"/>
          <p:nvPr/>
        </p:nvSpPr>
        <p:spPr>
          <a:xfrm>
            <a:off x="470673" y="1625856"/>
            <a:ext cx="8843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Small programs designed to stress </a:t>
            </a:r>
            <a:r>
              <a:rPr lang="en-US" altLang="zh-CN" sz="2200" dirty="0">
                <a:solidFill>
                  <a:srgbClr val="C00000"/>
                </a:solidFill>
              </a:rPr>
              <a:t>certain behaviors </a:t>
            </a:r>
            <a:r>
              <a:rPr lang="en-US" altLang="zh-CN" sz="2200" dirty="0"/>
              <a:t>of the model</a:t>
            </a:r>
            <a:endParaRPr lang="zh-CN" altLang="en-US" sz="2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D9C120-339C-3835-C0D9-4F16584922A9}"/>
              </a:ext>
            </a:extLst>
          </p:cNvPr>
          <p:cNvSpPr txBox="1"/>
          <p:nvPr/>
        </p:nvSpPr>
        <p:spPr>
          <a:xfrm>
            <a:off x="728034" y="5403892"/>
            <a:ext cx="8328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0" i="0" u="none" strike="noStrike" baseline="0" dirty="0"/>
              <a:t>A suite of litmus tests is fully </a:t>
            </a:r>
            <a:r>
              <a:rPr lang="en-US" altLang="zh-CN" sz="2200" b="0" i="0" u="none" strike="noStrike" baseline="0" dirty="0">
                <a:solidFill>
                  <a:srgbClr val="C00000"/>
                </a:solidFill>
              </a:rPr>
              <a:t>useful</a:t>
            </a:r>
            <a:r>
              <a:rPr lang="en-US" altLang="zh-CN" sz="2200" b="0" i="0" u="none" strike="noStrike" baseline="0" dirty="0"/>
              <a:t> only if it is </a:t>
            </a:r>
            <a:r>
              <a:rPr lang="en-US" altLang="zh-CN" sz="2200" b="0" i="0" u="none" strike="noStrike" baseline="0" dirty="0">
                <a:solidFill>
                  <a:srgbClr val="C00000"/>
                </a:solidFill>
              </a:rPr>
              <a:t>comprehensive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9B0A5D6-AFF9-AB6B-40E3-8FAAF92C7954}"/>
              </a:ext>
            </a:extLst>
          </p:cNvPr>
          <p:cNvGrpSpPr/>
          <p:nvPr/>
        </p:nvGrpSpPr>
        <p:grpSpPr>
          <a:xfrm>
            <a:off x="845379" y="2471236"/>
            <a:ext cx="3960440" cy="2613948"/>
            <a:chOff x="845379" y="2471236"/>
            <a:chExt cx="3960440" cy="261394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18D6466-A72C-BFF1-C32E-A3B7F9B14D59}"/>
                </a:ext>
              </a:extLst>
            </p:cNvPr>
            <p:cNvGrpSpPr/>
            <p:nvPr/>
          </p:nvGrpSpPr>
          <p:grpSpPr>
            <a:xfrm>
              <a:off x="971600" y="2632368"/>
              <a:ext cx="3743589" cy="2308800"/>
              <a:chOff x="2925658" y="2276872"/>
              <a:chExt cx="3743589" cy="230880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2946495" y="2276872"/>
                <a:ext cx="3722752" cy="1403664"/>
                <a:chOff x="4572000" y="2375125"/>
                <a:chExt cx="3722752" cy="1403664"/>
              </a:xfrm>
            </p:grpSpPr>
            <p:sp>
              <p:nvSpPr>
                <p:cNvPr id="18" name="文本框 17"/>
                <p:cNvSpPr txBox="1"/>
                <p:nvPr/>
              </p:nvSpPr>
              <p:spPr>
                <a:xfrm>
                  <a:off x="4572000" y="2375125"/>
                  <a:ext cx="12516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rgbClr val="C00000"/>
                      </a:solidFill>
                    </a:rPr>
                    <a:t>Thread 1</a:t>
                  </a:r>
                  <a:endParaRPr lang="zh-CN" altLang="en-US" sz="2000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6632764" y="2375125"/>
                  <a:ext cx="12516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rgbClr val="009BD2"/>
                      </a:solidFill>
                    </a:rPr>
                    <a:t>Thread 2</a:t>
                  </a:r>
                  <a:endParaRPr lang="zh-CN" altLang="en-US" sz="2000" b="1" dirty="0">
                    <a:solidFill>
                      <a:srgbClr val="009BD2"/>
                    </a:solidFill>
                  </a:endParaRPr>
                </a:p>
              </p:txBody>
            </p:sp>
            <p:cxnSp>
              <p:nvCxnSpPr>
                <p:cNvPr id="20" name="直接连接符 19"/>
                <p:cNvCxnSpPr/>
                <p:nvPr/>
              </p:nvCxnSpPr>
              <p:spPr>
                <a:xfrm>
                  <a:off x="4572000" y="2778435"/>
                  <a:ext cx="3708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4572000" y="3778789"/>
                  <a:ext cx="3708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椭圆 21"/>
                <p:cNvSpPr/>
                <p:nvPr/>
              </p:nvSpPr>
              <p:spPr>
                <a:xfrm>
                  <a:off x="4593688" y="2951189"/>
                  <a:ext cx="252000" cy="25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zh-CN" alt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4593688" y="3423307"/>
                  <a:ext cx="252000" cy="25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lang="zh-CN" alt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6808942" y="2951189"/>
                  <a:ext cx="252000" cy="25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</a:t>
                  </a:r>
                  <a:endParaRPr lang="zh-CN" altLang="en-US"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6808942" y="3423307"/>
                  <a:ext cx="252000" cy="25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lang="zh-CN" alt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912618" y="2839436"/>
                  <a:ext cx="115212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rgbClr val="63A725"/>
                      </a:solidFill>
                    </a:rPr>
                    <a:t>X</a:t>
                  </a:r>
                  <a:r>
                    <a:rPr lang="en-US" altLang="zh-CN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= 1</a:t>
                  </a:r>
                  <a:endPara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917393" y="3364255"/>
                  <a:ext cx="11521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rgbClr val="63A725"/>
                      </a:solidFill>
                    </a:rPr>
                    <a:t>Y</a:t>
                  </a:r>
                  <a:r>
                    <a:rPr lang="en-US" altLang="zh-CN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</a:t>
                  </a:r>
                  <a:endParaRPr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7127872" y="2839436"/>
                  <a:ext cx="115212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7142624" y="3344808"/>
                  <a:ext cx="11521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 err="1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rPr>
                    <a:t>r2</a:t>
                  </a:r>
                  <a:r>
                    <a:rPr lang="en-US" altLang="zh-CN" sz="2000" b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altLang="zh-CN" sz="2000" dirty="0"/>
                    <a:t>=</a:t>
                  </a:r>
                  <a:r>
                    <a:rPr lang="en-US" altLang="zh-CN" sz="2000" b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altLang="zh-CN" sz="2000" b="1" dirty="0">
                      <a:solidFill>
                        <a:srgbClr val="63A725"/>
                      </a:solidFill>
                    </a:rPr>
                    <a:t>X</a:t>
                  </a:r>
                  <a:endParaRPr lang="zh-CN" altLang="en-US" sz="2000" b="1" dirty="0">
                    <a:solidFill>
                      <a:srgbClr val="63A725"/>
                    </a:solidFill>
                  </a:endParaRPr>
                </a:p>
              </p:txBody>
            </p:sp>
          </p:grpSp>
          <p:sp>
            <p:nvSpPr>
              <p:cNvPr id="31" name="文本框 30"/>
              <p:cNvSpPr txBox="1"/>
              <p:nvPr/>
            </p:nvSpPr>
            <p:spPr>
              <a:xfrm>
                <a:off x="2925659" y="3782382"/>
                <a:ext cx="279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Init</a:t>
                </a:r>
                <a:r>
                  <a:rPr lang="en-US" altLang="zh-CN" sz="2000" dirty="0"/>
                  <a:t>:  </a:t>
                </a:r>
                <a:r>
                  <a:rPr lang="en-US" altLang="zh-CN" sz="2000" dirty="0" err="1"/>
                  <a:t>r1</a:t>
                </a:r>
                <a:r>
                  <a:rPr lang="en-US" altLang="zh-CN" sz="2000" dirty="0"/>
                  <a:t> = </a:t>
                </a:r>
                <a:r>
                  <a:rPr lang="en-US" altLang="zh-CN" sz="2000" dirty="0">
                    <a:sym typeface="Mathematica1" panose="05000502060100000001" pitchFamily="2" charset="2"/>
                  </a:rPr>
                  <a:t> </a:t>
                </a:r>
                <a:r>
                  <a:rPr lang="en-US" altLang="zh-CN" sz="2000" dirty="0" err="1">
                    <a:sym typeface="Mathematica1" panose="05000502060100000001" pitchFamily="2" charset="2"/>
                  </a:rPr>
                  <a:t>r2</a:t>
                </a:r>
                <a:r>
                  <a:rPr lang="en-US" altLang="zh-CN" sz="2000" dirty="0">
                    <a:sym typeface="Mathematica1" panose="05000502060100000001" pitchFamily="2" charset="2"/>
                  </a:rPr>
                  <a:t> = 0 </a:t>
                </a:r>
                <a:endParaRPr lang="zh-CN" altLang="en-US" sz="2000" dirty="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925658" y="4124007"/>
                <a:ext cx="3707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Outcome:  r1 = 1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?</a:t>
                </a:r>
                <a:r>
                  <a:rPr lang="en-US" altLang="zh-CN" sz="2400" dirty="0">
                    <a:solidFill>
                      <a:srgbClr val="FF0000"/>
                    </a:solidFill>
                    <a:sym typeface="Mathematica1" panose="05000502060100000001" pitchFamily="2" charset="2"/>
                  </a:rPr>
                  <a:t> </a:t>
                </a:r>
                <a:r>
                  <a:rPr lang="en-US" altLang="zh-CN" sz="2000" dirty="0">
                    <a:sym typeface="Mathematica1" panose="05000502060100000001" pitchFamily="2" charset="2"/>
                  </a:rPr>
                  <a:t> r2 = 0</a:t>
                </a:r>
                <a:endParaRPr lang="zh-CN" altLang="en-US" sz="2000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502367" y="2723890"/>
                <a:ext cx="8899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2000" b="1" dirty="0" err="1">
                    <a:solidFill>
                      <a:srgbClr val="B92D00">
                        <a:lumMod val="60000"/>
                        <a:lumOff val="40000"/>
                      </a:srgbClr>
                    </a:solidFill>
                  </a:rPr>
                  <a:t>r1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altLang="zh-CN" sz="2000" b="1" dirty="0">
                    <a:solidFill>
                      <a:srgbClr val="63A725"/>
                    </a:solidFill>
                  </a:rPr>
                  <a:t>Y</a:t>
                </a:r>
                <a:endParaRPr lang="zh-CN" altLang="en-US" sz="2000" b="1" dirty="0">
                  <a:solidFill>
                    <a:srgbClr val="63A725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521119" y="3204447"/>
                <a:ext cx="562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1</a:t>
                </a:r>
                <a:endParaRPr lang="zh-CN" altLang="en-US" dirty="0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D11DDB9-25C0-8B50-CA70-C123602BDF68}"/>
                </a:ext>
              </a:extLst>
            </p:cNvPr>
            <p:cNvSpPr/>
            <p:nvPr/>
          </p:nvSpPr>
          <p:spPr>
            <a:xfrm>
              <a:off x="845379" y="2471236"/>
              <a:ext cx="3960440" cy="261394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459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ED90A-1976-3F56-2EB8-400D219A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8147248" cy="1295400"/>
          </a:xfrm>
        </p:spPr>
        <p:txBody>
          <a:bodyPr/>
          <a:lstStyle/>
          <a:p>
            <a:r>
              <a:rPr lang="en-US" altLang="zh-CN" dirty="0"/>
              <a:t>Existing Generation Techniques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462E7-651D-BB34-339C-E5F2ADB3B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75" y="2222937"/>
            <a:ext cx="8229600" cy="702007"/>
          </a:xfrm>
        </p:spPr>
        <p:txBody>
          <a:bodyPr/>
          <a:lstStyle/>
          <a:p>
            <a:pPr lvl="1"/>
            <a:r>
              <a:rPr lang="en-US" altLang="zh-CN" sz="2000" b="0" i="0" u="none" strike="noStrike" baseline="0" dirty="0">
                <a:solidFill>
                  <a:srgbClr val="C00000"/>
                </a:solidFill>
                <a:latin typeface="+mn-lt"/>
              </a:rPr>
              <a:t>Impractical</a:t>
            </a:r>
            <a:r>
              <a:rPr lang="en-US" altLang="zh-CN" sz="2000" b="0" i="0" u="none" strike="noStrike" baseline="0" dirty="0">
                <a:latin typeface="+mn-lt"/>
              </a:rPr>
              <a:t> to exhaustively consider </a:t>
            </a:r>
            <a:r>
              <a:rPr lang="en-US" altLang="zh-CN" sz="2000" b="0" i="0" u="none" strike="noStrike" baseline="0" dirty="0">
                <a:solidFill>
                  <a:srgbClr val="C00000"/>
                </a:solidFill>
                <a:latin typeface="+mn-lt"/>
              </a:rPr>
              <a:t>all </a:t>
            </a:r>
            <a:r>
              <a:rPr lang="en-US" altLang="zh-CN" sz="2000" b="0" i="0" u="none" strike="noStrike" baseline="0" dirty="0">
                <a:latin typeface="+mn-lt"/>
              </a:rPr>
              <a:t>programs</a:t>
            </a:r>
          </a:p>
          <a:p>
            <a:pPr lvl="1"/>
            <a:r>
              <a:rPr lang="en-US" altLang="zh-CN" sz="2000" dirty="0">
                <a:latin typeface="+mn-lt"/>
              </a:rPr>
              <a:t>Memory models becomes increasingly </a:t>
            </a:r>
            <a:r>
              <a:rPr lang="en-US" altLang="zh-CN" sz="2000" dirty="0">
                <a:solidFill>
                  <a:srgbClr val="C00000"/>
                </a:solidFill>
                <a:latin typeface="+mn-lt"/>
              </a:rPr>
              <a:t>sophisticated</a:t>
            </a:r>
            <a:endParaRPr lang="zh-CN" alt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1B352-18B3-AE34-3629-AD59D244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E2BBF-9B6F-C91F-97FA-D04A2E02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E1C06-91CC-13CA-A94F-C3FEA4CB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5A8C7F-E59B-C8D9-2961-31107AD97781}"/>
              </a:ext>
            </a:extLst>
          </p:cNvPr>
          <p:cNvSpPr txBox="1"/>
          <p:nvPr/>
        </p:nvSpPr>
        <p:spPr>
          <a:xfrm>
            <a:off x="457200" y="1719263"/>
            <a:ext cx="964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r>
              <a:rPr lang="en-US" altLang="zh-CN" sz="2400" b="0" i="0" u="none" strike="noStrike" baseline="0" dirty="0">
                <a:latin typeface="+mn-lt"/>
              </a:rPr>
              <a:t>annot provide comprehensiveness litmus tests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175D62-8C83-7253-DA33-AD9B7D45D81E}"/>
              </a:ext>
            </a:extLst>
          </p:cNvPr>
          <p:cNvSpPr txBox="1"/>
          <p:nvPr/>
        </p:nvSpPr>
        <p:spPr>
          <a:xfrm>
            <a:off x="476675" y="3148617"/>
            <a:ext cx="964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Combining manual effort with randomization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5A3F633E-8878-71A5-32BC-FF9D5D66D357}"/>
              </a:ext>
            </a:extLst>
          </p:cNvPr>
          <p:cNvSpPr txBox="1">
            <a:spLocks/>
          </p:cNvSpPr>
          <p:nvPr/>
        </p:nvSpPr>
        <p:spPr bwMode="auto">
          <a:xfrm>
            <a:off x="475340" y="3663097"/>
            <a:ext cx="8229600" cy="70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126C"/>
              </a:buClr>
              <a:buSzPct val="70000"/>
              <a:buFont typeface="Wingdings" pitchFamily="2" charset="2"/>
              <a:buChar char="n"/>
              <a:defRPr sz="3000" b="0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n-cs"/>
              </a:defRPr>
            </a:lvl1pPr>
            <a:lvl2pPr marL="801687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j-lt"/>
                <a:ea typeface="黑体" panose="02010609060101010101" pitchFamily="49" charset="-122"/>
              </a:defRPr>
            </a:lvl2pPr>
            <a:lvl3pPr marL="1036637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0BCF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j-lt"/>
                <a:ea typeface="+mn-ea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07B5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  <a:ea typeface="+mn-ea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zh-CN" sz="2000" kern="0" dirty="0">
                <a:latin typeface="+mn-lt"/>
              </a:rPr>
              <a:t>Manual effort is </a:t>
            </a:r>
            <a:r>
              <a:rPr lang="en-US" altLang="zh-CN" sz="2000" kern="0" dirty="0" err="1">
                <a:solidFill>
                  <a:srgbClr val="C00000"/>
                </a:solidFill>
                <a:latin typeface="+mn-lt"/>
              </a:rPr>
              <a:t>errorprone</a:t>
            </a:r>
            <a:endParaRPr lang="en-US" altLang="zh-CN" sz="2000" kern="0" dirty="0">
              <a:solidFill>
                <a:srgbClr val="C00000"/>
              </a:solidFill>
              <a:latin typeface="+mn-lt"/>
            </a:endParaRPr>
          </a:p>
          <a:p>
            <a:pPr lvl="1"/>
            <a:r>
              <a:rPr lang="en-US" altLang="zh-CN" sz="2000" kern="0" dirty="0">
                <a:latin typeface="+mn-lt"/>
              </a:rPr>
              <a:t>Certain behaviors only appear in </a:t>
            </a:r>
            <a:r>
              <a:rPr lang="en-US" altLang="zh-CN" sz="2000" kern="0" dirty="0">
                <a:solidFill>
                  <a:srgbClr val="C00000"/>
                </a:solidFill>
                <a:latin typeface="+mn-lt"/>
              </a:rPr>
              <a:t>rare</a:t>
            </a:r>
            <a:r>
              <a:rPr lang="en-US" altLang="zh-CN" sz="2000" kern="0" dirty="0">
                <a:latin typeface="+mn-lt"/>
              </a:rPr>
              <a:t> circumstances</a:t>
            </a:r>
          </a:p>
        </p:txBody>
      </p:sp>
    </p:spTree>
    <p:extLst>
      <p:ext uri="{BB962C8B-B14F-4D97-AF65-F5344CB8AC3E}">
        <p14:creationId xmlns:p14="http://schemas.microsoft.com/office/powerpoint/2010/main" val="417619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EC085-1A3D-33F1-6C99-1AEC2B8C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B11FB-8A6C-4CDF-4021-EA9F2203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A4221-BF98-4067-88E4-F8713411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036B0-AFDA-D218-F516-B45FFE42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DD125A-C0C5-ADED-F59B-0DFBAE3559B0}"/>
              </a:ext>
            </a:extLst>
          </p:cNvPr>
          <p:cNvSpPr txBox="1"/>
          <p:nvPr/>
        </p:nvSpPr>
        <p:spPr>
          <a:xfrm>
            <a:off x="791580" y="2132856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0" i="0" u="none" strike="noStrike" baseline="0" dirty="0">
                <a:solidFill>
                  <a:srgbClr val="C00000"/>
                </a:solidFill>
              </a:rPr>
              <a:t>Automatically</a:t>
            </a:r>
            <a:r>
              <a:rPr lang="en-US" altLang="zh-CN" sz="2200" b="0" i="0" u="none" strike="noStrike" baseline="0" dirty="0"/>
              <a:t> generating </a:t>
            </a:r>
            <a:r>
              <a:rPr lang="en-US" altLang="zh-CN" sz="2200" b="0" i="0" u="none" strike="noStrike" baseline="0" dirty="0">
                <a:solidFill>
                  <a:srgbClr val="C00000"/>
                </a:solidFill>
              </a:rPr>
              <a:t>comprehensive</a:t>
            </a:r>
            <a:r>
              <a:rPr lang="en-US" altLang="zh-CN" sz="2200" b="0" i="0" u="none" strike="noStrike" baseline="0" dirty="0"/>
              <a:t> litmus test suites specific to any </a:t>
            </a:r>
            <a:r>
              <a:rPr lang="en-US" altLang="zh-CN" sz="2200" b="0" i="0" u="none" strike="noStrike" baseline="0" dirty="0">
                <a:solidFill>
                  <a:srgbClr val="C00000"/>
                </a:solidFill>
              </a:rPr>
              <a:t>axiomatic</a:t>
            </a:r>
            <a:r>
              <a:rPr lang="en-US" altLang="zh-CN" sz="2200" b="0" i="0" u="none" strike="noStrike" baseline="0" dirty="0"/>
              <a:t> memory model</a:t>
            </a:r>
            <a:endParaRPr lang="zh-CN" altLang="en-US" sz="22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FB9A2B4-4852-99AA-6287-D7D3C9680827}"/>
              </a:ext>
            </a:extLst>
          </p:cNvPr>
          <p:cNvGrpSpPr/>
          <p:nvPr/>
        </p:nvGrpSpPr>
        <p:grpSpPr>
          <a:xfrm>
            <a:off x="1214476" y="3573016"/>
            <a:ext cx="6885916" cy="1587976"/>
            <a:chOff x="1214476" y="3717032"/>
            <a:chExt cx="6885916" cy="158797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4DC5C21-3D35-7DB8-0367-3240A709074E}"/>
                </a:ext>
              </a:extLst>
            </p:cNvPr>
            <p:cNvSpPr txBox="1"/>
            <p:nvPr/>
          </p:nvSpPr>
          <p:spPr>
            <a:xfrm>
              <a:off x="5971444" y="4271896"/>
              <a:ext cx="2128948" cy="400110"/>
            </a:xfrm>
            <a:prstGeom prst="rect">
              <a:avLst/>
            </a:prstGeom>
            <a:solidFill>
              <a:schemeClr val="bg1">
                <a:lumMod val="85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Litmus test suits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3D6C77D-9FC9-0086-48FE-6D378491819C}"/>
                </a:ext>
              </a:extLst>
            </p:cNvPr>
            <p:cNvGrpSpPr/>
            <p:nvPr/>
          </p:nvGrpSpPr>
          <p:grpSpPr>
            <a:xfrm>
              <a:off x="3808992" y="3717032"/>
              <a:ext cx="1583290" cy="1587976"/>
              <a:chOff x="3637984" y="2293670"/>
              <a:chExt cx="1583290" cy="1683942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E5E422B-E2EF-FDC5-868B-E1155A5C53A1}"/>
                  </a:ext>
                </a:extLst>
              </p:cNvPr>
              <p:cNvSpPr/>
              <p:nvPr/>
            </p:nvSpPr>
            <p:spPr>
              <a:xfrm>
                <a:off x="3711194" y="2293670"/>
                <a:ext cx="1436870" cy="1683942"/>
              </a:xfrm>
              <a:prstGeom prst="rect">
                <a:avLst/>
              </a:prstGeom>
              <a:solidFill>
                <a:srgbClr val="00206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124387D-1129-5838-A0B4-390C544B999E}"/>
                  </a:ext>
                </a:extLst>
              </p:cNvPr>
              <p:cNvSpPr txBox="1"/>
              <p:nvPr/>
            </p:nvSpPr>
            <p:spPr>
              <a:xfrm>
                <a:off x="3637984" y="2904415"/>
                <a:ext cx="15832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</a:rPr>
                  <a:t>The system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右箭头 31">
              <a:extLst>
                <a:ext uri="{FF2B5EF4-FFF2-40B4-BE49-F238E27FC236}">
                  <a16:creationId xmlns:a16="http://schemas.microsoft.com/office/drawing/2014/main" id="{FF7C57FD-48CE-995F-ECCB-530CDEC60AB5}"/>
                </a:ext>
              </a:extLst>
            </p:cNvPr>
            <p:cNvSpPr/>
            <p:nvPr/>
          </p:nvSpPr>
          <p:spPr>
            <a:xfrm>
              <a:off x="3462074" y="4412920"/>
              <a:ext cx="273322" cy="25908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32">
              <a:extLst>
                <a:ext uri="{FF2B5EF4-FFF2-40B4-BE49-F238E27FC236}">
                  <a16:creationId xmlns:a16="http://schemas.microsoft.com/office/drawing/2014/main" id="{B167BBC1-7535-3FAB-D44A-53056BE6ADB8}"/>
                </a:ext>
              </a:extLst>
            </p:cNvPr>
            <p:cNvSpPr/>
            <p:nvPr/>
          </p:nvSpPr>
          <p:spPr>
            <a:xfrm>
              <a:off x="5506870" y="4412919"/>
              <a:ext cx="273322" cy="25908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D0BE1BC-F984-A3D7-E027-29488BAD7275}"/>
                </a:ext>
              </a:extLst>
            </p:cNvPr>
            <p:cNvSpPr txBox="1"/>
            <p:nvPr/>
          </p:nvSpPr>
          <p:spPr>
            <a:xfrm>
              <a:off x="1214476" y="4109094"/>
              <a:ext cx="2128948" cy="707886"/>
            </a:xfrm>
            <a:prstGeom prst="rect">
              <a:avLst/>
            </a:prstGeom>
            <a:solidFill>
              <a:schemeClr val="bg1">
                <a:lumMod val="85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Axiomatic </a:t>
              </a:r>
            </a:p>
            <a:p>
              <a:pPr algn="ctr"/>
              <a:r>
                <a:rPr lang="en-US" altLang="zh-CN" sz="2000" dirty="0"/>
                <a:t>memory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41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AACD7-5017-0B34-ED21-89062603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kern="0" dirty="0"/>
              <a:t>Axiomatic Memory </a:t>
            </a:r>
            <a:r>
              <a:rPr lang="en-US" altLang="zh-CN" dirty="0"/>
              <a:t>M</a:t>
            </a:r>
            <a:r>
              <a:rPr lang="en-US" altLang="zh-CN" b="1" kern="0" dirty="0"/>
              <a:t>odel</a:t>
            </a:r>
            <a:endParaRPr lang="zh-CN" altLang="en-US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E4187-ED8E-5FD1-D47F-C2B81CDC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41AFD-26A0-5520-76AB-7AC75C95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87624-F018-C616-17A2-A9699662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BF8525F-D417-B0E1-64BE-B52309875F88}"/>
              </a:ext>
            </a:extLst>
          </p:cNvPr>
          <p:cNvSpPr txBox="1">
            <a:spLocks/>
          </p:cNvSpPr>
          <p:nvPr/>
        </p:nvSpPr>
        <p:spPr bwMode="auto">
          <a:xfrm>
            <a:off x="611560" y="1904581"/>
            <a:ext cx="7543800" cy="83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126C"/>
              </a:buClr>
              <a:buSzPct val="70000"/>
              <a:buFont typeface="Wingdings" pitchFamily="2" charset="2"/>
              <a:buChar char="n"/>
              <a:defRPr sz="3000" b="0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n-cs"/>
              </a:defRPr>
            </a:lvl1pPr>
            <a:lvl2pPr marL="801687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j-lt"/>
                <a:ea typeface="黑体" panose="02010609060101010101" pitchFamily="49" charset="-122"/>
              </a:defRPr>
            </a:lvl2pPr>
            <a:lvl3pPr marL="1036637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0BCF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j-lt"/>
                <a:ea typeface="+mn-ea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07B5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  <a:ea typeface="+mn-ea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200" kern="0" dirty="0">
                <a:latin typeface="+mn-lt"/>
              </a:rPr>
              <a:t>An </a:t>
            </a:r>
            <a:r>
              <a:rPr lang="en-US" altLang="zh-CN" sz="2200" b="1" kern="0" dirty="0">
                <a:latin typeface="+mn-lt"/>
              </a:rPr>
              <a:t>axiomatic memory model </a:t>
            </a:r>
            <a:r>
              <a:rPr lang="en-US" altLang="zh-CN" sz="2200" kern="0" dirty="0">
                <a:latin typeface="+mn-lt"/>
              </a:rPr>
              <a:t>is a set of </a:t>
            </a:r>
            <a:r>
              <a:rPr lang="en-US" altLang="zh-CN" sz="2200" kern="0" dirty="0">
                <a:solidFill>
                  <a:srgbClr val="C00000"/>
                </a:solidFill>
                <a:latin typeface="+mn-lt"/>
              </a:rPr>
              <a:t>relational logic sentences </a:t>
            </a:r>
            <a:r>
              <a:rPr lang="en-US" altLang="zh-CN" sz="2200" kern="0" dirty="0">
                <a:latin typeface="+mn-lt"/>
              </a:rPr>
              <a:t>that constrain </a:t>
            </a:r>
            <a:r>
              <a:rPr lang="en-US" altLang="zh-CN" sz="2200" kern="0" dirty="0">
                <a:solidFill>
                  <a:srgbClr val="C00000"/>
                </a:solidFill>
                <a:latin typeface="+mn-lt"/>
              </a:rPr>
              <a:t>relations</a:t>
            </a:r>
            <a:r>
              <a:rPr lang="en-US" altLang="zh-CN" sz="2200" dirty="0">
                <a:latin typeface="+mn-lt"/>
              </a:rPr>
              <a:t> of operations</a:t>
            </a:r>
            <a:endParaRPr lang="zh-CN" altLang="en-US" sz="2200" dirty="0">
              <a:latin typeface="+mn-l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B9EEB01-81FF-9C92-7CF4-2AB625876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563408"/>
            <a:ext cx="6764980" cy="46822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3BE6163-BD6E-334E-41AA-7C02BE54870D}"/>
              </a:ext>
            </a:extLst>
          </p:cNvPr>
          <p:cNvSpPr txBox="1"/>
          <p:nvPr/>
        </p:nvSpPr>
        <p:spPr>
          <a:xfrm>
            <a:off x="1835696" y="3027999"/>
            <a:ext cx="65344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baseline="0" dirty="0"/>
              <a:t>Axiom: sequential consistency per Location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0D698A-DD48-D96D-F8B8-2FE7DFD4B8C4}"/>
              </a:ext>
            </a:extLst>
          </p:cNvPr>
          <p:cNvSpPr txBox="1"/>
          <p:nvPr/>
        </p:nvSpPr>
        <p:spPr>
          <a:xfrm>
            <a:off x="1894948" y="4345084"/>
            <a:ext cx="6106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rf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reads from relation   </a:t>
            </a:r>
            <a:r>
              <a:rPr lang="en-US" altLang="zh-CN" dirty="0"/>
              <a:t>co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coherence   </a:t>
            </a:r>
            <a:r>
              <a:rPr lang="en-US" altLang="zh-CN" dirty="0" err="1"/>
              <a:t>fr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from reads</a:t>
            </a:r>
          </a:p>
          <a:p>
            <a:r>
              <a:rPr lang="en-US" altLang="zh-CN" dirty="0" err="1"/>
              <a:t>po_loc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 program order &amp; same memory location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1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EC085-1A3D-33F1-6C99-1AEC2B8C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B11FB-8A6C-4CDF-4021-EA9F2203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A4221-BF98-4067-88E4-F8713411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036B0-AFDA-D218-F516-B45FFE42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DD125A-C0C5-ADED-F59B-0DFBAE3559B0}"/>
              </a:ext>
            </a:extLst>
          </p:cNvPr>
          <p:cNvSpPr txBox="1"/>
          <p:nvPr/>
        </p:nvSpPr>
        <p:spPr>
          <a:xfrm>
            <a:off x="791580" y="2132856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0" i="0" u="none" strike="noStrike" baseline="0" dirty="0"/>
              <a:t>Automatically generating comprehensive litmus test suites specific to any axiomatic memory model</a:t>
            </a:r>
            <a:endParaRPr lang="zh-CN" altLang="en-US" sz="22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FB9A2B4-4852-99AA-6287-D7D3C9680827}"/>
              </a:ext>
            </a:extLst>
          </p:cNvPr>
          <p:cNvGrpSpPr/>
          <p:nvPr/>
        </p:nvGrpSpPr>
        <p:grpSpPr>
          <a:xfrm>
            <a:off x="1214476" y="3573016"/>
            <a:ext cx="6885916" cy="1587976"/>
            <a:chOff x="1214476" y="3717032"/>
            <a:chExt cx="6885916" cy="158797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4DC5C21-3D35-7DB8-0367-3240A709074E}"/>
                </a:ext>
              </a:extLst>
            </p:cNvPr>
            <p:cNvSpPr txBox="1"/>
            <p:nvPr/>
          </p:nvSpPr>
          <p:spPr>
            <a:xfrm>
              <a:off x="5971444" y="4271896"/>
              <a:ext cx="2128948" cy="400110"/>
            </a:xfrm>
            <a:prstGeom prst="rect">
              <a:avLst/>
            </a:prstGeom>
            <a:solidFill>
              <a:schemeClr val="bg1">
                <a:lumMod val="85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Litmus test suits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3D6C77D-9FC9-0086-48FE-6D378491819C}"/>
                </a:ext>
              </a:extLst>
            </p:cNvPr>
            <p:cNvGrpSpPr/>
            <p:nvPr/>
          </p:nvGrpSpPr>
          <p:grpSpPr>
            <a:xfrm>
              <a:off x="3808992" y="3717032"/>
              <a:ext cx="1583290" cy="1587976"/>
              <a:chOff x="3637984" y="2293670"/>
              <a:chExt cx="1583290" cy="1683942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E5E422B-E2EF-FDC5-868B-E1155A5C53A1}"/>
                  </a:ext>
                </a:extLst>
              </p:cNvPr>
              <p:cNvSpPr/>
              <p:nvPr/>
            </p:nvSpPr>
            <p:spPr>
              <a:xfrm>
                <a:off x="3711194" y="2293670"/>
                <a:ext cx="1436870" cy="1683942"/>
              </a:xfrm>
              <a:prstGeom prst="rect">
                <a:avLst/>
              </a:prstGeom>
              <a:solidFill>
                <a:srgbClr val="00206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124387D-1129-5838-A0B4-390C544B999E}"/>
                  </a:ext>
                </a:extLst>
              </p:cNvPr>
              <p:cNvSpPr txBox="1"/>
              <p:nvPr/>
            </p:nvSpPr>
            <p:spPr>
              <a:xfrm>
                <a:off x="3637984" y="2904415"/>
                <a:ext cx="15832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</a:rPr>
                  <a:t>The system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右箭头 31">
              <a:extLst>
                <a:ext uri="{FF2B5EF4-FFF2-40B4-BE49-F238E27FC236}">
                  <a16:creationId xmlns:a16="http://schemas.microsoft.com/office/drawing/2014/main" id="{FF7C57FD-48CE-995F-ECCB-530CDEC60AB5}"/>
                </a:ext>
              </a:extLst>
            </p:cNvPr>
            <p:cNvSpPr/>
            <p:nvPr/>
          </p:nvSpPr>
          <p:spPr>
            <a:xfrm>
              <a:off x="3462074" y="4412920"/>
              <a:ext cx="273322" cy="25908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32">
              <a:extLst>
                <a:ext uri="{FF2B5EF4-FFF2-40B4-BE49-F238E27FC236}">
                  <a16:creationId xmlns:a16="http://schemas.microsoft.com/office/drawing/2014/main" id="{B167BBC1-7535-3FAB-D44A-53056BE6ADB8}"/>
                </a:ext>
              </a:extLst>
            </p:cNvPr>
            <p:cNvSpPr/>
            <p:nvPr/>
          </p:nvSpPr>
          <p:spPr>
            <a:xfrm>
              <a:off x="5506870" y="4412919"/>
              <a:ext cx="273322" cy="25908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D0BE1BC-F984-A3D7-E027-29488BAD7275}"/>
                </a:ext>
              </a:extLst>
            </p:cNvPr>
            <p:cNvSpPr txBox="1"/>
            <p:nvPr/>
          </p:nvSpPr>
          <p:spPr>
            <a:xfrm>
              <a:off x="1214476" y="4109094"/>
              <a:ext cx="2128948" cy="707886"/>
            </a:xfrm>
            <a:prstGeom prst="rect">
              <a:avLst/>
            </a:prstGeom>
            <a:solidFill>
              <a:schemeClr val="bg1">
                <a:lumMod val="85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C00000"/>
                  </a:solidFill>
                </a:rPr>
                <a:t>Axiomatic </a:t>
              </a:r>
            </a:p>
            <a:p>
              <a:pPr algn="ctr"/>
              <a:r>
                <a:rPr lang="en-US" altLang="zh-CN" sz="2000" dirty="0">
                  <a:solidFill>
                    <a:srgbClr val="C00000"/>
                  </a:solidFill>
                </a:rPr>
                <a:t>memory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3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445BA-B3ED-83C4-0C9C-677F3AA7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kern="0" dirty="0"/>
              <a:t>Memory </a:t>
            </a:r>
            <a:r>
              <a:rPr lang="en-US" altLang="zh-CN" sz="3600" dirty="0"/>
              <a:t>M</a:t>
            </a:r>
            <a:r>
              <a:rPr lang="en-US" altLang="zh-CN" sz="3600" b="1" kern="0" dirty="0"/>
              <a:t>odel in Alloy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367D6-1E2E-02F6-5A9C-40992697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29" y="2132896"/>
            <a:ext cx="8229600" cy="360000"/>
          </a:xfrm>
        </p:spPr>
        <p:txBody>
          <a:bodyPr/>
          <a:lstStyle/>
          <a:p>
            <a:r>
              <a:rPr lang="en-US" altLang="zh-CN" sz="2000" b="0" i="0" dirty="0">
                <a:effectLst/>
                <a:latin typeface="+mn-lt"/>
              </a:rPr>
              <a:t>Set, relations, and first order logic</a:t>
            </a:r>
            <a:endParaRPr lang="zh-CN" altLang="en-US" sz="2000" dirty="0">
              <a:latin typeface="+mn-lt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E75C0-E9CC-517D-64C1-2319C1CC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1,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F2B3F-1ABE-BCF4-5B74-96FCEBCC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518CE-4D10-13AC-95FC-11296E18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C714B8-B20F-6DC4-C243-D828824C11C3}"/>
              </a:ext>
            </a:extLst>
          </p:cNvPr>
          <p:cNvSpPr txBox="1"/>
          <p:nvPr/>
        </p:nvSpPr>
        <p:spPr>
          <a:xfrm>
            <a:off x="475340" y="1628800"/>
            <a:ext cx="822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200" b="0" i="0" u="none" strike="noStrike" baseline="0" dirty="0"/>
              <a:t>Alloy modeling language is </a:t>
            </a:r>
            <a:r>
              <a:rPr lang="en-US" altLang="zh-CN" sz="2400" b="0" i="0" dirty="0">
                <a:solidFill>
                  <a:srgbClr val="24292F"/>
                </a:solidFill>
                <a:effectLst/>
              </a:rPr>
              <a:t>designed for </a:t>
            </a:r>
            <a:r>
              <a:rPr lang="en-US" altLang="zh-CN" sz="2400" b="0" i="0" dirty="0">
                <a:solidFill>
                  <a:srgbClr val="C00000"/>
                </a:solidFill>
                <a:effectLst/>
              </a:rPr>
              <a:t>relational</a:t>
            </a:r>
            <a:r>
              <a:rPr lang="en-US" altLang="zh-CN" sz="2400" b="0" i="0" dirty="0">
                <a:solidFill>
                  <a:srgbClr val="24292F"/>
                </a:solidFill>
                <a:effectLst/>
              </a:rPr>
              <a:t> models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A060E4-C455-DBA8-97A3-3B7B2D2F1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72945"/>
          <a:stretch/>
        </p:blipFill>
        <p:spPr>
          <a:xfrm>
            <a:off x="3851920" y="2698558"/>
            <a:ext cx="4953000" cy="62880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D0F4586-0DCA-C875-26CC-E280038158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670" b="3837"/>
          <a:stretch/>
        </p:blipFill>
        <p:spPr>
          <a:xfrm>
            <a:off x="3900989" y="4195380"/>
            <a:ext cx="4962525" cy="55640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B2C89ED-9B95-1DA0-3D37-53059ACBC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13" y="5050184"/>
            <a:ext cx="4943475" cy="10001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4291598-0838-5081-AEB0-6A353176E021}"/>
              </a:ext>
            </a:extLst>
          </p:cNvPr>
          <p:cNvSpPr txBox="1"/>
          <p:nvPr/>
        </p:nvSpPr>
        <p:spPr>
          <a:xfrm>
            <a:off x="606815" y="2827687"/>
            <a:ext cx="2885065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Each </a:t>
            </a:r>
            <a:r>
              <a:rPr lang="en-US" altLang="zh-CN" sz="1800" b="0" i="0" u="none" strike="noStrike" baseline="0" dirty="0">
                <a:solidFill>
                  <a:srgbClr val="C00000"/>
                </a:solidFill>
                <a:latin typeface="NimbusRomNo9L-Regu"/>
              </a:rPr>
              <a:t>sig</a:t>
            </a:r>
            <a:r>
              <a:rPr lang="en-US" altLang="zh-CN" sz="1800" b="0" i="0" u="none" strike="noStrike" baseline="0" dirty="0">
                <a:latin typeface="NimbusRomNo9L-Regu"/>
              </a:rPr>
              <a:t> defines the set of relations </a:t>
            </a:r>
            <a:r>
              <a:rPr lang="en-US" altLang="zh-CN" dirty="0">
                <a:latin typeface="NimbusRomNo9L-Regu"/>
              </a:rPr>
              <a:t> </a:t>
            </a:r>
            <a:r>
              <a:rPr lang="en-US" altLang="zh-CN" sz="1800" b="0" i="0" u="none" strike="noStrike" baseline="0" dirty="0">
                <a:latin typeface="NimbusRomNo9L-Regu"/>
              </a:rPr>
              <a:t>that originate from atoms of that type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09F3F50-A605-F814-300A-C21DF6035173}"/>
              </a:ext>
            </a:extLst>
          </p:cNvPr>
          <p:cNvSpPr txBox="1"/>
          <p:nvPr/>
        </p:nvSpPr>
        <p:spPr>
          <a:xfrm>
            <a:off x="604543" y="4176254"/>
            <a:ext cx="288506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Each </a:t>
            </a:r>
            <a:r>
              <a:rPr lang="en-US" altLang="zh-CN" dirty="0">
                <a:solidFill>
                  <a:srgbClr val="C00000"/>
                </a:solidFill>
                <a:latin typeface="NimbusRomNo9L-Regu"/>
              </a:rPr>
              <a:t>fact </a:t>
            </a:r>
            <a:r>
              <a:rPr lang="en-US" altLang="zh-CN" sz="1800" b="0" i="0" u="none" strike="noStrike" baseline="0" dirty="0">
                <a:latin typeface="NimbusRomNo9L-Regu"/>
              </a:rPr>
              <a:t>defines basic memory model constraints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0FD51B-F173-7A6D-6441-6A8187DF17AB}"/>
              </a:ext>
            </a:extLst>
          </p:cNvPr>
          <p:cNvSpPr txBox="1"/>
          <p:nvPr/>
        </p:nvSpPr>
        <p:spPr>
          <a:xfrm>
            <a:off x="604543" y="5110617"/>
            <a:ext cx="288506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Each </a:t>
            </a:r>
            <a:r>
              <a:rPr lang="en-US" altLang="zh-CN" sz="1800" b="0" i="0" u="none" strike="noStrike" baseline="0" dirty="0">
                <a:solidFill>
                  <a:srgbClr val="C00000"/>
                </a:solidFill>
                <a:latin typeface="NimbusRomNo9L-Regu"/>
              </a:rPr>
              <a:t>pred</a:t>
            </a:r>
            <a:r>
              <a:rPr lang="en-US" altLang="zh-CN" dirty="0">
                <a:solidFill>
                  <a:srgbClr val="C00000"/>
                </a:solidFill>
                <a:latin typeface="NimbusRomNo9L-Regu"/>
              </a:rPr>
              <a:t> </a:t>
            </a:r>
            <a:r>
              <a:rPr lang="en-US" altLang="zh-CN" sz="1800" b="0" i="0" u="none" strike="noStrike" baseline="0" dirty="0">
                <a:latin typeface="NimbusRomNo9L-Regu"/>
              </a:rPr>
              <a:t>returns </a:t>
            </a:r>
            <a:r>
              <a:rPr lang="en-US" altLang="zh-CN" sz="1800" b="0" i="0" u="none" strike="noStrike" baseline="0" dirty="0" err="1">
                <a:latin typeface="NimbusRomNo9L-Regu"/>
              </a:rPr>
              <a:t>boolean</a:t>
            </a:r>
            <a:r>
              <a:rPr lang="en-US" altLang="zh-CN" sz="1800" b="0" i="0" u="none" strike="noStrike" baseline="0" dirty="0">
                <a:latin typeface="NimbusRomNo9L-Regu"/>
              </a:rPr>
              <a:t> truth values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2B2BC13-DAD2-E816-311C-8ACDC90A34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114"/>
          <a:stretch/>
        </p:blipFill>
        <p:spPr>
          <a:xfrm>
            <a:off x="3880352" y="3321992"/>
            <a:ext cx="4962525" cy="53758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37791736-871D-63A0-6304-95DF05810EC5}"/>
              </a:ext>
            </a:extLst>
          </p:cNvPr>
          <p:cNvSpPr/>
          <p:nvPr/>
        </p:nvSpPr>
        <p:spPr>
          <a:xfrm>
            <a:off x="3842395" y="2662345"/>
            <a:ext cx="4986266" cy="127604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AC4D165-ED71-6EE6-29F3-96B4C6FC4CC0}"/>
              </a:ext>
            </a:extLst>
          </p:cNvPr>
          <p:cNvSpPr/>
          <p:nvPr/>
        </p:nvSpPr>
        <p:spPr>
          <a:xfrm>
            <a:off x="3828179" y="4088331"/>
            <a:ext cx="5000482" cy="76107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CA358AA-247B-8566-1991-74DE22E55377}"/>
              </a:ext>
            </a:extLst>
          </p:cNvPr>
          <p:cNvSpPr/>
          <p:nvPr/>
        </p:nvSpPr>
        <p:spPr>
          <a:xfrm>
            <a:off x="3842395" y="5016576"/>
            <a:ext cx="4986266" cy="9954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FF196FA-F55F-970E-5C5F-53DB4182C51A}"/>
              </a:ext>
            </a:extLst>
          </p:cNvPr>
          <p:cNvSpPr txBox="1"/>
          <p:nvPr/>
        </p:nvSpPr>
        <p:spPr>
          <a:xfrm>
            <a:off x="5632688" y="6046721"/>
            <a:ext cx="199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TSO Fragment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40957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3.xml><?xml version="1.0" encoding="utf-8"?>
<a:theme xmlns:a="http://schemas.openxmlformats.org/drawingml/2006/main" name="1_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22550</TotalTime>
  <Words>616</Words>
  <Application>Microsoft Office PowerPoint</Application>
  <PresentationFormat>全屏显示(4:3)</PresentationFormat>
  <Paragraphs>150</Paragraphs>
  <Slides>18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NimbusRomNo9L-Medi</vt:lpstr>
      <vt:lpstr>NimbusRomNo9L-Regu</vt:lpstr>
      <vt:lpstr>宋体</vt:lpstr>
      <vt:lpstr>Arial</vt:lpstr>
      <vt:lpstr>Calibri</vt:lpstr>
      <vt:lpstr>Candara</vt:lpstr>
      <vt:lpstr>Courier New</vt:lpstr>
      <vt:lpstr>Wingdings</vt:lpstr>
      <vt:lpstr>Wingdings 2</vt:lpstr>
      <vt:lpstr>2_Network</vt:lpstr>
      <vt:lpstr>mopec-2</vt:lpstr>
      <vt:lpstr>1_mopec-2</vt:lpstr>
      <vt:lpstr>PowerPoint 演示文稿</vt:lpstr>
      <vt:lpstr>Memory Consistency Models </vt:lpstr>
      <vt:lpstr>Memory Model Verification</vt:lpstr>
      <vt:lpstr>Litmus Test</vt:lpstr>
      <vt:lpstr>Existing Generation Techniques</vt:lpstr>
      <vt:lpstr>Contribution</vt:lpstr>
      <vt:lpstr>Axiomatic Memory Model</vt:lpstr>
      <vt:lpstr>Contribution</vt:lpstr>
      <vt:lpstr>Memory Model in Alloy </vt:lpstr>
      <vt:lpstr>Memory Model in Alloy </vt:lpstr>
      <vt:lpstr>Minimality Criterion</vt:lpstr>
      <vt:lpstr>Instruction Relaxations</vt:lpstr>
      <vt:lpstr>Instruction Relaxations in Alloy</vt:lpstr>
      <vt:lpstr>Minimality Criterion in Alloy</vt:lpstr>
      <vt:lpstr>Synthesising Test Suites</vt:lpstr>
      <vt:lpstr>Synthesising Test Suites</vt:lpstr>
      <vt:lpstr>Conclusion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江 雪</cp:lastModifiedBy>
  <cp:revision>3297</cp:revision>
  <cp:lastPrinted>2014-03-24T00:35:37Z</cp:lastPrinted>
  <dcterms:created xsi:type="dcterms:W3CDTF">2012-02-01T01:23:27Z</dcterms:created>
  <dcterms:modified xsi:type="dcterms:W3CDTF">2023-03-01T09:42:26Z</dcterms:modified>
</cp:coreProperties>
</file>