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9"/>
  </p:notesMasterIdLst>
  <p:handoutMasterIdLst>
    <p:handoutMasterId r:id="rId20"/>
  </p:handoutMasterIdLst>
  <p:sldIdLst>
    <p:sldId id="554" r:id="rId3"/>
    <p:sldId id="944" r:id="rId4"/>
    <p:sldId id="946" r:id="rId5"/>
    <p:sldId id="948" r:id="rId6"/>
    <p:sldId id="949" r:id="rId7"/>
    <p:sldId id="950" r:id="rId8"/>
    <p:sldId id="947" r:id="rId9"/>
    <p:sldId id="957" r:id="rId10"/>
    <p:sldId id="952" r:id="rId11"/>
    <p:sldId id="953" r:id="rId12"/>
    <p:sldId id="951" r:id="rId13"/>
    <p:sldId id="956" r:id="rId14"/>
    <p:sldId id="954" r:id="rId15"/>
    <p:sldId id="955" r:id="rId16"/>
    <p:sldId id="958" r:id="rId17"/>
    <p:sldId id="631" r:id="rId1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63A725"/>
    <a:srgbClr val="FFE5F4"/>
    <a:srgbClr val="63A6EF"/>
    <a:srgbClr val="6699FF"/>
    <a:srgbClr val="009BD2"/>
    <a:srgbClr val="CCCCFF"/>
    <a:srgbClr val="57126C"/>
    <a:srgbClr val="99C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 autoAdjust="0"/>
    <p:restoredTop sz="89655" autoAdjust="0"/>
  </p:normalViewPr>
  <p:slideViewPr>
    <p:cSldViewPr>
      <p:cViewPr varScale="1">
        <p:scale>
          <a:sx n="88" d="100"/>
          <a:sy n="88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6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E46AB07-5793-4D9F-9659-EE8525DBB0B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40A319D-3532-4FE5-9B9F-EB04799CB4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AB0A-2246-4E14-B74A-269EBC35F45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0EE1-BBD1-486C-9725-0A56260ADEA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0D436F-3F25-4592-AFC6-B855CC749CF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4EEEB74-D2D2-4E20-B250-8DA6B1A77A7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CC26-A062-40C8-8C6A-6CBC9FD4E0F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effectLst/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0B5B-9958-4686-B004-2DACD5B5B84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9E6-E341-4314-A502-F97E56AE42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48A-21BD-4028-8CE2-0EE046ADACDD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0254BFC-5900-44FD-A9A0-BE2AD5FFD5B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Xue Jiang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180528" y="2083649"/>
            <a:ext cx="926937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algn="ctr"/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Can a Given Litmus Test </a:t>
            </a:r>
          </a:p>
          <a:p>
            <a:pPr algn="ctr"/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Pass Under a Given MCM?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244914"/>
            <a:ext cx="4685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solidFill>
                  <a:srgbClr val="57126C"/>
                </a:solidFill>
              </a:rPr>
              <a:t>                                                                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58E34-8AAD-0EA3-DB34-AD085D79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DB227-4276-7EF8-7592-52346BC8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A2C40-65BB-B4A2-A1D3-60E00461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F139E-129B-52C1-C722-DFFE6E4A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2DBBC-098F-6E57-B34D-DD9A25D1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90" y="2355129"/>
            <a:ext cx="5142820" cy="1081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0A15DC-C643-53E6-A320-E275CA2EB065}"/>
              </a:ext>
            </a:extLst>
          </p:cNvPr>
          <p:cNvSpPr txBox="1"/>
          <p:nvPr/>
        </p:nvSpPr>
        <p:spPr>
          <a:xfrm>
            <a:off x="4283968" y="347959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0044B9-605D-E6AC-BB2F-F0FD535EE478}"/>
              </a:ext>
            </a:extLst>
          </p:cNvPr>
          <p:cNvSpPr txBox="1"/>
          <p:nvPr/>
        </p:nvSpPr>
        <p:spPr>
          <a:xfrm>
            <a:off x="3907730" y="54452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3C3B71-16B1-896E-71CB-9176F91A0DF4}"/>
              </a:ext>
            </a:extLst>
          </p:cNvPr>
          <p:cNvSpPr txBox="1"/>
          <p:nvPr/>
        </p:nvSpPr>
        <p:spPr>
          <a:xfrm>
            <a:off x="511944" y="1570499"/>
            <a:ext cx="96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Classical memory models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A379C6-65EB-F999-9710-DB6915D8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165825"/>
            <a:ext cx="6952381" cy="1179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7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D2199-74D0-4C67-A9F4-CDAFAEA2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74242-6CBE-D5EB-986D-C8E48FDC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AB67D-D8D5-A6E7-A213-D903BD2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38252-436C-59A5-6806-E56EEC4C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7E7DD-65EA-9C73-25F3-2D809F31BD92}"/>
              </a:ext>
            </a:extLst>
          </p:cNvPr>
          <p:cNvSpPr txBox="1"/>
          <p:nvPr/>
        </p:nvSpPr>
        <p:spPr>
          <a:xfrm>
            <a:off x="511944" y="1570499"/>
            <a:ext cx="9676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ordering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relation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ordering constraints over operations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342900" indent="-342900"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Depicted by adjacency</a:t>
            </a:r>
            <a:r>
              <a:rPr lang="en-US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matrix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FC7BAE-E968-A595-A0AB-89C1F32D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563283"/>
            <a:ext cx="2661361" cy="193286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D5C7BA-B72C-981C-DF8D-C3D59C276823}"/>
              </a:ext>
            </a:extLst>
          </p:cNvPr>
          <p:cNvGrpSpPr/>
          <p:nvPr/>
        </p:nvGrpSpPr>
        <p:grpSpPr>
          <a:xfrm>
            <a:off x="1835696" y="4662185"/>
            <a:ext cx="6088599" cy="1486108"/>
            <a:chOff x="1661307" y="4274178"/>
            <a:chExt cx="6088599" cy="148610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0E8B7E7-0877-A56C-4D35-C6E2BE41BC05}"/>
                </a:ext>
              </a:extLst>
            </p:cNvPr>
            <p:cNvGrpSpPr/>
            <p:nvPr/>
          </p:nvGrpSpPr>
          <p:grpSpPr>
            <a:xfrm>
              <a:off x="1661307" y="4274178"/>
              <a:ext cx="6088599" cy="1486108"/>
              <a:chOff x="1661307" y="4274178"/>
              <a:chExt cx="6088599" cy="1486108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BB4BC34-98D5-B7F8-24A7-F3691CD001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97" r="37197"/>
              <a:stretch/>
            </p:blipFill>
            <p:spPr>
              <a:xfrm>
                <a:off x="3756423" y="4274179"/>
                <a:ext cx="1907508" cy="1486107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DC0CCDB-DF6F-CBC6-112F-2C2BB7739D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3731"/>
              <a:stretch/>
            </p:blipFill>
            <p:spPr>
              <a:xfrm>
                <a:off x="1661307" y="4274179"/>
                <a:ext cx="1956940" cy="148610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0CFAAEE-78ED-9B9F-0812-16E416A1B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1999"/>
              <a:stretch/>
            </p:blipFill>
            <p:spPr>
              <a:xfrm>
                <a:off x="5663931" y="4274178"/>
                <a:ext cx="2085975" cy="1486107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8B83FD8-0B72-F485-11FB-5D73C74A881B}"/>
                </a:ext>
              </a:extLst>
            </p:cNvPr>
            <p:cNvSpPr txBox="1"/>
            <p:nvPr/>
          </p:nvSpPr>
          <p:spPr>
            <a:xfrm>
              <a:off x="1691680" y="4293096"/>
              <a:ext cx="597666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1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9A7B-4D68-8CD6-1B3C-019A31E9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F018-656C-A1FC-D651-383F064C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B3B7E-D476-FAFF-926F-4F96B290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5DE77-5F68-55AC-DDF0-531AF73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55626E-1406-0CCD-B2E7-9265E4A3E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04"/>
          <a:stretch/>
        </p:blipFill>
        <p:spPr>
          <a:xfrm>
            <a:off x="1258395" y="3813084"/>
            <a:ext cx="6706536" cy="10515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A32B154-2441-2224-5845-D9CC8DDB6841}"/>
              </a:ext>
            </a:extLst>
          </p:cNvPr>
          <p:cNvGrpSpPr/>
          <p:nvPr/>
        </p:nvGrpSpPr>
        <p:grpSpPr>
          <a:xfrm>
            <a:off x="1475656" y="1660318"/>
            <a:ext cx="6088599" cy="1486108"/>
            <a:chOff x="1661307" y="4274178"/>
            <a:chExt cx="6088599" cy="148610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1B91A45-054F-816E-B297-23C6F63F13A2}"/>
                </a:ext>
              </a:extLst>
            </p:cNvPr>
            <p:cNvGrpSpPr/>
            <p:nvPr/>
          </p:nvGrpSpPr>
          <p:grpSpPr>
            <a:xfrm>
              <a:off x="1661307" y="4274178"/>
              <a:ext cx="6088599" cy="1486108"/>
              <a:chOff x="1661307" y="4274178"/>
              <a:chExt cx="6088599" cy="1486108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84EF17D-6386-3DEF-3C0E-36725BD5E4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97" r="37197"/>
              <a:stretch/>
            </p:blipFill>
            <p:spPr>
              <a:xfrm>
                <a:off x="3756423" y="4274179"/>
                <a:ext cx="1907508" cy="148610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E47B842-9EEE-2C70-7112-1D1FD44867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3731"/>
              <a:stretch/>
            </p:blipFill>
            <p:spPr>
              <a:xfrm>
                <a:off x="1661307" y="4274179"/>
                <a:ext cx="1956940" cy="1486107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7B6D10F6-C4B9-3BC4-C42E-F9E5B7BE4D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1999"/>
              <a:stretch/>
            </p:blipFill>
            <p:spPr>
              <a:xfrm>
                <a:off x="5663931" y="4274178"/>
                <a:ext cx="2085975" cy="1486107"/>
              </a:xfrm>
              <a:prstGeom prst="rect">
                <a:avLst/>
              </a:prstGeom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55676F-36B9-6113-59BC-73389DBCC633}"/>
                </a:ext>
              </a:extLst>
            </p:cNvPr>
            <p:cNvSpPr txBox="1"/>
            <p:nvPr/>
          </p:nvSpPr>
          <p:spPr>
            <a:xfrm>
              <a:off x="1691680" y="4293096"/>
              <a:ext cx="597666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" name="箭头: 下 2">
            <a:extLst>
              <a:ext uri="{FF2B5EF4-FFF2-40B4-BE49-F238E27FC236}">
                <a16:creationId xmlns:a16="http://schemas.microsoft.com/office/drawing/2014/main" id="{2D5C1151-79E5-AE54-42C6-B81C0AAC4FB1}"/>
              </a:ext>
            </a:extLst>
          </p:cNvPr>
          <p:cNvSpPr/>
          <p:nvPr/>
        </p:nvSpPr>
        <p:spPr>
          <a:xfrm>
            <a:off x="4349092" y="3192054"/>
            <a:ext cx="222908" cy="5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F024D0-F770-B47F-AACA-968FD8A61E28}"/>
              </a:ext>
            </a:extLst>
          </p:cNvPr>
          <p:cNvSpPr txBox="1"/>
          <p:nvPr/>
        </p:nvSpPr>
        <p:spPr>
          <a:xfrm>
            <a:off x="4716016" y="515561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Check the satisfiability of the conjunction </a:t>
            </a:r>
          </a:p>
          <a:p>
            <a:pPr algn="l"/>
            <a:r>
              <a:rPr lang="en-US" altLang="zh-C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all ordering requirements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F31E4D2-7513-F3C4-38F0-E00183C176B3}"/>
              </a:ext>
            </a:extLst>
          </p:cNvPr>
          <p:cNvSpPr/>
          <p:nvPr/>
        </p:nvSpPr>
        <p:spPr>
          <a:xfrm>
            <a:off x="4349092" y="5065650"/>
            <a:ext cx="222908" cy="5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1DFD01-D21A-DAC6-DDFF-AF3FD674FB99}"/>
              </a:ext>
            </a:extLst>
          </p:cNvPr>
          <p:cNvSpPr txBox="1"/>
          <p:nvPr/>
        </p:nvSpPr>
        <p:spPr>
          <a:xfrm>
            <a:off x="4718474" y="3368286"/>
            <a:ext cx="296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Possible 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adjacency 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9A7B-4D68-8CD6-1B3C-019A31E9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F018-656C-A1FC-D651-383F064C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B3B7E-D476-FAFF-926F-4F96B290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5DE77-5F68-55AC-DDF0-531AF73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55626E-1406-0CCD-B2E7-9265E4A3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95" y="3652448"/>
            <a:ext cx="6706536" cy="159089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A32B154-2441-2224-5845-D9CC8DDB6841}"/>
              </a:ext>
            </a:extLst>
          </p:cNvPr>
          <p:cNvGrpSpPr/>
          <p:nvPr/>
        </p:nvGrpSpPr>
        <p:grpSpPr>
          <a:xfrm>
            <a:off x="1527700" y="1930537"/>
            <a:ext cx="6088599" cy="1486108"/>
            <a:chOff x="1661307" y="4274178"/>
            <a:chExt cx="6088599" cy="148610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1B91A45-054F-816E-B297-23C6F63F13A2}"/>
                </a:ext>
              </a:extLst>
            </p:cNvPr>
            <p:cNvGrpSpPr/>
            <p:nvPr/>
          </p:nvGrpSpPr>
          <p:grpSpPr>
            <a:xfrm>
              <a:off x="1661307" y="4274178"/>
              <a:ext cx="6088599" cy="1486108"/>
              <a:chOff x="1661307" y="4274178"/>
              <a:chExt cx="6088599" cy="1486108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84EF17D-6386-3DEF-3C0E-36725BD5E4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97" r="37197"/>
              <a:stretch/>
            </p:blipFill>
            <p:spPr>
              <a:xfrm>
                <a:off x="3756423" y="4274179"/>
                <a:ext cx="1907508" cy="148610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E47B842-9EEE-2C70-7112-1D1FD44867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3731"/>
              <a:stretch/>
            </p:blipFill>
            <p:spPr>
              <a:xfrm>
                <a:off x="1661307" y="4274179"/>
                <a:ext cx="1956940" cy="1486107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7B6D10F6-C4B9-3BC4-C42E-F9E5B7BE4D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1999"/>
              <a:stretch/>
            </p:blipFill>
            <p:spPr>
              <a:xfrm>
                <a:off x="5663931" y="4274178"/>
                <a:ext cx="2085975" cy="1486107"/>
              </a:xfrm>
              <a:prstGeom prst="rect">
                <a:avLst/>
              </a:prstGeom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55676F-36B9-6113-59BC-73389DBCC633}"/>
                </a:ext>
              </a:extLst>
            </p:cNvPr>
            <p:cNvSpPr txBox="1"/>
            <p:nvPr/>
          </p:nvSpPr>
          <p:spPr>
            <a:xfrm>
              <a:off x="1691680" y="4293096"/>
              <a:ext cx="597666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EEAB5FD-C202-5E74-EF78-FFC961F1A415}"/>
              </a:ext>
            </a:extLst>
          </p:cNvPr>
          <p:cNvSpPr txBox="1"/>
          <p:nvPr/>
        </p:nvSpPr>
        <p:spPr>
          <a:xfrm>
            <a:off x="1475656" y="5457164"/>
            <a:ext cx="670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Adjacency matrices for the execution  under coherence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CED46-48D7-CF8D-C1BB-81492B67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BD2C-31EA-9B61-44E1-BE70AC1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F435A-5D2B-B61C-2196-69938D66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00C4B-D2A3-D408-5AF3-FC4C105B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695A7DB-607F-C6EF-45F7-09EAA2F3F130}"/>
              </a:ext>
            </a:extLst>
          </p:cNvPr>
          <p:cNvGrpSpPr/>
          <p:nvPr/>
        </p:nvGrpSpPr>
        <p:grpSpPr>
          <a:xfrm>
            <a:off x="1527700" y="1930537"/>
            <a:ext cx="6088599" cy="1486108"/>
            <a:chOff x="1661307" y="4274178"/>
            <a:chExt cx="6088599" cy="14861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48220CC-ECA2-F41C-7063-95046C0BBF5F}"/>
                </a:ext>
              </a:extLst>
            </p:cNvPr>
            <p:cNvGrpSpPr/>
            <p:nvPr/>
          </p:nvGrpSpPr>
          <p:grpSpPr>
            <a:xfrm>
              <a:off x="1661307" y="4274178"/>
              <a:ext cx="6088599" cy="1486108"/>
              <a:chOff x="1661307" y="4274178"/>
              <a:chExt cx="6088599" cy="1486108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86E6D83-A6D9-72EB-289B-F7B280EEE8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97" r="37197"/>
              <a:stretch/>
            </p:blipFill>
            <p:spPr>
              <a:xfrm>
                <a:off x="3756423" y="4274179"/>
                <a:ext cx="1907508" cy="1486107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223FDAE-10C4-3A18-C4E1-91DC074698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3731"/>
              <a:stretch/>
            </p:blipFill>
            <p:spPr>
              <a:xfrm>
                <a:off x="1661307" y="4274179"/>
                <a:ext cx="1956940" cy="1486107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2AEA072-95EF-1CFF-3530-87363A80F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1999"/>
              <a:stretch/>
            </p:blipFill>
            <p:spPr>
              <a:xfrm>
                <a:off x="5663931" y="4274178"/>
                <a:ext cx="2085975" cy="1486107"/>
              </a:xfrm>
              <a:prstGeom prst="rect">
                <a:avLst/>
              </a:prstGeom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246083-F654-F88E-91CE-E2C428207865}"/>
                </a:ext>
              </a:extLst>
            </p:cNvPr>
            <p:cNvSpPr txBox="1"/>
            <p:nvPr/>
          </p:nvSpPr>
          <p:spPr>
            <a:xfrm>
              <a:off x="1691680" y="4293096"/>
              <a:ext cx="597666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6916CDF5-0EED-7511-30B6-4F75DFD1B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10" y="3468386"/>
            <a:ext cx="5560579" cy="239509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53E95E5-29B0-5979-68AE-72B0AB0FCE8B}"/>
              </a:ext>
            </a:extLst>
          </p:cNvPr>
          <p:cNvSpPr txBox="1"/>
          <p:nvPr/>
        </p:nvSpPr>
        <p:spPr>
          <a:xfrm>
            <a:off x="1514901" y="5836436"/>
            <a:ext cx="670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Adjacency matrices for the execution  under PRAM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0F83-AA05-D71C-E252-6878A9B2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CppMem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7223-9841-4369-DF82-D6EB5A50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5C639-C339-DD96-5B39-90F8E3D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97D9C-21EF-5B33-2A6E-9DA4A371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DAB9D-4691-B622-B569-864B29D0E74F}"/>
              </a:ext>
            </a:extLst>
          </p:cNvPr>
          <p:cNvSpPr txBox="1"/>
          <p:nvPr/>
        </p:nvSpPr>
        <p:spPr>
          <a:xfrm>
            <a:off x="395536" y="1570499"/>
            <a:ext cx="9676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Building all candidate executions of a C++ program (litmus tests)</a:t>
            </a:r>
            <a:endParaRPr lang="en-US" altLang="zh-CN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Exhaustively considering all possible witnesses (rf, </a:t>
            </a:r>
            <a:r>
              <a:rPr lang="en-US" altLang="zh-CN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etc.</a:t>
            </a:r>
            <a:r>
              <a:rPr lang="en-US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Checking each one with Isabelle/HOL axiomatic model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F8D052-68C3-AA81-9039-5EE0F9B1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43818"/>
            <a:ext cx="1800476" cy="1428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B577D9-E726-94E9-F703-EC8BCAD0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14" y="2996952"/>
            <a:ext cx="6011626" cy="22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363" y="1930607"/>
            <a:ext cx="8229600" cy="3082569"/>
          </a:xfrm>
        </p:spPr>
        <p:txBody>
          <a:bodyPr>
            <a:normAutofit/>
          </a:bodyPr>
          <a:lstStyle/>
          <a:p>
            <a:pPr marL="109728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400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 !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F0D-CFA5-45C7-AE4B-3F4DAB5345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ABD722-2A3C-1AEA-2E9E-75F70A90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86F6B-4033-6C75-47DB-DE1A6CF7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2E2CA-D224-14D4-F0AE-5A76B8F6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0" y="1340768"/>
            <a:ext cx="7760579" cy="36951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0C0726-8792-FAA3-5552-1FAA5A98745E}"/>
              </a:ext>
            </a:extLst>
          </p:cNvPr>
          <p:cNvSpPr/>
          <p:nvPr/>
        </p:nvSpPr>
        <p:spPr>
          <a:xfrm>
            <a:off x="757833" y="1844824"/>
            <a:ext cx="7586414" cy="50405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FB9A90-9E1A-1799-21A9-30391690B518}"/>
              </a:ext>
            </a:extLst>
          </p:cNvPr>
          <p:cNvSpPr txBox="1"/>
          <p:nvPr/>
        </p:nvSpPr>
        <p:spPr>
          <a:xfrm>
            <a:off x="2627784" y="5326814"/>
            <a:ext cx="34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800" dirty="0">
                <a:solidFill>
                  <a:srgbClr val="6699FF"/>
                </a:solidFill>
              </a:rPr>
              <a:t>[</a:t>
            </a:r>
            <a:r>
              <a:rPr lang="en-US" altLang="zh-CN" dirty="0" err="1">
                <a:solidFill>
                  <a:srgbClr val="6699FF"/>
                </a:solidFill>
              </a:rPr>
              <a:t>Wickerson</a:t>
            </a:r>
            <a:r>
              <a:rPr lang="en-US" altLang="zh-CN" sz="1800" dirty="0">
                <a:solidFill>
                  <a:srgbClr val="6699FF"/>
                </a:solidFill>
              </a:rPr>
              <a:t> et al. @POPL’17]</a:t>
            </a:r>
            <a:endParaRPr lang="en-US" altLang="zh-CN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06720-B780-074E-4DFE-77F2B9D55C9C}"/>
              </a:ext>
            </a:extLst>
          </p:cNvPr>
          <p:cNvSpPr txBox="1"/>
          <p:nvPr/>
        </p:nvSpPr>
        <p:spPr>
          <a:xfrm>
            <a:off x="757833" y="5805264"/>
            <a:ext cx="76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>
                <a:latin typeface="NimbusRomNo9L-Medi"/>
              </a:rPr>
              <a:t> 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Automatically Comparing Memory Consistency Models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2C19-FF15-5314-C0F2-DB4C26E1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C6A70-563E-12BF-25CA-42D152D6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536CA-61D8-7ACE-5EAC-124BAE95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D3F4C-085B-4011-96C4-F619E3D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2B529-DE47-F28A-48BA-0443F0E2ED98}"/>
              </a:ext>
            </a:extLst>
          </p:cNvPr>
          <p:cNvSpPr txBox="1"/>
          <p:nvPr/>
        </p:nvSpPr>
        <p:spPr>
          <a:xfrm>
            <a:off x="539552" y="5805264"/>
            <a:ext cx="921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 Herding Cats: Modelling, Simulation, Testing, and Data Mining for Weak Memory   </a:t>
            </a:r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96E653-7901-1DC9-DB76-970C3781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41" y="2276872"/>
            <a:ext cx="3405662" cy="2038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DC9ECE-A72E-D9F8-6E58-9874DA37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6" y="2420888"/>
            <a:ext cx="3823141" cy="1686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68A614-4B20-2FBB-7E05-3FD9C54DD962}"/>
              </a:ext>
            </a:extLst>
          </p:cNvPr>
          <p:cNvSpPr txBox="1"/>
          <p:nvPr/>
        </p:nvSpPr>
        <p:spPr>
          <a:xfrm>
            <a:off x="1783519" y="45091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 model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FA9E79-D8D0-C16E-D686-84EEE86EC77A}"/>
              </a:ext>
            </a:extLst>
          </p:cNvPr>
          <p:cNvSpPr txBox="1"/>
          <p:nvPr/>
        </p:nvSpPr>
        <p:spPr>
          <a:xfrm>
            <a:off x="5854968" y="450912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Litmus test (store buffering)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3608-326B-6B47-9774-B1189A0B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9C65B-1A16-12CA-EDDC-687C5BDC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2112C-BD60-9E52-C64E-FC601503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7C224-BDCC-0DB1-3B26-265B9D37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3EBFD-C602-0CF6-4DF0-14BF50F9E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87"/>
          <a:stretch/>
        </p:blipFill>
        <p:spPr>
          <a:xfrm>
            <a:off x="4122204" y="2657726"/>
            <a:ext cx="4499992" cy="12919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7838BA-8F09-B98C-536E-2144AA5A1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1"/>
          <a:stretch/>
        </p:blipFill>
        <p:spPr>
          <a:xfrm>
            <a:off x="4067944" y="4153265"/>
            <a:ext cx="4608512" cy="12919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1498E8-DC7C-A275-B8D6-BF6EC30D9E08}"/>
              </a:ext>
            </a:extLst>
          </p:cNvPr>
          <p:cNvSpPr txBox="1"/>
          <p:nvPr/>
        </p:nvSpPr>
        <p:spPr>
          <a:xfrm>
            <a:off x="511944" y="1570499"/>
            <a:ext cx="9676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Generating all executions of a given test</a:t>
            </a:r>
          </a:p>
          <a:p>
            <a:pPr marL="342900" indent="-342900"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choice of events,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rf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50899-9ACF-4F5C-5F14-C6471751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68960"/>
            <a:ext cx="3174136" cy="1900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EC2F-D6FC-9669-701A-9A12B37B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DB6E3-E43B-2EB3-A5F7-A9538198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AC153-46F7-0D48-87B6-97A528F8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57877-1A0B-7F6A-6202-EEFF112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3EC659-A4EF-73D7-29F8-21585FC896BE}"/>
              </a:ext>
            </a:extLst>
          </p:cNvPr>
          <p:cNvSpPr txBox="1"/>
          <p:nvPr/>
        </p:nvSpPr>
        <p:spPr>
          <a:xfrm>
            <a:off x="511944" y="1570499"/>
            <a:ext cx="967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SC model gets executed on each execution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F506F4-1092-E3B4-7BFC-0CB2EAFB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87"/>
          <a:stretch/>
        </p:blipFill>
        <p:spPr>
          <a:xfrm>
            <a:off x="4122204" y="2657726"/>
            <a:ext cx="4499992" cy="1291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31B7B9-A7C8-C356-8B2A-7663AD19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1"/>
          <a:stretch/>
        </p:blipFill>
        <p:spPr>
          <a:xfrm>
            <a:off x="4067944" y="4153265"/>
            <a:ext cx="4608512" cy="12919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246708-9D0B-E70E-B922-6070CAF5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68960"/>
            <a:ext cx="3174136" cy="1900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C42E0CE-DA48-FCFA-371B-E3C8F43DF6DF}"/>
              </a:ext>
            </a:extLst>
          </p:cNvPr>
          <p:cNvSpPr txBox="1"/>
          <p:nvPr/>
        </p:nvSpPr>
        <p:spPr>
          <a:xfrm>
            <a:off x="6481430" y="4079165"/>
            <a:ext cx="2160240" cy="1366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75AD-5272-6850-2A03-5778C36A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2CFCF-4070-025E-C363-9AF32EF8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6D6F0-9E10-E10B-FA30-1927854A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4D359-F154-F111-6992-68B5F04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06C34C-621C-804A-7CCD-7E910D45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9" y="2186351"/>
            <a:ext cx="3951157" cy="28177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AB2E97-B66A-0BCF-F5D3-4E12AA242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87"/>
          <a:stretch/>
        </p:blipFill>
        <p:spPr>
          <a:xfrm>
            <a:off x="216024" y="2099691"/>
            <a:ext cx="4499992" cy="12919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9E6A34-4F49-6A8E-CCB6-9D1CBBAA6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01"/>
          <a:stretch/>
        </p:blipFill>
        <p:spPr>
          <a:xfrm>
            <a:off x="161764" y="3595230"/>
            <a:ext cx="4608512" cy="12919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FDB0968-9E24-185B-3897-473636E598E1}"/>
              </a:ext>
            </a:extLst>
          </p:cNvPr>
          <p:cNvSpPr txBox="1"/>
          <p:nvPr/>
        </p:nvSpPr>
        <p:spPr>
          <a:xfrm>
            <a:off x="2555776" y="3558179"/>
            <a:ext cx="2160240" cy="1366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5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54F15-F33F-B3AD-7B8F-F53E0F18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60216-FA1C-9B79-0B42-379BD6A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BCA3E-9E87-4BF3-5CD7-7CBDF61A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60718-AE3C-6DA6-3CA2-EE5927DC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A75807-87D8-D31C-C021-1D32AAC1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3" y="1916832"/>
            <a:ext cx="8339913" cy="27279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4012AE-23EE-5215-A091-17CCE2DF2F31}"/>
              </a:ext>
            </a:extLst>
          </p:cNvPr>
          <p:cNvSpPr txBox="1"/>
          <p:nvPr/>
        </p:nvSpPr>
        <p:spPr>
          <a:xfrm>
            <a:off x="251520" y="5733256"/>
            <a:ext cx="921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 </a:t>
            </a:r>
            <a:r>
              <a:rPr lang="en-US" altLang="zh-CN" dirty="0" err="1"/>
              <a:t>Nemos</a:t>
            </a:r>
            <a:r>
              <a:rPr lang="en-US" altLang="zh-CN" dirty="0"/>
              <a:t>: A Framework for Axiomatic and Executable Specifications of Memory                 Consistency Models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5392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5BADE-495E-0161-828D-3001D432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01617-980B-8520-1C6A-DCF6488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5F6D1-44EE-451C-7FCB-A6B05478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ABEB6-DD72-A9D6-99FB-13910680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B02994-870C-A081-713E-A9742D71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43533"/>
            <a:ext cx="2661361" cy="193286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A64493-0A32-352F-A947-06C62111F043}"/>
              </a:ext>
            </a:extLst>
          </p:cNvPr>
          <p:cNvGrpSpPr/>
          <p:nvPr/>
        </p:nvGrpSpPr>
        <p:grpSpPr>
          <a:xfrm>
            <a:off x="3344466" y="2634479"/>
            <a:ext cx="5558749" cy="2397846"/>
            <a:chOff x="2325619" y="3677258"/>
            <a:chExt cx="5875907" cy="258163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9B641D-256A-D586-85E5-AF494E8A8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619"/>
            <a:stretch/>
          </p:blipFill>
          <p:spPr>
            <a:xfrm>
              <a:off x="3923928" y="3677259"/>
              <a:ext cx="4277598" cy="258163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FCF80D9-B2F5-ED56-830B-C18D0219F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750"/>
            <a:stretch/>
          </p:blipFill>
          <p:spPr>
            <a:xfrm>
              <a:off x="2325619" y="3677258"/>
              <a:ext cx="1656184" cy="2581635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966A6FF-7673-205B-25E1-059F742B46A5}"/>
              </a:ext>
            </a:extLst>
          </p:cNvPr>
          <p:cNvSpPr txBox="1"/>
          <p:nvPr/>
        </p:nvSpPr>
        <p:spPr>
          <a:xfrm>
            <a:off x="3779912" y="1907839"/>
            <a:ext cx="40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Memory operation i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2296F60-AF9B-71DC-672A-34725061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31" y="1952248"/>
            <a:ext cx="178142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79247-9731-D6D6-7733-C59AC2D7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Nemos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E22AD-FA15-5EC3-4B6C-1FC2ED52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4,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A066A-6DA5-ADC1-8FDD-E3D013B8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3109C-CF79-BB47-9BA8-EE133734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7B534-8914-20FE-7E5B-C6D267F8D0C0}"/>
              </a:ext>
            </a:extLst>
          </p:cNvPr>
          <p:cNvSpPr txBox="1"/>
          <p:nvPr/>
        </p:nvSpPr>
        <p:spPr>
          <a:xfrm>
            <a:off x="2123728" y="6053226"/>
            <a:ext cx="585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Common memory consistency properties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D92BB4-717A-3934-56B0-7B09FDBE2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75"/>
          <a:stretch/>
        </p:blipFill>
        <p:spPr>
          <a:xfrm>
            <a:off x="1619672" y="2276872"/>
            <a:ext cx="5571784" cy="1577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43B554-8BE8-1DEA-072A-CB669CD9F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77" y="4131334"/>
            <a:ext cx="5904656" cy="17843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91B23E-91F4-752B-3D0F-A6BD091FD065}"/>
              </a:ext>
            </a:extLst>
          </p:cNvPr>
          <p:cNvSpPr txBox="1"/>
          <p:nvPr/>
        </p:nvSpPr>
        <p:spPr>
          <a:xfrm>
            <a:off x="511944" y="1570499"/>
            <a:ext cx="9676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ordering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relation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ordering constraints over operations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043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2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22894</TotalTime>
  <Words>246</Words>
  <Application>Microsoft Office PowerPoint</Application>
  <PresentationFormat>全屏显示(4:3)</PresentationFormat>
  <Paragraphs>81</Paragraphs>
  <Slides>16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NimbusRomNo9L-Medi</vt:lpstr>
      <vt:lpstr>宋体</vt:lpstr>
      <vt:lpstr>Microsoft YaHei</vt:lpstr>
      <vt:lpstr>Arial</vt:lpstr>
      <vt:lpstr>Calibri</vt:lpstr>
      <vt:lpstr>Candara</vt:lpstr>
      <vt:lpstr>Courier New</vt:lpstr>
      <vt:lpstr>Wingdings</vt:lpstr>
      <vt:lpstr>Wingdings 2</vt:lpstr>
      <vt:lpstr>mopec-2</vt:lpstr>
      <vt:lpstr>1_mopec-2</vt:lpstr>
      <vt:lpstr>PowerPoint 演示文稿</vt:lpstr>
      <vt:lpstr>PowerPoint 演示文稿</vt:lpstr>
      <vt:lpstr>Herd</vt:lpstr>
      <vt:lpstr>Herd</vt:lpstr>
      <vt:lpstr>Herd</vt:lpstr>
      <vt:lpstr>Herd</vt:lpstr>
      <vt:lpstr>Nemos</vt:lpstr>
      <vt:lpstr>Nemos</vt:lpstr>
      <vt:lpstr>Nemos</vt:lpstr>
      <vt:lpstr>Nemos</vt:lpstr>
      <vt:lpstr>Nemos</vt:lpstr>
      <vt:lpstr>Nemos</vt:lpstr>
      <vt:lpstr>Nemos</vt:lpstr>
      <vt:lpstr>Nemos</vt:lpstr>
      <vt:lpstr>CppMem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 雪</cp:lastModifiedBy>
  <cp:revision>3344</cp:revision>
  <cp:lastPrinted>2014-03-24T00:35:37Z</cp:lastPrinted>
  <dcterms:created xsi:type="dcterms:W3CDTF">2012-02-01T01:23:27Z</dcterms:created>
  <dcterms:modified xsi:type="dcterms:W3CDTF">2022-07-04T08:08:04Z</dcterms:modified>
</cp:coreProperties>
</file>