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  <p:sldMasterId id="2147483792" r:id="rId2"/>
  </p:sldMasterIdLst>
  <p:notesMasterIdLst>
    <p:notesMasterId r:id="rId13"/>
  </p:notesMasterIdLst>
  <p:handoutMasterIdLst>
    <p:handoutMasterId r:id="rId14"/>
  </p:handoutMasterIdLst>
  <p:sldIdLst>
    <p:sldId id="554" r:id="rId3"/>
    <p:sldId id="958" r:id="rId4"/>
    <p:sldId id="959" r:id="rId5"/>
    <p:sldId id="960" r:id="rId6"/>
    <p:sldId id="961" r:id="rId7"/>
    <p:sldId id="962" r:id="rId8"/>
    <p:sldId id="964" r:id="rId9"/>
    <p:sldId id="966" r:id="rId10"/>
    <p:sldId id="967" r:id="rId11"/>
    <p:sldId id="631" r:id="rId12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4FB"/>
    <a:srgbClr val="E8F1FD"/>
    <a:srgbClr val="63A725"/>
    <a:srgbClr val="FFE5F4"/>
    <a:srgbClr val="63A6EF"/>
    <a:srgbClr val="6699FF"/>
    <a:srgbClr val="009BD2"/>
    <a:srgbClr val="CCCCFF"/>
    <a:srgbClr val="57126C"/>
    <a:srgbClr val="99CC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9" autoAdjust="0"/>
    <p:restoredTop sz="89655" autoAdjust="0"/>
  </p:normalViewPr>
  <p:slideViewPr>
    <p:cSldViewPr>
      <p:cViewPr varScale="1">
        <p:scale>
          <a:sx n="88" d="100"/>
          <a:sy n="88" d="100"/>
        </p:scale>
        <p:origin x="16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7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5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4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7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242C8D7-F16C-4A07-AD4C-2183EC0DD23F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33" y="28761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1" y="33265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F7D-C2F7-4EE9-8B9D-3853EB106E1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5098-0B1F-49F0-9C79-A55BCAB13311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DE46AB07-5793-4D9F-9659-EE8525DBB0B2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3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EBE3DAD3-22BD-411C-8CFC-8D723AD5C5D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9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A40A319D-3532-4FE5-9B9F-EB04799CB4D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2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AB0A-2246-4E14-B74A-269EBC35F45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0EE1-BBD1-486C-9725-0A56260ADEA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0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080D436F-3F25-4592-AFC6-B855CC749CF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3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B4EEEB74-D2D2-4E20-B250-8DA6B1A77A7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4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CC26-A062-40C8-8C6A-6CBC9FD4E0F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8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effectLst/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0B5B-9958-4686-B004-2DACD5B5B842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5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99E6-E341-4314-A502-F97E56AE42CA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2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148A-21BD-4028-8CE2-0EE046ADACDD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9E0173A4-4731-41A4-A6DA-1B1984AC495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20B1-EE8A-46DE-B089-DB6EFA376C3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0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CF48-7F3B-40E8-AECF-1B7E940CAC2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7AD0F80-D245-447C-A5A9-F5531DFB0AAC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CDD33EBD-0B71-4B64-A382-5C26F609CB6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4F7-EBE6-4661-8A28-16F391A63639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B69-E583-4C5A-81AE-FC7DCB18649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F3F3F3AB-2E40-4C37-8711-45F4C0163D5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3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40254BFC-5900-44FD-A9A0-BE2AD5FFD5B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alloytools.org/documentation/alloy-api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iy.inria.fr/her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7898" y="4927562"/>
            <a:ext cx="5104262" cy="1348348"/>
          </a:xfrm>
          <a:prstGeom prst="rect">
            <a:avLst/>
          </a:prstGeom>
        </p:spPr>
        <p:txBody>
          <a:bodyPr vert="horz" lIns="118872" tIns="0" rIns="45720" bIns="0" rtlCol="0" anchor="ctr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30000"/>
              </a:lnSpc>
              <a:buClr>
                <a:srgbClr val="6076B4"/>
              </a:buClr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Name: Xue Jiang</a:t>
            </a:r>
          </a:p>
          <a:p>
            <a:pPr>
              <a:lnSpc>
                <a:spcPct val="130000"/>
              </a:lnSpc>
              <a:buClr>
                <a:srgbClr val="6076B4"/>
              </a:buClr>
            </a:pP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-252536" y="1906514"/>
            <a:ext cx="9269374" cy="17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3400" kern="0" dirty="0">
                <a:solidFill>
                  <a:srgbClr val="57126C"/>
                </a:solidFill>
                <a:latin typeface="Arial"/>
              </a:rPr>
              <a:t>Generating Pictures of Histories</a:t>
            </a: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3400" kern="0" dirty="0">
                <a:solidFill>
                  <a:srgbClr val="57126C"/>
                </a:solidFill>
                <a:latin typeface="Arial"/>
              </a:rPr>
              <a:t>and Abstract Executions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800100" y="3635761"/>
            <a:ext cx="75438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3244914"/>
            <a:ext cx="46858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000" dirty="0">
                <a:solidFill>
                  <a:srgbClr val="57126C"/>
                </a:solidFill>
              </a:rPr>
              <a:t>                                                                       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4611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91">
        <p:fade/>
      </p:transition>
    </mc:Choice>
    <mc:Fallback xmlns="">
      <p:transition spd="med" advTm="969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3363" y="1930607"/>
            <a:ext cx="8229600" cy="3082569"/>
          </a:xfrm>
        </p:spPr>
        <p:txBody>
          <a:bodyPr>
            <a:normAutofit/>
          </a:bodyPr>
          <a:lstStyle/>
          <a:p>
            <a:pPr marL="109728" indent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5400">
                <a:solidFill>
                  <a:srgbClr val="57126C"/>
                </a:solidFill>
                <a:latin typeface="+mj-lt"/>
                <a:ea typeface="黑体" panose="02010609060101010101" pitchFamily="49" charset="-122"/>
                <a:cs typeface="+mj-cs"/>
              </a:rPr>
              <a:t>Thank you !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FF0D-CFA5-45C7-AE4B-3F4DAB53454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08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03E33-B4C1-3C79-FDAF-7BBDA2A5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Non-transaction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506FD-6DD7-5602-854A-52D57770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730BC-6672-1A49-49D5-A42F4755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6EAB9-3BD7-72B8-6964-1814816A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16FA22F-6BF1-0D88-07AA-9D86B105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00808"/>
            <a:ext cx="5506789" cy="409827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CDD3C84-803D-2AE9-64D6-57B9F0D50889}"/>
              </a:ext>
            </a:extLst>
          </p:cNvPr>
          <p:cNvSpPr txBox="1"/>
          <p:nvPr/>
        </p:nvSpPr>
        <p:spPr>
          <a:xfrm>
            <a:off x="2843808" y="5854772"/>
            <a:ext cx="407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Abstract execution generated by Alloy*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9A28278-8308-1B13-F663-E43CD3AC8AF8}"/>
              </a:ext>
            </a:extLst>
          </p:cNvPr>
          <p:cNvSpPr txBox="1"/>
          <p:nvPr/>
        </p:nvSpPr>
        <p:spPr>
          <a:xfrm>
            <a:off x="5866342" y="2541326"/>
            <a:ext cx="2807921" cy="9233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Goal: Generating pictures of abstract executions and corresponding histories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8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F74BD-DCDB-CFFF-29AF-D740A7C9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Input: xml Files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E4ED6-902D-E973-CE10-E3E288F8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3F73B-8EBB-A02B-6C33-67E34945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A89664-08F0-8589-4088-610ECA12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81B5BA0-B70E-69C1-27C1-664F39671394}"/>
              </a:ext>
            </a:extLst>
          </p:cNvPr>
          <p:cNvGrpSpPr>
            <a:grpSpLocks noChangeAspect="1"/>
          </p:cNvGrpSpPr>
          <p:nvPr/>
        </p:nvGrpSpPr>
        <p:grpSpPr>
          <a:xfrm>
            <a:off x="1774438" y="1628800"/>
            <a:ext cx="5674449" cy="4364961"/>
            <a:chOff x="323528" y="1844824"/>
            <a:chExt cx="5616624" cy="432048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FA2482F-E370-6E96-D26D-C2926E54C7CF}"/>
                </a:ext>
              </a:extLst>
            </p:cNvPr>
            <p:cNvGrpSpPr/>
            <p:nvPr/>
          </p:nvGrpSpPr>
          <p:grpSpPr>
            <a:xfrm>
              <a:off x="323528" y="1904218"/>
              <a:ext cx="5587922" cy="4210050"/>
              <a:chOff x="323528" y="1904218"/>
              <a:chExt cx="5587922" cy="4210050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3F31B836-AE8E-28E2-2B74-E80BCBD5F8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3150" y="1904218"/>
                <a:ext cx="5448300" cy="4029075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DAF59D5C-6FB6-1D94-A4CA-4496AED9A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528" y="5933293"/>
                <a:ext cx="2743200" cy="180975"/>
              </a:xfrm>
              <a:prstGeom prst="rect">
                <a:avLst/>
              </a:prstGeom>
            </p:spPr>
          </p:pic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A87C821-3355-11EC-62E7-4EE54EC7A559}"/>
                </a:ext>
              </a:extLst>
            </p:cNvPr>
            <p:cNvSpPr/>
            <p:nvPr/>
          </p:nvSpPr>
          <p:spPr>
            <a:xfrm>
              <a:off x="457200" y="1844824"/>
              <a:ext cx="5482952" cy="432048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840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F74BD-DCDB-CFFF-29AF-D740A7C9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Input: xml Files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E4ED6-902D-E973-CE10-E3E288F8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3F73B-8EBB-A02B-6C33-67E34945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A89664-08F0-8589-4088-610ECA12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01E9E5-F567-C437-8FF1-CCB7FDA71425}"/>
              </a:ext>
            </a:extLst>
          </p:cNvPr>
          <p:cNvSpPr txBox="1"/>
          <p:nvPr/>
        </p:nvSpPr>
        <p:spPr>
          <a:xfrm>
            <a:off x="583952" y="1562465"/>
            <a:ext cx="7228408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How to get xml files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7030A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Exported from Alloy* GUI</a:t>
            </a:r>
          </a:p>
          <a:p>
            <a:pPr marL="342900" indent="-342900">
              <a:buClr>
                <a:srgbClr val="7030A0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7030A0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7030A0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7030A0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7030A0"/>
              </a:buClr>
              <a:buSzPct val="80000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7030A0"/>
              </a:buClr>
              <a:buSzPct val="80000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7030A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Using Alloy Java APIs</a:t>
            </a:r>
          </a:p>
          <a:p>
            <a:pPr>
              <a:buClr>
                <a:srgbClr val="7030A0"/>
              </a:buClr>
              <a:buSzPct val="80000"/>
            </a:pP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</a:t>
            </a:r>
          </a:p>
          <a:p>
            <a:pPr marL="800100" lvl="1" indent="-342900">
              <a:buClr>
                <a:srgbClr val="7030A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http://alloytools.org/documentation/alloy-api/index.html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7030A0"/>
              </a:buClr>
              <a:buSzPct val="80000"/>
            </a:pP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E77C683-A080-2811-DE0B-50E7648DB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15" y="2996952"/>
            <a:ext cx="2924583" cy="15432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32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AB179EB-56FC-2270-C704-4D29EB9680E9}"/>
                  </a:ext>
                </a:extLst>
              </p:cNvPr>
              <p:cNvSpPr txBox="1"/>
              <p:nvPr/>
            </p:nvSpPr>
            <p:spPr>
              <a:xfrm>
                <a:off x="583952" y="1418575"/>
                <a:ext cx="8560048" cy="4555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Abstract executions includes</a:t>
                </a:r>
              </a:p>
              <a:p>
                <a:endPara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Sessions</a:t>
                </a:r>
              </a:p>
              <a:p>
                <a:pPr marL="800100" lvl="1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id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… (numbering from 1)</a:t>
                </a:r>
              </a:p>
              <a:p>
                <a:pPr marL="342900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Events</a:t>
                </a:r>
              </a:p>
              <a:p>
                <a:pPr marL="800100" lvl="1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id</a:t>
                </a:r>
              </a:p>
              <a:p>
                <a:pPr marL="800100" lvl="1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op: key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rval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reads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  <a:p>
                <a:pPr marL="342900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Relations</a:t>
                </a:r>
              </a:p>
              <a:p>
                <a:pPr marL="800100" lvl="1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so: solid line with arrows</a:t>
                </a:r>
              </a:p>
              <a:p>
                <a:pPr marL="800100" lvl="1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vis: solid line with arrows</a:t>
                </a:r>
              </a:p>
              <a:p>
                <a:pPr marL="1257300" lvl="2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events on the same session</a:t>
                </a:r>
              </a:p>
              <a:p>
                <a:pPr marL="1257300" lvl="2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events on different sessions: only from reads to writes</a:t>
                </a:r>
              </a:p>
              <a:p>
                <a:pPr marL="800100" lvl="1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ar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dashed line with arrows </a:t>
                </a:r>
              </a:p>
              <a:p>
                <a:pPr marL="1257300" lvl="2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only over writes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AB179EB-56FC-2270-C704-4D29EB96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52" y="1418575"/>
                <a:ext cx="8560048" cy="4555093"/>
              </a:xfrm>
              <a:prstGeom prst="rect">
                <a:avLst/>
              </a:prstGeom>
              <a:blipFill>
                <a:blip r:embed="rId2"/>
                <a:stretch>
                  <a:fillRect l="-1140" t="-937" b="-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49F3D4DA-DEAF-3D08-5B32-35FB4869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A503C-4BBE-E43F-1207-FECF6A8B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D438C-575B-FCDC-1039-890453FB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9F53B-4A3F-009D-1F2A-28D2FD68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43F784-7037-19E8-8CDF-85CBA0700981}"/>
              </a:ext>
            </a:extLst>
          </p:cNvPr>
          <p:cNvSpPr txBox="1"/>
          <p:nvPr/>
        </p:nvSpPr>
        <p:spPr>
          <a:xfrm>
            <a:off x="583952" y="5870579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030A0"/>
              </a:buClr>
              <a:buSzPct val="80000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Histories includes session ids and events and so relation</a:t>
            </a:r>
          </a:p>
        </p:txBody>
      </p:sp>
    </p:spTree>
    <p:extLst>
      <p:ext uri="{BB962C8B-B14F-4D97-AF65-F5344CB8AC3E}">
        <p14:creationId xmlns:p14="http://schemas.microsoft.com/office/powerpoint/2010/main" val="104414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F22F1-F060-DB75-A030-CBA4EEAD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4A025-A172-37BB-C3C0-BF42A04A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4886E-2A2C-31AF-3348-325BF590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F5F54-E5C7-33A8-1F44-61A7B22F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CE1281-40A2-3465-1D69-4FEF31A0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0" y="1966418"/>
            <a:ext cx="4826554" cy="35920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16CF0D1-91B3-9B77-C27A-BE7F0B575479}"/>
              </a:ext>
            </a:extLst>
          </p:cNvPr>
          <p:cNvSpPr txBox="1"/>
          <p:nvPr/>
        </p:nvSpPr>
        <p:spPr>
          <a:xfrm>
            <a:off x="6445381" y="4905529"/>
            <a:ext cx="1073536" cy="339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History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964F3B-55E4-9DB6-8982-A057D4FF77E7}"/>
              </a:ext>
            </a:extLst>
          </p:cNvPr>
          <p:cNvSpPr txBox="1"/>
          <p:nvPr/>
        </p:nvSpPr>
        <p:spPr>
          <a:xfrm>
            <a:off x="5908772" y="3129717"/>
            <a:ext cx="2146755" cy="35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Abstract execution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325A315-5416-EEA8-696D-DAD3970DC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207" y="3696937"/>
            <a:ext cx="4066628" cy="120610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78238A4-ECE5-7DF2-3523-192D6719A4BA}"/>
                  </a:ext>
                </a:extLst>
              </p:cNvPr>
              <p:cNvSpPr txBox="1"/>
              <p:nvPr/>
            </p:nvSpPr>
            <p:spPr>
              <a:xfrm>
                <a:off x="4818990" y="3712327"/>
                <a:ext cx="57606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78238A4-ECE5-7DF2-3523-192D6719A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990" y="3712327"/>
                <a:ext cx="576064" cy="369332"/>
              </a:xfrm>
              <a:prstGeom prst="rect">
                <a:avLst/>
              </a:prstGeom>
              <a:blipFill>
                <a:blip r:embed="rId4"/>
                <a:stretch>
                  <a:fillRect t="-9836" r="-531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394481B-EEF0-574E-3045-586C5021C294}"/>
                  </a:ext>
                </a:extLst>
              </p:cNvPr>
              <p:cNvSpPr txBox="1"/>
              <p:nvPr/>
            </p:nvSpPr>
            <p:spPr>
              <a:xfrm>
                <a:off x="4816766" y="4480652"/>
                <a:ext cx="57606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394481B-EEF0-574E-3045-586C5021C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766" y="4480652"/>
                <a:ext cx="576064" cy="369332"/>
              </a:xfrm>
              <a:prstGeom prst="rect">
                <a:avLst/>
              </a:prstGeom>
              <a:blipFill>
                <a:blip r:embed="rId5"/>
                <a:stretch>
                  <a:fillRect t="-8197" r="-631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6A190498-1644-22D7-8837-4CF3744B91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207" y="1879243"/>
            <a:ext cx="4066627" cy="126808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1EFDACF-C1D2-517B-CD56-7B2868547647}"/>
                  </a:ext>
                </a:extLst>
              </p:cNvPr>
              <p:cNvSpPr txBox="1"/>
              <p:nvPr/>
            </p:nvSpPr>
            <p:spPr>
              <a:xfrm>
                <a:off x="4816766" y="1900498"/>
                <a:ext cx="57606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1EFDACF-C1D2-517B-CD56-7B2868547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766" y="1900498"/>
                <a:ext cx="576064" cy="369332"/>
              </a:xfrm>
              <a:prstGeom prst="rect">
                <a:avLst/>
              </a:prstGeom>
              <a:blipFill>
                <a:blip r:embed="rId7"/>
                <a:stretch>
                  <a:fillRect t="-10000" r="-526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13A82BA-F3CE-4D13-2058-1743F767B13C}"/>
                  </a:ext>
                </a:extLst>
              </p:cNvPr>
              <p:cNvSpPr txBox="1"/>
              <p:nvPr/>
            </p:nvSpPr>
            <p:spPr>
              <a:xfrm>
                <a:off x="4816766" y="2672852"/>
                <a:ext cx="57606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13A82BA-F3CE-4D13-2058-1743F767B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766" y="2672852"/>
                <a:ext cx="576064" cy="369332"/>
              </a:xfrm>
              <a:prstGeom prst="rect">
                <a:avLst/>
              </a:prstGeom>
              <a:blipFill>
                <a:blip r:embed="rId8"/>
                <a:stretch>
                  <a:fillRect t="-8197" r="-631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99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03E33-B4C1-3C79-FDAF-7BBDA2A5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506FD-6DD7-5602-854A-52D57770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730BC-6672-1A49-49D5-A42F4755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6EAB9-3BD7-72B8-6964-1814816A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CDD3C84-803D-2AE9-64D6-57B9F0D50889}"/>
              </a:ext>
            </a:extLst>
          </p:cNvPr>
          <p:cNvSpPr txBox="1"/>
          <p:nvPr/>
        </p:nvSpPr>
        <p:spPr>
          <a:xfrm>
            <a:off x="2465171" y="5869002"/>
            <a:ext cx="407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Abstract execution generated by Alloy*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4D8F9C-63B2-AAE2-428E-91E753238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705253"/>
            <a:ext cx="4537624" cy="402733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9A28278-8308-1B13-F663-E43CD3AC8AF8}"/>
              </a:ext>
            </a:extLst>
          </p:cNvPr>
          <p:cNvSpPr txBox="1"/>
          <p:nvPr/>
        </p:nvSpPr>
        <p:spPr>
          <a:xfrm>
            <a:off x="5890006" y="1534890"/>
            <a:ext cx="2807921" cy="9233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Goal: Generating pictures of abstract executions and corresponding histories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36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AB179EB-56FC-2270-C704-4D29EB9680E9}"/>
                  </a:ext>
                </a:extLst>
              </p:cNvPr>
              <p:cNvSpPr txBox="1"/>
              <p:nvPr/>
            </p:nvSpPr>
            <p:spPr>
              <a:xfrm>
                <a:off x="583952" y="1418575"/>
                <a:ext cx="8560048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Abstract executions includes</a:t>
                </a:r>
                <a:endPara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sz="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7030A0"/>
                  </a:buClr>
                  <a:buSzPct val="80000"/>
                </a:pPr>
                <a:endParaRPr lang="en-US" altLang="zh-CN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Same events and sessions</a:t>
                </a:r>
              </a:p>
              <a:p>
                <a:pPr marL="342900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Transactions</a:t>
                </a:r>
              </a:p>
              <a:p>
                <a:pPr marL="800100" lvl="1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id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… (numbering from 1)</a:t>
                </a:r>
              </a:p>
              <a:p>
                <a:pPr marL="342900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Relations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800100" lvl="1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All po, vis and </a:t>
                </a: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ar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relations</a:t>
                </a:r>
              </a:p>
              <a:p>
                <a:pPr marL="800100" lvl="1" indent="-342900"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l"/>
                </a:pP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AB179EB-56FC-2270-C704-4D29EB96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52" y="1418575"/>
                <a:ext cx="8560048" cy="2800767"/>
              </a:xfrm>
              <a:prstGeom prst="rect">
                <a:avLst/>
              </a:prstGeom>
              <a:blipFill>
                <a:blip r:embed="rId2"/>
                <a:stretch>
                  <a:fillRect l="-1140" t="-1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49F3D4DA-DEAF-3D08-5B32-35FB4869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A503C-4BBE-E43F-1207-FECF6A8B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D438C-575B-FCDC-1039-890453FB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9F53B-4A3F-009D-1F2A-28D2FD68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43F784-7037-19E8-8CDF-85CBA0700981}"/>
              </a:ext>
            </a:extLst>
          </p:cNvPr>
          <p:cNvSpPr txBox="1"/>
          <p:nvPr/>
        </p:nvSpPr>
        <p:spPr>
          <a:xfrm>
            <a:off x="583952" y="3817504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030A0"/>
              </a:buClr>
              <a:buSzPct val="80000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Histories does not includes vis and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relations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D720C6-B93E-2B86-8820-E3EDCACE8F7C}"/>
                  </a:ext>
                </a:extLst>
              </p:cNvPr>
              <p:cNvSpPr txBox="1"/>
              <p:nvPr/>
            </p:nvSpPr>
            <p:spPr>
              <a:xfrm>
                <a:off x="828655" y="478786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D720C6-B93E-2B86-8820-E3EDCACE8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55" y="4787860"/>
                <a:ext cx="57606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41F71BCA-38FB-9B9B-854F-85E1818F4F52}"/>
              </a:ext>
            </a:extLst>
          </p:cNvPr>
          <p:cNvSpPr txBox="1"/>
          <p:nvPr/>
        </p:nvSpPr>
        <p:spPr>
          <a:xfrm>
            <a:off x="6997245" y="5164197"/>
            <a:ext cx="2146755" cy="35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Abstract execution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2BDC632-CB9A-3823-41CE-54F2A0E0F6CD}"/>
              </a:ext>
            </a:extLst>
          </p:cNvPr>
          <p:cNvGrpSpPr/>
          <p:nvPr/>
        </p:nvGrpSpPr>
        <p:grpSpPr>
          <a:xfrm>
            <a:off x="1513743" y="4678208"/>
            <a:ext cx="2123728" cy="550992"/>
            <a:chOff x="-1908720" y="3022024"/>
            <a:chExt cx="2123728" cy="55099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9C7DA28B-634A-E4DF-4275-9BB04BED4A18}"/>
                    </a:ext>
                  </a:extLst>
                </p:cNvPr>
                <p:cNvSpPr/>
                <p:nvPr/>
              </p:nvSpPr>
              <p:spPr>
                <a:xfrm>
                  <a:off x="-1908720" y="3054681"/>
                  <a:ext cx="2123728" cy="51833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zh-CN" altLang="en-US" dirty="0"/>
                    <a:t>          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zh-CN" altLang="en-US" dirty="0"/>
                    <a:t> </a:t>
                  </a:r>
                </a:p>
              </p:txBody>
            </p:sp>
          </mc:Choice>
          <mc:Fallback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9C7DA28B-634A-E4DF-4275-9BB04BED4A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908720" y="3054681"/>
                  <a:ext cx="2123728" cy="5183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8A60034-71A6-D466-DF80-4E133D5CDBD2}"/>
                </a:ext>
              </a:extLst>
            </p:cNvPr>
            <p:cNvCxnSpPr>
              <a:cxnSpLocks/>
            </p:cNvCxnSpPr>
            <p:nvPr/>
          </p:nvCxnSpPr>
          <p:spPr>
            <a:xfrm>
              <a:off x="-1088168" y="3358698"/>
              <a:ext cx="4320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F7A6A69-18A3-E404-15DD-F78D51486A5A}"/>
                </a:ext>
              </a:extLst>
            </p:cNvPr>
            <p:cNvSpPr txBox="1"/>
            <p:nvPr/>
          </p:nvSpPr>
          <p:spPr>
            <a:xfrm>
              <a:off x="-1114607" y="302202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po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5E96BFB-CB4E-C924-C068-8C27360A689D}"/>
                  </a:ext>
                </a:extLst>
              </p:cNvPr>
              <p:cNvSpPr txBox="1"/>
              <p:nvPr/>
            </p:nvSpPr>
            <p:spPr>
              <a:xfrm>
                <a:off x="1416067" y="436429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5E96BFB-CB4E-C924-C068-8C27360A6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67" y="4364290"/>
                <a:ext cx="5760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2A56394B-4619-A834-9E0F-05291A1E737D}"/>
              </a:ext>
            </a:extLst>
          </p:cNvPr>
          <p:cNvGrpSpPr/>
          <p:nvPr/>
        </p:nvGrpSpPr>
        <p:grpSpPr>
          <a:xfrm>
            <a:off x="4641885" y="4657329"/>
            <a:ext cx="2123728" cy="550992"/>
            <a:chOff x="-1908720" y="3022024"/>
            <a:chExt cx="2123728" cy="55099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A4CCAE94-D343-3CF3-C487-689C8779FE95}"/>
                    </a:ext>
                  </a:extLst>
                </p:cNvPr>
                <p:cNvSpPr/>
                <p:nvPr/>
              </p:nvSpPr>
              <p:spPr>
                <a:xfrm>
                  <a:off x="-1908720" y="3054681"/>
                  <a:ext cx="2123728" cy="51833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zh-CN" altLang="en-US" dirty="0"/>
                    <a:t>          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zh-CN" altLang="en-US" dirty="0"/>
                    <a:t> </a:t>
                  </a:r>
                </a:p>
              </p:txBody>
            </p:sp>
          </mc:Choice>
          <mc:Fallback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A4CCAE94-D343-3CF3-C487-689C8779FE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908720" y="3054681"/>
                  <a:ext cx="2123728" cy="5183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87DBE7C-865D-DF91-CE33-B9F32F7FEAB8}"/>
                </a:ext>
              </a:extLst>
            </p:cNvPr>
            <p:cNvCxnSpPr>
              <a:cxnSpLocks/>
            </p:cNvCxnSpPr>
            <p:nvPr/>
          </p:nvCxnSpPr>
          <p:spPr>
            <a:xfrm>
              <a:off x="-1088168" y="3358698"/>
              <a:ext cx="4320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F595E80-987E-4792-0FF3-69335ED3000C}"/>
                </a:ext>
              </a:extLst>
            </p:cNvPr>
            <p:cNvSpPr txBox="1"/>
            <p:nvPr/>
          </p:nvSpPr>
          <p:spPr>
            <a:xfrm>
              <a:off x="-1114607" y="302202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po</a:t>
              </a:r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A19A027-7B4C-7635-A6AB-3EA3E22B9110}"/>
              </a:ext>
            </a:extLst>
          </p:cNvPr>
          <p:cNvGrpSpPr/>
          <p:nvPr/>
        </p:nvGrpSpPr>
        <p:grpSpPr>
          <a:xfrm>
            <a:off x="1513742" y="5542830"/>
            <a:ext cx="2266169" cy="606406"/>
            <a:chOff x="-1908721" y="2966610"/>
            <a:chExt cx="2266169" cy="6064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326E43D5-7226-27C4-5B29-168725D7406F}"/>
                    </a:ext>
                  </a:extLst>
                </p:cNvPr>
                <p:cNvSpPr/>
                <p:nvPr/>
              </p:nvSpPr>
              <p:spPr>
                <a:xfrm>
                  <a:off x="-1908721" y="3054681"/>
                  <a:ext cx="2266169" cy="518335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zh-CN" altLang="en-US" dirty="0"/>
                    <a:t>          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zh-CN" altLang="en-US" dirty="0"/>
                    <a:t> </a:t>
                  </a:r>
                </a:p>
              </p:txBody>
            </p:sp>
          </mc:Choice>
          <mc:Fallback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326E43D5-7226-27C4-5B29-168725D740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908721" y="3054681"/>
                  <a:ext cx="2266169" cy="5183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2CD6C25-204B-D194-ED6F-F0BC6BDB2DA1}"/>
                </a:ext>
              </a:extLst>
            </p:cNvPr>
            <p:cNvCxnSpPr>
              <a:cxnSpLocks/>
            </p:cNvCxnSpPr>
            <p:nvPr/>
          </p:nvCxnSpPr>
          <p:spPr>
            <a:xfrm>
              <a:off x="-1010703" y="3326040"/>
              <a:ext cx="4320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66C3CEF-A9AB-AE7D-9622-C82B67616A79}"/>
                </a:ext>
              </a:extLst>
            </p:cNvPr>
            <p:cNvSpPr txBox="1"/>
            <p:nvPr/>
          </p:nvSpPr>
          <p:spPr>
            <a:xfrm>
              <a:off x="-1031429" y="2966610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po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102FCD3-A1E0-9732-7F4F-7C54717AEEED}"/>
                  </a:ext>
                </a:extLst>
              </p:cNvPr>
              <p:cNvSpPr txBox="1"/>
              <p:nvPr/>
            </p:nvSpPr>
            <p:spPr>
              <a:xfrm>
                <a:off x="877820" y="566730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102FCD3-A1E0-9732-7F4F-7C54717A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0" y="5667302"/>
                <a:ext cx="576064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FD8D996-8895-7333-3099-BC1D93E41FEA}"/>
                  </a:ext>
                </a:extLst>
              </p:cNvPr>
              <p:cNvSpPr txBox="1"/>
              <p:nvPr/>
            </p:nvSpPr>
            <p:spPr>
              <a:xfrm>
                <a:off x="4760416" y="433698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FD8D996-8895-7333-3099-BC1D93E41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416" y="4336984"/>
                <a:ext cx="57606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DD39056-9528-1F5B-9D24-33AA6AC3EBB7}"/>
                  </a:ext>
                </a:extLst>
              </p:cNvPr>
              <p:cNvSpPr txBox="1"/>
              <p:nvPr/>
            </p:nvSpPr>
            <p:spPr>
              <a:xfrm>
                <a:off x="1513742" y="6149236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DD39056-9528-1F5B-9D24-33AA6AC3E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42" y="6149236"/>
                <a:ext cx="57606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429B39A-2050-6A1E-7E04-7B53D5413F7D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3637471" y="4949154"/>
            <a:ext cx="10044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3B68D1B-61C0-20E0-0001-16E0C9AFAB2F}"/>
              </a:ext>
            </a:extLst>
          </p:cNvPr>
          <p:cNvSpPr txBox="1"/>
          <p:nvPr/>
        </p:nvSpPr>
        <p:spPr>
          <a:xfrm>
            <a:off x="3884789" y="46031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vis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F645ADE-886A-23ED-BCC4-7F046022733E}"/>
              </a:ext>
            </a:extLst>
          </p:cNvPr>
          <p:cNvSpPr txBox="1"/>
          <p:nvPr/>
        </p:nvSpPr>
        <p:spPr>
          <a:xfrm>
            <a:off x="4454421" y="544847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75F9ED4-BF28-7A07-DCFC-4B7F47DCA5F5}"/>
              </a:ext>
            </a:extLst>
          </p:cNvPr>
          <p:cNvCxnSpPr>
            <a:cxnSpLocks/>
          </p:cNvCxnSpPr>
          <p:nvPr/>
        </p:nvCxnSpPr>
        <p:spPr>
          <a:xfrm>
            <a:off x="2307856" y="5229909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987BD13C-D08D-0973-B1C9-0BC271084F6D}"/>
              </a:ext>
            </a:extLst>
          </p:cNvPr>
          <p:cNvSpPr txBox="1"/>
          <p:nvPr/>
        </p:nvSpPr>
        <p:spPr>
          <a:xfrm>
            <a:off x="2334295" y="520583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68C05DE-413B-B6D3-2948-5BAA44BD4833}"/>
              </a:ext>
            </a:extLst>
          </p:cNvPr>
          <p:cNvSpPr txBox="1"/>
          <p:nvPr/>
        </p:nvSpPr>
        <p:spPr>
          <a:xfrm>
            <a:off x="1902247" y="52199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vis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D2FFB5F-FAFB-AC75-7806-B99713A3F777}"/>
              </a:ext>
            </a:extLst>
          </p:cNvPr>
          <p:cNvCxnSpPr>
            <a:cxnSpLocks/>
          </p:cNvCxnSpPr>
          <p:nvPr/>
        </p:nvCxnSpPr>
        <p:spPr>
          <a:xfrm flipV="1">
            <a:off x="3779911" y="5196913"/>
            <a:ext cx="1512169" cy="716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317530E-C2C2-1B9A-C1C2-4B757BDB0F52}"/>
              </a:ext>
            </a:extLst>
          </p:cNvPr>
          <p:cNvSpPr txBox="1"/>
          <p:nvPr/>
        </p:nvSpPr>
        <p:spPr>
          <a:xfrm>
            <a:off x="3935462" y="491532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1045ED3-A8FE-097E-9608-33DB5A8D1EA2}"/>
              </a:ext>
            </a:extLst>
          </p:cNvPr>
          <p:cNvSpPr/>
          <p:nvPr/>
        </p:nvSpPr>
        <p:spPr>
          <a:xfrm>
            <a:off x="828655" y="4364290"/>
            <a:ext cx="6047601" cy="21041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13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101F8-1553-D025-E902-DBA99F1C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DF982-EBB2-EBA7-2695-F888BB49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Herd</a:t>
            </a:r>
            <a:endParaRPr lang="en-US" altLang="zh-CN" sz="1800" b="0" i="0" u="none" strike="noStrike" baseline="0" dirty="0">
              <a:latin typeface="CMTT10"/>
              <a:hlinkClick r:id="rId2"/>
            </a:endParaRPr>
          </a:p>
          <a:p>
            <a:pPr lvl="1"/>
            <a:r>
              <a:rPr lang="en-US" altLang="zh-CN" dirty="0"/>
              <a:t>Graph modes: </a:t>
            </a:r>
            <a:r>
              <a:rPr lang="en-US" altLang="zh-CN" sz="2400" b="0" i="0" u="none" strike="noStrike" baseline="0" dirty="0">
                <a:latin typeface="CMTT10"/>
                <a:hlinkClick r:id="rId2"/>
              </a:rPr>
              <a:t>http://diy.inria.fr/herd</a:t>
            </a:r>
            <a:endParaRPr lang="en-US" altLang="zh-CN" sz="2400" dirty="0">
              <a:latin typeface="NewCenturySchlbk-Roman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4629C-701A-6044-41ED-76EEF521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July 18, 2022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7AC83-000A-F55B-01FE-DC2512F7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E69EF-32D4-9E2A-C599-B61E2A27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7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2.xml><?xml version="1.0" encoding="utf-8"?>
<a:theme xmlns:a="http://schemas.openxmlformats.org/drawingml/2006/main" name="1_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23060</TotalTime>
  <Words>284</Words>
  <Application>Microsoft Office PowerPoint</Application>
  <PresentationFormat>全屏显示(4:3)</PresentationFormat>
  <Paragraphs>100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CMTT10</vt:lpstr>
      <vt:lpstr>NewCenturySchlbk-Roman</vt:lpstr>
      <vt:lpstr>宋体</vt:lpstr>
      <vt:lpstr>Arial</vt:lpstr>
      <vt:lpstr>Calibri</vt:lpstr>
      <vt:lpstr>Cambria Math</vt:lpstr>
      <vt:lpstr>Candara</vt:lpstr>
      <vt:lpstr>Courier New</vt:lpstr>
      <vt:lpstr>Wingdings</vt:lpstr>
      <vt:lpstr>Wingdings 2</vt:lpstr>
      <vt:lpstr>mopec-2</vt:lpstr>
      <vt:lpstr>1_mopec-2</vt:lpstr>
      <vt:lpstr>PowerPoint 演示文稿</vt:lpstr>
      <vt:lpstr>Non-transaction</vt:lpstr>
      <vt:lpstr>Input: xml Files</vt:lpstr>
      <vt:lpstr>Input: xml Files</vt:lpstr>
      <vt:lpstr>Output</vt:lpstr>
      <vt:lpstr>Example</vt:lpstr>
      <vt:lpstr>Transaction</vt:lpstr>
      <vt:lpstr>Output</vt:lpstr>
      <vt:lpstr>Reference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江 雪</cp:lastModifiedBy>
  <cp:revision>3413</cp:revision>
  <cp:lastPrinted>2014-03-24T00:35:37Z</cp:lastPrinted>
  <dcterms:created xsi:type="dcterms:W3CDTF">2012-02-01T01:23:27Z</dcterms:created>
  <dcterms:modified xsi:type="dcterms:W3CDTF">2022-07-18T03:43:36Z</dcterms:modified>
</cp:coreProperties>
</file>