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  <p:sldMasterId id="2147483792" r:id="rId3"/>
  </p:sldMasterIdLst>
  <p:notesMasterIdLst>
    <p:notesMasterId r:id="rId15"/>
  </p:notesMasterIdLst>
  <p:handoutMasterIdLst>
    <p:handoutMasterId r:id="rId16"/>
  </p:handoutMasterIdLst>
  <p:sldIdLst>
    <p:sldId id="554" r:id="rId4"/>
    <p:sldId id="935" r:id="rId5"/>
    <p:sldId id="936" r:id="rId6"/>
    <p:sldId id="937" r:id="rId7"/>
    <p:sldId id="942" r:id="rId8"/>
    <p:sldId id="938" r:id="rId9"/>
    <p:sldId id="939" r:id="rId10"/>
    <p:sldId id="940" r:id="rId11"/>
    <p:sldId id="941" r:id="rId12"/>
    <p:sldId id="943" r:id="rId13"/>
    <p:sldId id="631" r:id="rId14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83" d="100"/>
          <a:sy n="83" d="100"/>
        </p:scale>
        <p:origin x="130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16811-78D1-44E0-80B2-240A0FD4D33A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June 6, 2022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June 6, 2022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June 6, 2022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46E0C-27DD-437D-9897-919967212C59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E9297-5CFF-4A9D-A2B5-3AD8651ECF87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7DF76B9C-954C-467A-941E-4A1CA4B8F585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80528" y="2083649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lvl="1" algn="ctr"/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  <a:p>
            <a:pPr algn="ctr"/>
            <a:r>
              <a:rPr lang="en-US" altLang="zh-CN" sz="3400" kern="0" dirty="0" err="1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MemSAT</a:t>
            </a:r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: Checking Axiomatic</a:t>
            </a:r>
          </a:p>
          <a:p>
            <a:pPr algn="ctr"/>
            <a:r>
              <a:rPr lang="en-US" altLang="zh-CN" sz="3400" kern="0" dirty="0">
                <a:solidFill>
                  <a:srgbClr val="57126C"/>
                </a:solidFill>
                <a:latin typeface="Arial"/>
                <a:ea typeface="宋体" pitchFamily="2" charset="-122"/>
                <a:cs typeface="+mn-cs"/>
              </a:rPr>
              <a:t>Specifications of Memory Models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3400" kern="0" dirty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7221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r>
              <a:rPr lang="en-US" altLang="zh-CN" sz="2000" dirty="0">
                <a:solidFill>
                  <a:srgbClr val="6699FF"/>
                </a:solidFill>
              </a:rPr>
              <a:t>[</a:t>
            </a:r>
            <a:r>
              <a:rPr lang="en-US" altLang="zh-CN" sz="2000" dirty="0" err="1">
                <a:solidFill>
                  <a:srgbClr val="6699FF"/>
                </a:solidFill>
              </a:rPr>
              <a:t>Torlak</a:t>
            </a:r>
            <a:r>
              <a:rPr lang="en-US" altLang="zh-CN" sz="2000" dirty="0">
                <a:solidFill>
                  <a:srgbClr val="6699FF"/>
                </a:solidFill>
              </a:rPr>
              <a:t> et al. @PLDI’10]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7B64-7244-3A59-F846-AA982E7E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Minimal Core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88CCD-4F6B-257C-E46F-FDF5856C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F9A05-D19D-A43D-7847-682CA1CA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FCEF-F5D7-A9B3-9641-A29BABAA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AC2EE-3F60-1187-6157-1901DB57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6" y="2348879"/>
            <a:ext cx="6263992" cy="232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64AF09-F403-B833-E837-51EB59E5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81225"/>
            <a:ext cx="2085975" cy="2886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22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6,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9C0AF-3C2A-C333-76BE-599BACBC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MemSAT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79C00-730D-6C7F-075B-2EB6CD8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73DB1-A965-20BB-2091-E672A4F9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4A6FE-7727-8C30-3B83-4AA80D1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E941-3B79-93D6-8A24-E735A4AFD95B}"/>
              </a:ext>
            </a:extLst>
          </p:cNvPr>
          <p:cNvSpPr txBox="1"/>
          <p:nvPr/>
        </p:nvSpPr>
        <p:spPr>
          <a:xfrm>
            <a:off x="5529218" y="2593742"/>
            <a:ext cx="3147238" cy="58477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i="0" u="none" strike="noStrike" baseline="0" dirty="0"/>
              <a:t>A trace of the program satisfying the memory model</a:t>
            </a: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614E88-AC91-0F74-D995-8492DE301F54}"/>
              </a:ext>
            </a:extLst>
          </p:cNvPr>
          <p:cNvGrpSpPr/>
          <p:nvPr/>
        </p:nvGrpSpPr>
        <p:grpSpPr>
          <a:xfrm>
            <a:off x="3435526" y="2777128"/>
            <a:ext cx="1583290" cy="1587976"/>
            <a:chOff x="3637984" y="2293670"/>
            <a:chExt cx="1583290" cy="168394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3FCD87-F848-DC99-CDB8-7E2E6AAA67D3}"/>
                </a:ext>
              </a:extLst>
            </p:cNvPr>
            <p:cNvSpPr/>
            <p:nvPr/>
          </p:nvSpPr>
          <p:spPr>
            <a:xfrm>
              <a:off x="3711194" y="2293670"/>
              <a:ext cx="1436870" cy="1683942"/>
            </a:xfrm>
            <a:prstGeom prst="rect">
              <a:avLst/>
            </a:prstGeom>
            <a:solidFill>
              <a:srgbClr val="00206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2D373E6-0E99-0D6E-17F7-11841BC54A4C}"/>
                </a:ext>
              </a:extLst>
            </p:cNvPr>
            <p:cNvSpPr txBox="1"/>
            <p:nvPr/>
          </p:nvSpPr>
          <p:spPr>
            <a:xfrm>
              <a:off x="3637984" y="2904415"/>
              <a:ext cx="1583290" cy="42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</a:rPr>
                <a:t>MemSAT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右箭头 31">
            <a:extLst>
              <a:ext uri="{FF2B5EF4-FFF2-40B4-BE49-F238E27FC236}">
                <a16:creationId xmlns:a16="http://schemas.microsoft.com/office/drawing/2014/main" id="{E0A0328F-5F24-D753-8754-3F950FF77996}"/>
              </a:ext>
            </a:extLst>
          </p:cNvPr>
          <p:cNvSpPr/>
          <p:nvPr/>
        </p:nvSpPr>
        <p:spPr>
          <a:xfrm>
            <a:off x="3111082" y="2951864"/>
            <a:ext cx="273322" cy="2590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32">
            <a:extLst>
              <a:ext uri="{FF2B5EF4-FFF2-40B4-BE49-F238E27FC236}">
                <a16:creationId xmlns:a16="http://schemas.microsoft.com/office/drawing/2014/main" id="{0394B050-582D-271C-8DE1-FC86005E58F2}"/>
              </a:ext>
            </a:extLst>
          </p:cNvPr>
          <p:cNvSpPr/>
          <p:nvPr/>
        </p:nvSpPr>
        <p:spPr>
          <a:xfrm>
            <a:off x="5133404" y="3474915"/>
            <a:ext cx="273322" cy="2590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7AB198-FB5C-BC65-8686-688D02C791CE}"/>
              </a:ext>
            </a:extLst>
          </p:cNvPr>
          <p:cNvSpPr txBox="1"/>
          <p:nvPr/>
        </p:nvSpPr>
        <p:spPr>
          <a:xfrm>
            <a:off x="731062" y="2682045"/>
            <a:ext cx="2267272" cy="58477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Axiomatic </a:t>
            </a:r>
          </a:p>
          <a:p>
            <a:pPr algn="ctr"/>
            <a:r>
              <a:rPr lang="en-US" altLang="zh-CN" sz="1600" dirty="0"/>
              <a:t>memory models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5CDA15-631D-0977-5FF7-793BE103363B}"/>
              </a:ext>
            </a:extLst>
          </p:cNvPr>
          <p:cNvSpPr txBox="1"/>
          <p:nvPr/>
        </p:nvSpPr>
        <p:spPr>
          <a:xfrm>
            <a:off x="731062" y="3589986"/>
            <a:ext cx="2267272" cy="86177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Multi-threaded</a:t>
            </a:r>
          </a:p>
          <a:p>
            <a:pPr algn="ctr"/>
            <a:r>
              <a:rPr lang="en-US" altLang="zh-CN" sz="1600" dirty="0"/>
              <a:t> test program</a:t>
            </a:r>
          </a:p>
          <a:p>
            <a:pPr algn="ctr"/>
            <a:r>
              <a:rPr lang="en-US" altLang="zh-CN" sz="1600" dirty="0"/>
              <a:t>(with assertions)</a:t>
            </a:r>
          </a:p>
        </p:txBody>
      </p:sp>
      <p:sp>
        <p:nvSpPr>
          <p:cNvPr id="16" name="右箭头 31">
            <a:extLst>
              <a:ext uri="{FF2B5EF4-FFF2-40B4-BE49-F238E27FC236}">
                <a16:creationId xmlns:a16="http://schemas.microsoft.com/office/drawing/2014/main" id="{28E0A19D-7D2C-9B85-8651-6D7AA3DAE206}"/>
              </a:ext>
            </a:extLst>
          </p:cNvPr>
          <p:cNvSpPr/>
          <p:nvPr/>
        </p:nvSpPr>
        <p:spPr>
          <a:xfrm>
            <a:off x="3111082" y="3686673"/>
            <a:ext cx="273322" cy="25908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56624-1B4E-2190-0DBD-2D54E3F66FFA}"/>
              </a:ext>
            </a:extLst>
          </p:cNvPr>
          <p:cNvSpPr txBox="1"/>
          <p:nvPr/>
        </p:nvSpPr>
        <p:spPr>
          <a:xfrm>
            <a:off x="5529217" y="3719354"/>
            <a:ext cx="3147239" cy="86177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i="0" u="none" strike="noStrike" baseline="0" dirty="0"/>
              <a:t>A minimal subset of the memory model and program constraints</a:t>
            </a:r>
          </a:p>
          <a:p>
            <a:pPr algn="l"/>
            <a:r>
              <a:rPr lang="en-US" altLang="zh-CN" sz="1600" b="0" i="0" u="none" strike="noStrike" baseline="0" dirty="0"/>
              <a:t>that are unsatisfiable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97678C-40C2-8468-85F6-4206A5D5F0E4}"/>
              </a:ext>
            </a:extLst>
          </p:cNvPr>
          <p:cNvSpPr txBox="1"/>
          <p:nvPr/>
        </p:nvSpPr>
        <p:spPr>
          <a:xfrm>
            <a:off x="6891024" y="3274789"/>
            <a:ext cx="61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8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32C9D-A45E-52C0-B6B1-E37D91ED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411C6-D610-E4DD-D1A1-B30DC654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70F3C-9514-813E-6C85-BAE23D54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F27D4-A48F-87CB-7D09-FEA50FDD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A83438-E5C1-E9C0-1956-3329D37D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128837"/>
            <a:ext cx="72580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4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5B15F2-786C-1CC8-FBD6-70A7353E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95" y="1916832"/>
            <a:ext cx="5259409" cy="46805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1D01B0-6759-C82D-31BF-76423DCD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FF9B6-06A2-0750-D399-BFB8C9BDC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9630"/>
            <a:ext cx="8229600" cy="5252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By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WALA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analyses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E584D-D2A1-D6A5-B715-7F88CC8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FFB68-448F-B5EA-855D-11AE3522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CA29-21E2-279F-8A66-03A8BC8A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9334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7C78-8F3C-AFF1-C65B-85EEE967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4222F-DC10-0306-3F89-761307B5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7241D-D7B5-093F-0C96-40439CEA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A09B9-F72A-0975-B61D-3E506DB3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D4A70C2-5104-3280-7E3A-DD63BAD3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30334"/>
            <a:ext cx="6873142" cy="32478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5E7D36-81FE-4954-FE45-9CAC3352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08" y="5710601"/>
            <a:ext cx="3744416" cy="40090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32DE25-67B4-A1D9-5B8A-6C6BA7766599}"/>
              </a:ext>
            </a:extLst>
          </p:cNvPr>
          <p:cNvGrpSpPr/>
          <p:nvPr/>
        </p:nvGrpSpPr>
        <p:grpSpPr>
          <a:xfrm>
            <a:off x="755576" y="1585359"/>
            <a:ext cx="4229066" cy="412076"/>
            <a:chOff x="-463624" y="1557458"/>
            <a:chExt cx="4229066" cy="4120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E535D67-590F-062B-3ACC-2EA7E71D3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469" r="2137"/>
            <a:stretch/>
          </p:blipFill>
          <p:spPr>
            <a:xfrm>
              <a:off x="467544" y="1557458"/>
              <a:ext cx="3297898" cy="36000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06EF5C1-27F9-B3EB-8408-424404BEF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5408" b="-2788"/>
            <a:stretch/>
          </p:blipFill>
          <p:spPr>
            <a:xfrm>
              <a:off x="-463624" y="1557458"/>
              <a:ext cx="920824" cy="412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24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06F0C-081A-180C-AAF6-FBC8B4C2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E744E-2D86-E244-3F03-B01FC1F7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856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000" b="0" i="0" u="none" strike="noStrike" baseline="0" dirty="0">
                <a:latin typeface="+mn-lt"/>
              </a:rPr>
              <a:t>Translating a preprocessed program to its relational representation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0DAD8-5979-73B3-A8E5-1A814B2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474A9-4A82-AFB0-4AE5-A089540A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4EF91-0BAD-6D65-6108-B665E97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B41878-D5E5-DFD4-3F3A-49A866F9F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2244589"/>
            <a:ext cx="55149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9FB1-4231-E368-119B-B67EB5B1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</a:t>
            </a:r>
            <a:r>
              <a:rPr lang="en-US" altLang="zh-CN" sz="1800" b="0" i="0" u="none" strike="noStrike" baseline="0" dirty="0">
                <a:latin typeface="NimbusRomNo9L-Medi"/>
              </a:rPr>
              <a:t> </a:t>
            </a:r>
            <a:r>
              <a:rPr lang="en-US" altLang="zh-CN" dirty="0"/>
              <a:t> Assembly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BF62B-59A4-6721-89A5-9265A1A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13536-786B-81A5-8A30-5D6AD51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E25C5-DF50-8774-5C1B-ACBED55A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378308-10FB-AA30-41B5-3FD72B3A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697905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5E30-2C4F-C990-3712-497B7655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Bounds Assembly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07874-49F2-639C-E1D7-64B3BEBC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4"/>
            <a:ext cx="8229600" cy="3600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000" dirty="0">
                <a:latin typeface="+mn-lt"/>
              </a:rPr>
              <a:t>A lower and upper bound on the value of each relation in the formula</a:t>
            </a:r>
            <a:endParaRPr lang="zh-CN" altLang="en-US" sz="20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52B4-E3C5-4BF5-E6B5-D39D4BE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01833-15CA-44E3-94B0-2261D96B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3E20-1771-8DBC-CB33-A21C786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DC0E5D-72E2-2D1D-8239-5DA9B5B8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47615"/>
            <a:ext cx="6991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B608-BC4E-7CA3-562E-BE1197A5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A Trace (or A Core)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830DB-1D9C-82A6-398D-B58C3A03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6, 2022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91EB2-E199-7123-5150-326CD10F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EE2B2-6D9A-1949-7FC5-A9D3CB31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F0C6F-DFFC-EAB2-DD78-17FC7C11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38982"/>
            <a:ext cx="8100392" cy="286975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8644702-0545-3A73-3582-3ABEA13F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4"/>
            <a:ext cx="8229600" cy="3600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000" dirty="0">
                <a:latin typeface="+mn-lt"/>
              </a:rPr>
              <a:t>Delegated to the Kodkod constraint solver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74228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Network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</a:themeOverride>
</file>

<file path=ppt/theme/themeOverride2.xml><?xml version="1.0" encoding="utf-8"?>
<a:themeOverride xmlns:a="http://schemas.openxmlformats.org/drawingml/2006/main">
  <a:clrScheme name="2_Network 9">
    <a:dk1>
      <a:srgbClr val="000000"/>
    </a:dk1>
    <a:lt1>
      <a:srgbClr val="FFFFFF"/>
    </a:lt1>
    <a:dk2>
      <a:srgbClr val="7C1302"/>
    </a:dk2>
    <a:lt2>
      <a:srgbClr val="CC9900"/>
    </a:lt2>
    <a:accent1>
      <a:srgbClr val="CC9900"/>
    </a:accent1>
    <a:accent2>
      <a:srgbClr val="CC3300"/>
    </a:accent2>
    <a:accent3>
      <a:srgbClr val="FFFFFF"/>
    </a:accent3>
    <a:accent4>
      <a:srgbClr val="000000"/>
    </a:accent4>
    <a:accent5>
      <a:srgbClr val="E2CAAA"/>
    </a:accent5>
    <a:accent6>
      <a:srgbClr val="B92D00"/>
    </a:accent6>
    <a:hlink>
      <a:srgbClr val="808080"/>
    </a:hlink>
    <a:folHlink>
      <a:srgbClr val="CC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22589</TotalTime>
  <Words>133</Words>
  <Application>Microsoft Office PowerPoint</Application>
  <PresentationFormat>全屏显示(4:3)</PresentationFormat>
  <Paragraphs>53</Paragraphs>
  <Slides>11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NimbusRomNo9L-Medi</vt:lpstr>
      <vt:lpstr>宋体</vt:lpstr>
      <vt:lpstr>Arial</vt:lpstr>
      <vt:lpstr>Calibri</vt:lpstr>
      <vt:lpstr>Candara</vt:lpstr>
      <vt:lpstr>Courier New</vt:lpstr>
      <vt:lpstr>Wingdings</vt:lpstr>
      <vt:lpstr>Wingdings 2</vt:lpstr>
      <vt:lpstr>2_Network</vt:lpstr>
      <vt:lpstr>mopec-2</vt:lpstr>
      <vt:lpstr>1_mopec-2</vt:lpstr>
      <vt:lpstr>PowerPoint 演示文稿</vt:lpstr>
      <vt:lpstr>MemSAT</vt:lpstr>
      <vt:lpstr>Approaches</vt:lpstr>
      <vt:lpstr>Preprocessing</vt:lpstr>
      <vt:lpstr>Memory Model</vt:lpstr>
      <vt:lpstr>Translation</vt:lpstr>
      <vt:lpstr>Constraint  Assembly</vt:lpstr>
      <vt:lpstr>Bounds Assembly</vt:lpstr>
      <vt:lpstr>Finding A Trace (or A Core)</vt:lpstr>
      <vt:lpstr>A Minimal Core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3310</cp:revision>
  <cp:lastPrinted>2014-03-24T00:35:37Z</cp:lastPrinted>
  <dcterms:created xsi:type="dcterms:W3CDTF">2012-02-01T01:23:27Z</dcterms:created>
  <dcterms:modified xsi:type="dcterms:W3CDTF">2022-06-06T07:23:32Z</dcterms:modified>
</cp:coreProperties>
</file>