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  <p:sldMasterId id="2147483792" r:id="rId2"/>
  </p:sldMasterIdLst>
  <p:notesMasterIdLst>
    <p:notesMasterId r:id="rId23"/>
  </p:notesMasterIdLst>
  <p:handoutMasterIdLst>
    <p:handoutMasterId r:id="rId24"/>
  </p:handoutMasterIdLst>
  <p:sldIdLst>
    <p:sldId id="554" r:id="rId3"/>
    <p:sldId id="959" r:id="rId4"/>
    <p:sldId id="961" r:id="rId5"/>
    <p:sldId id="962" r:id="rId6"/>
    <p:sldId id="963" r:id="rId7"/>
    <p:sldId id="971" r:id="rId8"/>
    <p:sldId id="960" r:id="rId9"/>
    <p:sldId id="966" r:id="rId10"/>
    <p:sldId id="964" r:id="rId11"/>
    <p:sldId id="972" r:id="rId12"/>
    <p:sldId id="973" r:id="rId13"/>
    <p:sldId id="946" r:id="rId14"/>
    <p:sldId id="948" r:id="rId15"/>
    <p:sldId id="949" r:id="rId16"/>
    <p:sldId id="950" r:id="rId17"/>
    <p:sldId id="967" r:id="rId18"/>
    <p:sldId id="969" r:id="rId19"/>
    <p:sldId id="631" r:id="rId20"/>
    <p:sldId id="932" r:id="rId21"/>
    <p:sldId id="970" r:id="rId2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E4FB"/>
    <a:srgbClr val="E8F1FD"/>
    <a:srgbClr val="63A725"/>
    <a:srgbClr val="FFE5F4"/>
    <a:srgbClr val="63A6EF"/>
    <a:srgbClr val="6699FF"/>
    <a:srgbClr val="009BD2"/>
    <a:srgbClr val="CCCCFF"/>
    <a:srgbClr val="57126C"/>
    <a:srgbClr val="99CC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9" autoAdjust="0"/>
    <p:restoredTop sz="89655" autoAdjust="0"/>
  </p:normalViewPr>
  <p:slideViewPr>
    <p:cSldViewPr>
      <p:cViewPr varScale="1">
        <p:scale>
          <a:sx n="72" d="100"/>
          <a:sy n="72" d="100"/>
        </p:scale>
        <p:origin x="8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72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3EC8D-7583-4284-A537-DAB3CE5650E5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0C732-8FF6-4C60-9A53-035D85741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65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6ED33-92F3-419A-83F1-939B2101925B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2441-62E5-47DE-97D7-858DE285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84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7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7242C8D7-F16C-4A07-AD4C-2183EC0DD23F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33" y="28761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1" y="33265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DF7D-C2F7-4EE9-8B9D-3853EB106E1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3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5098-0B1F-49F0-9C79-A55BCAB13311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7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759"/>
            <a:ext cx="7772400" cy="216347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235"/>
            <a:ext cx="6400800" cy="2739965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DE46AB07-5793-4D9F-9659-EE8525DBB0B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787921" y="6309320"/>
            <a:ext cx="2847975" cy="365125"/>
          </a:xfrm>
        </p:spPr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157192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NJU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509" y="476672"/>
            <a:ext cx="2016350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302" y="501436"/>
            <a:ext cx="602938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latin typeface="Candara" panose="020E0502030303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9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A40A319D-3532-4FE5-9B9F-EB04799CB4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FAB0A-2246-4E14-B74A-269EBC35F45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0EE1-BBD1-486C-9725-0A56260ADEA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0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080D436F-3F25-4592-AFC6-B855CC749CF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3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B4EEEB74-D2D2-4E20-B250-8DA6B1A77A76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CC26-A062-40C8-8C6A-6CBC9FD4E0F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8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051520"/>
          </a:xfrm>
        </p:spPr>
        <p:txBody>
          <a:bodyPr/>
          <a:lstStyle>
            <a:lvl1pPr>
              <a:defRPr sz="4800" baseline="0">
                <a:effectLst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357"/>
            <a:ext cx="8229600" cy="4525963"/>
          </a:xfrm>
        </p:spPr>
        <p:txBody>
          <a:bodyPr/>
          <a:lstStyle>
            <a:lvl1pPr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defRPr>
            </a:lvl1pPr>
            <a:lvl2pPr>
              <a:defRPr sz="2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2200" y="6468467"/>
            <a:ext cx="2085975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9552" y="6453336"/>
            <a:ext cx="4072111" cy="365125"/>
          </a:xfrm>
        </p:spPr>
        <p:txBody>
          <a:bodyPr/>
          <a:lstStyle>
            <a:lvl1pPr>
              <a:defRPr lang="en-US" altLang="zh-CN" sz="1200" b="0" i="0" baseline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97927" y="6468467"/>
            <a:ext cx="410577" cy="365125"/>
          </a:xfrm>
        </p:spPr>
        <p:txBody>
          <a:bodyPr/>
          <a:lstStyle>
            <a:lvl1pPr>
              <a:defRPr sz="1200"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72576"/>
            <a:ext cx="288000" cy="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30B5B-9958-4686-B004-2DACD5B5B842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99E6-E341-4314-A502-F97E56AE42CA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02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C148A-21BD-4028-8CE2-0EE046ADACDD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Candara" panose="020E050203030302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 baseline="0"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9E0173A4-4731-41A4-A6DA-1B1984AC4955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E20B1-EE8A-46DE-B089-DB6EFA376C3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0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CF48-7F3B-40E8-AECF-1B7E940CAC28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57AD0F80-D245-447C-A5A9-F5531DFB0AAC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2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ndara" panose="020E0502030303020204" pitchFamily="34" charset="0"/>
              </a:defRPr>
            </a:lvl1pPr>
          </a:lstStyle>
          <a:p>
            <a:fld id="{CDD33EBD-0B71-4B64-A382-5C26F609CB6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54F7-EBE6-4661-8A28-16F391A63639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6B69-E583-4C5A-81AE-FC7DCB18649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F3F3F3AB-2E40-4C37-8711-45F4C0163D50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3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257300" indent="-3429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573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1145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9381"/>
            <a:ext cx="82296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192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40254BFC-5900-44FD-A9A0-BE2AD5FFD5B3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913" y="6309320"/>
            <a:ext cx="3496047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b="0" i="0" baseline="0" smtClean="0">
                <a:effectLst/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5286" y="6356350"/>
            <a:ext cx="42121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华文细黑" panose="02010600040101010101" pitchFamily="2" charset="-122"/>
              </a:defRPr>
            </a:lvl1pPr>
          </a:lstStyle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2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lang="zh-CN" altLang="en-US" sz="4300" b="1" kern="1200" baseline="0" dirty="0" smtClean="0">
          <a:solidFill>
            <a:srgbClr val="57126C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57126C"/>
        </a:buClr>
        <a:buSzPct val="70000"/>
        <a:buFont typeface="Wingdings" panose="05000000000000000000" pitchFamily="2" charset="2"/>
        <a:buChar char="n"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7030A0"/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SzPct val="70000"/>
        <a:buFont typeface="Wingdings" panose="05000000000000000000" pitchFamily="2" charset="2"/>
        <a:buChar char="l"/>
        <a:defRPr sz="20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n"/>
        <a:defRPr sz="1600" kern="1200" baseline="0">
          <a:solidFill>
            <a:schemeClr val="tx1">
              <a:lumMod val="75000"/>
              <a:lumOff val="25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>
          <a:xfrm>
            <a:off x="907898" y="4927562"/>
            <a:ext cx="5104262" cy="1348348"/>
          </a:xfrm>
          <a:prstGeom prst="rect">
            <a:avLst/>
          </a:prstGeom>
        </p:spPr>
        <p:txBody>
          <a:bodyPr vert="horz" lIns="118872" tIns="0" rIns="45720" bIns="0" rtlCol="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30000"/>
              </a:lnSpc>
              <a:buClr>
                <a:srgbClr val="6076B4"/>
              </a:buClr>
            </a:pPr>
            <a:r>
              <a:rPr lang="en-US" altLang="zh-CN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Name: Xue Jiang</a:t>
            </a:r>
          </a:p>
          <a:p>
            <a:pPr>
              <a:lnSpc>
                <a:spcPct val="130000"/>
              </a:lnSpc>
              <a:buClr>
                <a:srgbClr val="6076B4"/>
              </a:buClr>
            </a:pPr>
            <a:endParaRPr lang="en-US" altLang="zh-CN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17884" y="1836305"/>
            <a:ext cx="9269374" cy="1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400" kern="0">
                <a:solidFill>
                  <a:srgbClr val="57126C"/>
                </a:solidFill>
                <a:latin typeface="Arial"/>
              </a:rPr>
              <a:t>Herding cats: modelling, simulation, 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400" kern="0">
                <a:solidFill>
                  <a:srgbClr val="57126C"/>
                </a:solidFill>
                <a:latin typeface="Arial"/>
              </a:rPr>
              <a:t>testing, and data mining </a:t>
            </a:r>
          </a:p>
          <a:p>
            <a:pPr algn="ctr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400" kern="0">
                <a:solidFill>
                  <a:srgbClr val="57126C"/>
                </a:solidFill>
                <a:latin typeface="Arial"/>
              </a:rPr>
              <a:t>for weak memory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00100" y="3635761"/>
            <a:ext cx="7543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7C1302"/>
              </a:solidFill>
              <a:effectLst/>
              <a:uLnTx/>
              <a:uFillTx/>
              <a:latin typeface="Arial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3244914"/>
            <a:ext cx="4180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sz="2000" dirty="0">
                <a:solidFill>
                  <a:srgbClr val="57126C"/>
                </a:solidFill>
              </a:rPr>
              <a:t>                                                              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4611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691">
        <p:fade/>
      </p:transition>
    </mc:Choice>
    <mc:Fallback xmlns="">
      <p:transition spd="med" advTm="969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4CE83-5946-D537-08FE-29DBEBA3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Contributions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D58EB-31F7-058D-0A71-F9FB7C3D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b="0" dirty="0">
                <a:solidFill>
                  <a:srgbClr val="C00000"/>
                </a:solidFill>
              </a:rPr>
              <a:t>Instantiate memory models</a:t>
            </a:r>
          </a:p>
          <a:p>
            <a:pPr lvl="1"/>
            <a:r>
              <a:rPr lang="en-US" altLang="zh-CN" dirty="0"/>
              <a:t>Show equivalence between operational and axiomatic model (Power)</a:t>
            </a:r>
          </a:p>
          <a:p>
            <a:pPr lvl="1"/>
            <a:r>
              <a:rPr lang="en-US" altLang="zh-CN" dirty="0" err="1"/>
              <a:t>Identificate</a:t>
            </a:r>
            <a:r>
              <a:rPr lang="en-US" altLang="zh-CN" dirty="0"/>
              <a:t> and report 31 additional anomalies on ARM architecture through testing using the proposed models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45D25-41FC-E55D-C7D5-EC8F0933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3827-E911-BDDC-A143-E542243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D4CA2-F5F1-67A5-6529-4B9AA7CA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55335-3F56-6E36-C5AC-1D1D3A895F69}"/>
              </a:ext>
            </a:extLst>
          </p:cNvPr>
          <p:cNvSpPr txBox="1"/>
          <p:nvPr/>
        </p:nvSpPr>
        <p:spPr>
          <a:xfrm>
            <a:off x="1030393" y="1384176"/>
            <a:ext cx="71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axiomatic specification framework 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weak memory models</a:t>
            </a:r>
          </a:p>
        </p:txBody>
      </p:sp>
    </p:spTree>
    <p:extLst>
      <p:ext uri="{BB962C8B-B14F-4D97-AF65-F5344CB8AC3E}">
        <p14:creationId xmlns:p14="http://schemas.microsoft.com/office/powerpoint/2010/main" val="210078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4CE83-5946-D537-08FE-29DBEBA3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Contributions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D58EB-31F7-058D-0A71-F9FB7C3D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b="0" dirty="0">
                <a:solidFill>
                  <a:schemeClr val="bg1">
                    <a:lumMod val="85000"/>
                  </a:schemeClr>
                </a:solidFill>
              </a:rPr>
              <a:t>Instantiate memory models</a:t>
            </a:r>
          </a:p>
          <a:p>
            <a:r>
              <a:rPr lang="en-US" altLang="zh-CN" b="0" dirty="0"/>
              <a:t>Offer a simulation tool (herd)</a:t>
            </a:r>
          </a:p>
          <a:p>
            <a:r>
              <a:rPr lang="en-US" altLang="zh-CN" sz="2800" dirty="0"/>
              <a:t>Present an analysis tool (mole)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45D25-41FC-E55D-C7D5-EC8F0933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3827-E911-BDDC-A143-E542243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D4CA2-F5F1-67A5-6529-4B9AA7CA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55335-3F56-6E36-C5AC-1D1D3A895F69}"/>
              </a:ext>
            </a:extLst>
          </p:cNvPr>
          <p:cNvSpPr txBox="1"/>
          <p:nvPr/>
        </p:nvSpPr>
        <p:spPr>
          <a:xfrm>
            <a:off x="1030393" y="1384176"/>
            <a:ext cx="71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axiomatic specification framework 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weak memory models</a:t>
            </a:r>
          </a:p>
        </p:txBody>
      </p:sp>
    </p:spTree>
    <p:extLst>
      <p:ext uri="{BB962C8B-B14F-4D97-AF65-F5344CB8AC3E}">
        <p14:creationId xmlns:p14="http://schemas.microsoft.com/office/powerpoint/2010/main" val="392942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2C19-FF15-5314-C0F2-DB4C26E1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C6A70-563E-12BF-25CA-42D152D6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536CA-61D8-7ACE-5EAC-124BAE95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D3F4C-085B-4011-96C4-F619E3D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496E653-7901-1DC9-DB76-970C3781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41" y="2276872"/>
            <a:ext cx="3405662" cy="2038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DC9ECE-A72E-D9F8-6E58-9874DA37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26" y="2420888"/>
            <a:ext cx="3823141" cy="1686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568A614-4B20-2FBB-7E05-3FD9C54DD962}"/>
              </a:ext>
            </a:extLst>
          </p:cNvPr>
          <p:cNvSpPr txBox="1"/>
          <p:nvPr/>
        </p:nvSpPr>
        <p:spPr>
          <a:xfrm>
            <a:off x="1783519" y="4509120"/>
            <a:ext cx="196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SC model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FA9E79-D8D0-C16E-D686-84EEE86EC77A}"/>
              </a:ext>
            </a:extLst>
          </p:cNvPr>
          <p:cNvSpPr txBox="1"/>
          <p:nvPr/>
        </p:nvSpPr>
        <p:spPr>
          <a:xfrm>
            <a:off x="5632356" y="4500316"/>
            <a:ext cx="2317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Litmus test (store buffering)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3608-326B-6B47-9774-B1189A0B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F9C65B-1A16-12CA-EDDC-687C5BDC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2112C-BD60-9E52-C64E-FC601503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7C224-BDCC-0DB1-3B26-265B9D37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C3EBFD-C602-0CF6-4DF0-14BF50F9E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87"/>
          <a:stretch/>
        </p:blipFill>
        <p:spPr>
          <a:xfrm>
            <a:off x="4122204" y="2657726"/>
            <a:ext cx="4499992" cy="12919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7838BA-8F09-B98C-536E-2144AA5A1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1"/>
          <a:stretch/>
        </p:blipFill>
        <p:spPr>
          <a:xfrm>
            <a:off x="4067944" y="4153265"/>
            <a:ext cx="4608512" cy="129195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A1498E8-DC7C-A275-B8D6-BF6EC30D9E08}"/>
              </a:ext>
            </a:extLst>
          </p:cNvPr>
          <p:cNvSpPr txBox="1"/>
          <p:nvPr/>
        </p:nvSpPr>
        <p:spPr>
          <a:xfrm>
            <a:off x="511944" y="1570499"/>
            <a:ext cx="96766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Generating all candidate executions of a given test</a:t>
            </a:r>
          </a:p>
          <a:p>
            <a:pPr marL="342900" indent="-342900">
              <a:buClr>
                <a:srgbClr val="7030A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 choice of events,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, and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6E50899-9ACF-4F5C-5F14-C6471751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68960"/>
            <a:ext cx="3174136" cy="1900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3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EC2F-D6FC-9669-701A-9A12B37B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DB6E3-E43B-2EB3-A5F7-A9538198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AC153-46F7-0D48-87B6-97A528F8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57877-1A0B-7F6A-6202-EEFF1122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3EC659-A4EF-73D7-29F8-21585FC896BE}"/>
              </a:ext>
            </a:extLst>
          </p:cNvPr>
          <p:cNvSpPr txBox="1"/>
          <p:nvPr/>
        </p:nvSpPr>
        <p:spPr>
          <a:xfrm>
            <a:off x="511944" y="1570499"/>
            <a:ext cx="967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The SC model gets executed on each execution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EF506F4-1092-E3B4-7BFC-0CB2EAFB5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87"/>
          <a:stretch/>
        </p:blipFill>
        <p:spPr>
          <a:xfrm>
            <a:off x="4122204" y="2657726"/>
            <a:ext cx="4499992" cy="1291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31B7B9-A7C8-C356-8B2A-7663AD19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01"/>
          <a:stretch/>
        </p:blipFill>
        <p:spPr>
          <a:xfrm>
            <a:off x="4067944" y="4153265"/>
            <a:ext cx="4608512" cy="12919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C246708-9D0B-E70E-B922-6070CAF5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68960"/>
            <a:ext cx="3174136" cy="1900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C42E0CE-DA48-FCFA-371B-E3C8F43DF6DF}"/>
              </a:ext>
            </a:extLst>
          </p:cNvPr>
          <p:cNvSpPr txBox="1"/>
          <p:nvPr/>
        </p:nvSpPr>
        <p:spPr>
          <a:xfrm>
            <a:off x="6481430" y="4079165"/>
            <a:ext cx="2160240" cy="1366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0144C0-61F1-AD9F-FC48-E9AD6C43C460}"/>
                  </a:ext>
                </a:extLst>
              </p:cNvPr>
              <p:cNvSpPr txBox="1"/>
              <p:nvPr/>
            </p:nvSpPr>
            <p:spPr>
              <a:xfrm>
                <a:off x="6353670" y="5519324"/>
                <a:ext cx="2605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Rejected (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cycle: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po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rf</m:t>
                        </m:r>
                      </m:e>
                    </m:nary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0144C0-61F1-AD9F-FC48-E9AD6C43C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670" y="5519324"/>
                <a:ext cx="2605842" cy="369332"/>
              </a:xfrm>
              <a:prstGeom prst="rect">
                <a:avLst/>
              </a:prstGeom>
              <a:blipFill>
                <a:blip r:embed="rId4"/>
                <a:stretch>
                  <a:fillRect l="-1869" t="-90164" r="-8879" b="-14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575AD-5272-6850-2A03-5778C36A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Herd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2CFCF-4070-025E-C363-9AF32EF8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6D6F0-9E10-E10B-FA30-1927854A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4D359-F154-F111-6992-68B5F04E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06C34C-621C-804A-7CCD-7E910D45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79" y="2610421"/>
            <a:ext cx="3951157" cy="2817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AB2E97-B66A-0BCF-F5D3-4E12AA242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787"/>
          <a:stretch/>
        </p:blipFill>
        <p:spPr>
          <a:xfrm>
            <a:off x="216024" y="2523761"/>
            <a:ext cx="4499992" cy="12919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9E6A34-4F49-6A8E-CCB6-9D1CBBAA62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601"/>
          <a:stretch/>
        </p:blipFill>
        <p:spPr>
          <a:xfrm>
            <a:off x="161764" y="4019300"/>
            <a:ext cx="4608512" cy="129195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FDB0968-9E24-185B-3897-473636E598E1}"/>
              </a:ext>
            </a:extLst>
          </p:cNvPr>
          <p:cNvSpPr txBox="1"/>
          <p:nvPr/>
        </p:nvSpPr>
        <p:spPr>
          <a:xfrm>
            <a:off x="2555776" y="3982249"/>
            <a:ext cx="2160240" cy="13660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1E9AF8-22CB-94C4-9199-1ECE9804C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554665"/>
            <a:ext cx="2771495" cy="1659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153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E7A51-C703-88C2-810A-76B684FB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38F6C-3963-15C8-5867-AED88F97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Prove the suitability of the model for the verification of high-level programs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cbmc</a:t>
            </a:r>
            <a:r>
              <a:rPr lang="en-US" altLang="zh-CN" dirty="0"/>
              <a:t> (bounded model checker for C programs)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E2DA3-E0A3-4B94-0D5B-F6E52A0F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0FE80-1DC4-B8B3-06FD-1303DAB2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34F77B-D27D-A3DB-A466-2343276C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03AEAC-325F-F86D-073A-C4B25351C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267" y="3573016"/>
            <a:ext cx="6456171" cy="1080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902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4CE83-5946-D537-08FE-29DBEBA3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D58EB-31F7-058D-0A71-F9FB7C3D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b="0" dirty="0"/>
              <a:t>Instantiate memory models</a:t>
            </a:r>
          </a:p>
          <a:p>
            <a:r>
              <a:rPr lang="en-US" altLang="zh-CN" b="0" dirty="0"/>
              <a:t>Offer a simulation tool (herd)</a:t>
            </a:r>
          </a:p>
          <a:p>
            <a:r>
              <a:rPr lang="en-US" altLang="zh-CN" sz="2800" dirty="0">
                <a:solidFill>
                  <a:srgbClr val="C00000"/>
                </a:solidFill>
              </a:rPr>
              <a:t>Present an analysis tool (mole)</a:t>
            </a:r>
          </a:p>
          <a:p>
            <a:pPr lvl="1"/>
            <a:r>
              <a:rPr lang="en-US" altLang="zh-CN" b="0" dirty="0"/>
              <a:t>Explore a piece of code to find the weak memory idioms that it uses (C and C++ code in a Debian Linux distribution)</a:t>
            </a:r>
            <a:endParaRPr lang="zh-CN" altLang="en-US" b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45D25-41FC-E55D-C7D5-EC8F0933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3827-E911-BDDC-A143-E542243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D4CA2-F5F1-67A5-6529-4B9AA7CA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55335-3F56-6E36-C5AC-1D1D3A895F69}"/>
              </a:ext>
            </a:extLst>
          </p:cNvPr>
          <p:cNvSpPr txBox="1"/>
          <p:nvPr/>
        </p:nvSpPr>
        <p:spPr>
          <a:xfrm>
            <a:off x="1030393" y="1384176"/>
            <a:ext cx="71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axiomatic specification framework 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weak memory models</a:t>
            </a:r>
          </a:p>
        </p:txBody>
      </p:sp>
    </p:spTree>
    <p:extLst>
      <p:ext uri="{BB962C8B-B14F-4D97-AF65-F5344CB8AC3E}">
        <p14:creationId xmlns:p14="http://schemas.microsoft.com/office/powerpoint/2010/main" val="420510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3363" y="1930607"/>
            <a:ext cx="8229600" cy="3082569"/>
          </a:xfrm>
        </p:spPr>
        <p:txBody>
          <a:bodyPr>
            <a:normAutofit/>
          </a:bodyPr>
          <a:lstStyle/>
          <a:p>
            <a:pPr marL="109728" indent="0"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5400">
                <a:solidFill>
                  <a:srgbClr val="57126C"/>
                </a:solidFill>
                <a:latin typeface="+mj-lt"/>
                <a:ea typeface="黑体" panose="02010609060101010101" pitchFamily="49" charset="-122"/>
                <a:cs typeface="+mj-cs"/>
              </a:rPr>
              <a:t>Thank you !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FF0D-CFA5-45C7-AE4B-3F4DAB53454B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8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2B728-DFC7-F384-A008-FEEBC8E9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Synthesising</a:t>
            </a:r>
            <a:r>
              <a:rPr lang="en-US" altLang="zh-C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Test Suites</a:t>
            </a:r>
            <a:endParaRPr lang="zh-CN" alt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811F4-E243-C6FC-E1D3-FCD95968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B00A-50AE-41A8-9DF7-72CBEFDB5484}" type="datetime4">
              <a:rPr kumimoji="1"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t>March 25, 2023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50693-448F-6095-9522-7797ED54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5AD01-F0CC-58A7-E6D1-79E0633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1F346-3964-904C-8DB0-057A2D699FB9}" type="slidenum">
              <a:rPr kumimoji="1"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  <a:ea typeface="宋体"/>
              </a:rPr>
              <a:pPr/>
              <a:t>19</a:t>
            </a:fld>
            <a:endParaRPr kumimoji="1" lang="zh-CN" altLang="en-US">
              <a:solidFill>
                <a:prstClr val="black">
                  <a:lumMod val="65000"/>
                  <a:lumOff val="35000"/>
                </a:prstClr>
              </a:solidFill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C4BF31-F1FB-5184-1356-60FA66428CA9}"/>
              </a:ext>
            </a:extLst>
          </p:cNvPr>
          <p:cNvSpPr txBox="1"/>
          <p:nvPr/>
        </p:nvSpPr>
        <p:spPr>
          <a:xfrm>
            <a:off x="505428" y="1772816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Producing a single canonical form of every test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906F0EE-E8EB-13D2-AA2A-2C52593F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03" y="2289503"/>
            <a:ext cx="8229600" cy="1139497"/>
          </a:xfrm>
        </p:spPr>
        <p:txBody>
          <a:bodyPr/>
          <a:lstStyle/>
          <a:p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Approach in </a:t>
            </a:r>
            <a:r>
              <a:rPr lang="en-US" altLang="zh-CN" sz="2000" b="0" kern="1200" dirty="0">
                <a:solidFill>
                  <a:srgbClr val="6699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Mador-Haim@CAV’10</a:t>
            </a:r>
          </a:p>
          <a:p>
            <a:pPr lvl="1"/>
            <a:r>
              <a:rPr lang="en-US" altLang="zh-CN" sz="18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Assigning a unique register to each read</a:t>
            </a:r>
          </a:p>
          <a:p>
            <a:pPr lvl="1"/>
            <a:r>
              <a:rPr lang="en-US" altLang="zh-CN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Assigning</a:t>
            </a:r>
            <a:r>
              <a:rPr lang="en-US" altLang="zh-CN" sz="18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unique value for each write</a:t>
            </a:r>
          </a:p>
          <a:p>
            <a:pPr lvl="1"/>
            <a:r>
              <a:rPr lang="en-US" altLang="zh-CN" sz="1800" kern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etc.</a:t>
            </a:r>
          </a:p>
          <a:p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Threads in a test are hashed and sorted alphabetically</a:t>
            </a:r>
          </a:p>
          <a:p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Addresses are reassigned in sorted-sequential order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DB5FA2-EAA6-3630-6936-19F64905B588}"/>
              </a:ext>
            </a:extLst>
          </p:cNvPr>
          <p:cNvSpPr txBox="1"/>
          <p:nvPr/>
        </p:nvSpPr>
        <p:spPr>
          <a:xfrm>
            <a:off x="800100" y="4720609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Only one test producing any given hash is emitted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E20FE1-BBED-339C-BE78-D7E4A0DE769B}"/>
              </a:ext>
            </a:extLst>
          </p:cNvPr>
          <p:cNvSpPr txBox="1"/>
          <p:nvPr/>
        </p:nvSpPr>
        <p:spPr>
          <a:xfrm>
            <a:off x="363224" y="5470644"/>
            <a:ext cx="85115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ASPLOS’2017 Automated Synthesis of Comprehensive Memory Model Litmus Test Suites </a:t>
            </a:r>
            <a:r>
              <a:rPr lang="en-US" altLang="zh-CN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https://github.com/nvlabs/litmustestgen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4CE83-5946-D537-08FE-29DBEBA3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Contributions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D58EB-31F7-058D-0A71-F9FB7C3D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b="0" dirty="0"/>
              <a:t>Instantiate memory models</a:t>
            </a:r>
          </a:p>
          <a:p>
            <a:r>
              <a:rPr lang="en-US" altLang="zh-CN" b="0" dirty="0"/>
              <a:t>Offer a simulation tool (herd)</a:t>
            </a:r>
          </a:p>
          <a:p>
            <a:r>
              <a:rPr lang="en-US" altLang="zh-CN" sz="2800" dirty="0"/>
              <a:t>Present an analysis tool (mole)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45D25-41FC-E55D-C7D5-EC8F0933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3827-E911-BDDC-A143-E542243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D4CA2-F5F1-67A5-6529-4B9AA7CA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55335-3F56-6E36-C5AC-1D1D3A895F69}"/>
              </a:ext>
            </a:extLst>
          </p:cNvPr>
          <p:cNvSpPr txBox="1"/>
          <p:nvPr/>
        </p:nvSpPr>
        <p:spPr>
          <a:xfrm>
            <a:off x="1030393" y="1384176"/>
            <a:ext cx="71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axiomatic specification framework 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weak memory models</a:t>
            </a:r>
          </a:p>
        </p:txBody>
      </p:sp>
    </p:spTree>
    <p:extLst>
      <p:ext uri="{BB962C8B-B14F-4D97-AF65-F5344CB8AC3E}">
        <p14:creationId xmlns:p14="http://schemas.microsoft.com/office/powerpoint/2010/main" val="183653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C88DC-433B-6099-D92E-26F68A0C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DAD3-22BD-411C-8CFC-8D723AD5C5D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C825C-396E-7200-00C6-6A403D3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FEA5EB-876C-0F27-F61C-5B21A934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20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24CAB5-6B84-1880-0CB4-63C4B24BA252}"/>
              </a:ext>
            </a:extLst>
          </p:cNvPr>
          <p:cNvSpPr txBox="1"/>
          <p:nvPr/>
        </p:nvSpPr>
        <p:spPr>
          <a:xfrm>
            <a:off x="3345607" y="583720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http://diy.inria.fr/www/#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15946B-A64F-8420-255D-F4ADDE02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63" y="344378"/>
            <a:ext cx="6395199" cy="54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6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8F158-ACCA-3756-34F1-FDDB559C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Multithreaded Programs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77C7D-E351-7162-7D79-297D810C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9B261-B12D-723E-8AC5-84D0674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0A720-40ED-93A0-1C22-0F90707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3626A7-C46C-6D50-70AC-14279BA3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57"/>
          <a:stretch/>
        </p:blipFill>
        <p:spPr>
          <a:xfrm>
            <a:off x="749593" y="2600908"/>
            <a:ext cx="3652028" cy="16561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1CB100-7B48-BE4F-996C-AB00B9480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2600908"/>
            <a:ext cx="2592288" cy="16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2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8F158-ACCA-3756-34F1-FDDB559C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Litmus Tests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77C7D-E351-7162-7D79-297D810C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9B261-B12D-723E-8AC5-84D0674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0A720-40ED-93A0-1C22-0F90707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3626A7-C46C-6D50-70AC-14279BA3B0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57"/>
          <a:stretch/>
        </p:blipFill>
        <p:spPr>
          <a:xfrm>
            <a:off x="749593" y="2600908"/>
            <a:ext cx="3652028" cy="165618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3BBF41C-F7EC-C367-58B5-AC65C3325B7D}"/>
              </a:ext>
            </a:extLst>
          </p:cNvPr>
          <p:cNvGrpSpPr/>
          <p:nvPr/>
        </p:nvGrpSpPr>
        <p:grpSpPr>
          <a:xfrm>
            <a:off x="5436096" y="2562135"/>
            <a:ext cx="2592288" cy="1655170"/>
            <a:chOff x="5436096" y="2600908"/>
            <a:chExt cx="2592288" cy="165517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E1CB100-7B48-BE4F-996C-AB00B948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6096" y="2600908"/>
              <a:ext cx="2592288" cy="1655170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23F0644-5A2D-A279-3420-2196F728C97F}"/>
                </a:ext>
              </a:extLst>
            </p:cNvPr>
            <p:cNvSpPr txBox="1"/>
            <p:nvPr/>
          </p:nvSpPr>
          <p:spPr>
            <a:xfrm>
              <a:off x="7668344" y="3016740"/>
              <a:ext cx="3600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</a:rPr>
                <a:t>1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9293A1-3272-7ABD-B3A3-44F82862C34A}"/>
                </a:ext>
              </a:extLst>
            </p:cNvPr>
            <p:cNvSpPr txBox="1"/>
            <p:nvPr/>
          </p:nvSpPr>
          <p:spPr>
            <a:xfrm>
              <a:off x="7668344" y="3730284"/>
              <a:ext cx="3600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</a:rPr>
                <a:t>0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4F0DBCF-5BC5-D4B1-C0D1-F89477F9D3D6}"/>
              </a:ext>
            </a:extLst>
          </p:cNvPr>
          <p:cNvSpPr txBox="1"/>
          <p:nvPr/>
        </p:nvSpPr>
        <p:spPr>
          <a:xfrm>
            <a:off x="1040600" y="4711212"/>
            <a:ext cx="7142125" cy="7694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How to determine whether the results of a litmus test can be generated w.r.t an architecture (a language)? 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6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4C208-ABF5-5F58-8863-5178307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Candidate Executions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534B7-0DBB-A41A-3596-0D3CDC32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D8B2A-C817-773E-7C2E-201AC841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5FCB3-4346-7275-EC55-19440A8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3C800CA-FA09-5142-65EC-9F35FCECBBBA}"/>
              </a:ext>
            </a:extLst>
          </p:cNvPr>
          <p:cNvGrpSpPr/>
          <p:nvPr/>
        </p:nvGrpSpPr>
        <p:grpSpPr>
          <a:xfrm>
            <a:off x="1387497" y="2994362"/>
            <a:ext cx="2592288" cy="1655170"/>
            <a:chOff x="5436096" y="2600908"/>
            <a:chExt cx="2592288" cy="165517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E59A770-387C-3F33-6204-AE4711CD6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6096" y="2600908"/>
              <a:ext cx="2592288" cy="165517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1C39177-C0A7-52A2-DBDB-AF13434A002C}"/>
                </a:ext>
              </a:extLst>
            </p:cNvPr>
            <p:cNvSpPr txBox="1"/>
            <p:nvPr/>
          </p:nvSpPr>
          <p:spPr>
            <a:xfrm>
              <a:off x="7668344" y="3016740"/>
              <a:ext cx="3600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rgbClr val="C00000"/>
                  </a:solidFill>
                </a:rPr>
                <a:t>1</a:t>
              </a:r>
              <a:endParaRPr lang="zh-CN" altLang="en-US" sz="2400">
                <a:solidFill>
                  <a:srgbClr val="C0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C66CB80-4B77-89F2-A8C8-5630ADE6818D}"/>
                </a:ext>
              </a:extLst>
            </p:cNvPr>
            <p:cNvSpPr txBox="1"/>
            <p:nvPr/>
          </p:nvSpPr>
          <p:spPr>
            <a:xfrm>
              <a:off x="7668344" y="3730284"/>
              <a:ext cx="3600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0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49B79DC1-9363-38BB-BC09-18BA4A663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298" y="2921002"/>
            <a:ext cx="2696545" cy="18065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91FC0FA-C03E-C15E-F1C1-7AFBBD5FA932}"/>
              </a:ext>
            </a:extLst>
          </p:cNvPr>
          <p:cNvSpPr txBox="1"/>
          <p:nvPr/>
        </p:nvSpPr>
        <p:spPr>
          <a:xfrm>
            <a:off x="1407307" y="5315724"/>
            <a:ext cx="6408712" cy="7694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Determine whether possible relations satisfy the requirements for a 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model 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78A1DF7-6668-B5AB-4BBF-346599F4B4E6}"/>
              </a:ext>
            </a:extLst>
          </p:cNvPr>
          <p:cNvGrpSpPr/>
          <p:nvPr/>
        </p:nvGrpSpPr>
        <p:grpSpPr>
          <a:xfrm>
            <a:off x="539552" y="1471233"/>
            <a:ext cx="6192687" cy="1077218"/>
            <a:chOff x="539552" y="1471233"/>
            <a:chExt cx="6192687" cy="10772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B63ED41-C577-1266-1802-D93F3D33D5A1}"/>
                    </a:ext>
                  </a:extLst>
                </p:cNvPr>
                <p:cNvSpPr txBox="1"/>
                <p:nvPr/>
              </p:nvSpPr>
              <p:spPr>
                <a:xfrm>
                  <a:off x="539552" y="1471233"/>
                  <a:ext cx="5832648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Execution </a:t>
                  </a:r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≜</m:t>
                      </m:r>
                    </m:oMath>
                  </a14:m>
                  <a:r>
                    <a:rPr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(E, po, co, rf)</a:t>
                  </a:r>
                </a:p>
                <a:p>
                  <a:pPr marL="342900" indent="-342900">
                    <a:buClr>
                      <a:srgbClr val="7030A0"/>
                    </a:buClr>
                    <a:buSzPct val="70000"/>
                    <a:buFont typeface="Wingdings" panose="05000000000000000000" pitchFamily="2" charset="2"/>
                    <a:buChar char="l"/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E:</a:t>
                  </a:r>
                  <a:r>
                    <a:rPr lang="zh-CN" alt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events</a:t>
                  </a:r>
                </a:p>
                <a:p>
                  <a:pPr marL="342900" indent="-342900">
                    <a:buClr>
                      <a:srgbClr val="7030A0"/>
                    </a:buClr>
                    <a:buSzPct val="70000"/>
                    <a:buFont typeface="Wingdings" panose="05000000000000000000" pitchFamily="2" charset="2"/>
                    <a:buChar char="l"/>
                  </a:pPr>
                  <a:r>
                    <a:rPr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po: program order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B63ED41-C577-1266-1802-D93F3D33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1471233"/>
                  <a:ext cx="5832648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1674" t="-3955" b="-96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AA4DF6C-A23E-3CBD-E6E6-E6385A1DD94B}"/>
                </a:ext>
              </a:extLst>
            </p:cNvPr>
            <p:cNvSpPr txBox="1"/>
            <p:nvPr/>
          </p:nvSpPr>
          <p:spPr>
            <a:xfrm>
              <a:off x="3611428" y="1824145"/>
              <a:ext cx="31208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rgbClr val="7030A0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co: coherence</a:t>
              </a:r>
            </a:p>
            <a:p>
              <a:pPr marL="342900" indent="-342900">
                <a:buClr>
                  <a:srgbClr val="7030A0"/>
                </a:buClr>
                <a:buSzPct val="70000"/>
                <a:buFont typeface="Wingdings" panose="05000000000000000000" pitchFamily="2" charset="2"/>
                <a:buChar char="l"/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rf: read-from relation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119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1FF9E-F1A3-C329-76B9-F27AA9E2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56263-A9FA-467D-D546-5EDA292B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E2190-344F-89F6-269E-0D1BA65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BE090-DB77-0967-0928-7C6DFC46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EC2BF06-B72A-A277-034D-6801E28CD423}"/>
              </a:ext>
            </a:extLst>
          </p:cNvPr>
          <p:cNvGrpSpPr/>
          <p:nvPr/>
        </p:nvGrpSpPr>
        <p:grpSpPr>
          <a:xfrm>
            <a:off x="2422202" y="2948366"/>
            <a:ext cx="4299596" cy="774506"/>
            <a:chOff x="3120108" y="1677146"/>
            <a:chExt cx="4299596" cy="77450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28DD646-BEE2-475F-3D95-D35471E97C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355" t="2174" r="18808" b="90465"/>
            <a:stretch/>
          </p:blipFill>
          <p:spPr>
            <a:xfrm>
              <a:off x="5612729" y="2124845"/>
              <a:ext cx="1440160" cy="28095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98DD0E2-6363-BA37-233A-3197E523B2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33" t="961" r="44102" b="89472"/>
            <a:stretch/>
          </p:blipFill>
          <p:spPr>
            <a:xfrm>
              <a:off x="3120108" y="2068753"/>
              <a:ext cx="1954560" cy="365125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9A3758-DB51-F153-C020-EA312BF2BC60}"/>
                </a:ext>
              </a:extLst>
            </p:cNvPr>
            <p:cNvSpPr/>
            <p:nvPr/>
          </p:nvSpPr>
          <p:spPr>
            <a:xfrm>
              <a:off x="3220040" y="2132856"/>
              <a:ext cx="1801620" cy="29892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EDDCEF-1F57-A759-EB19-E1970E4D9643}"/>
                </a:ext>
              </a:extLst>
            </p:cNvPr>
            <p:cNvSpPr txBox="1"/>
            <p:nvPr/>
          </p:nvSpPr>
          <p:spPr>
            <a:xfrm>
              <a:off x="3614797" y="1677146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</a:rPr>
                <a:t>model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26E569D-D580-5422-F595-39474415F4EF}"/>
                </a:ext>
              </a:extLst>
            </p:cNvPr>
            <p:cNvSpPr/>
            <p:nvPr/>
          </p:nvSpPr>
          <p:spPr>
            <a:xfrm>
              <a:off x="5639233" y="2132856"/>
              <a:ext cx="1291653" cy="31879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77C1B2-187B-9DAC-0353-921D37382C92}"/>
                </a:ext>
              </a:extLst>
            </p:cNvPr>
            <p:cNvSpPr txBox="1"/>
            <p:nvPr/>
          </p:nvSpPr>
          <p:spPr>
            <a:xfrm>
              <a:off x="5763520" y="1677147"/>
              <a:ext cx="16561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70C0"/>
                  </a:solidFill>
                </a:rPr>
                <a:t>execution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9631E11-4E5D-4B6F-30CB-830C6E77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551"/>
          <a:stretch/>
        </p:blipFill>
        <p:spPr>
          <a:xfrm>
            <a:off x="261427" y="3973377"/>
            <a:ext cx="8700471" cy="761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E9047C4-6841-F52C-406A-2D6B84F15975}"/>
                  </a:ext>
                </a:extLst>
              </p:cNvPr>
              <p:cNvSpPr txBox="1"/>
              <p:nvPr/>
            </p:nvSpPr>
            <p:spPr>
              <a:xfrm>
                <a:off x="539552" y="1471233"/>
                <a:ext cx="705678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Memory model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≜</m:t>
                    </m:r>
                  </m:oMath>
                </a14:m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ppo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fences, prop)</a:t>
                </a:r>
              </a:p>
              <a:p>
                <a:pPr marL="342900" indent="-342900">
                  <a:buClr>
                    <a:srgbClr val="7030A0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ppo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preserved program order</a:t>
                </a:r>
              </a:p>
              <a:p>
                <a:pPr marL="342900" indent="-342900">
                  <a:buClr>
                    <a:srgbClr val="7030A0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fences: the fences (enforce memory ordering constraints)</a:t>
                </a:r>
              </a:p>
              <a:p>
                <a:pPr marL="342900" indent="-342900">
                  <a:buClr>
                    <a:srgbClr val="7030A0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prop: propagation order (order writes to memory)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E9047C4-6841-F52C-406A-2D6B84F15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71233"/>
                <a:ext cx="7056784" cy="1384995"/>
              </a:xfrm>
              <a:prstGeom prst="rect">
                <a:avLst/>
              </a:prstGeom>
              <a:blipFill>
                <a:blip r:embed="rId4"/>
                <a:stretch>
                  <a:fillRect l="-1383" t="-3070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2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1FF9E-F1A3-C329-76B9-F27AA9E2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Framework</a:t>
            </a:r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56263-A9FA-467D-D546-5EDA292B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E2190-344F-89F6-269E-0D1BA65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BE090-DB77-0967-0928-7C6DFC46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FBA849-CDEC-D4EB-ACBC-0569D55A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32" y="2018109"/>
            <a:ext cx="7645443" cy="38164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B9A3758-DB51-F153-C020-EA312BF2BC60}"/>
              </a:ext>
            </a:extLst>
          </p:cNvPr>
          <p:cNvSpPr/>
          <p:nvPr/>
        </p:nvSpPr>
        <p:spPr>
          <a:xfrm>
            <a:off x="3273048" y="2132856"/>
            <a:ext cx="1728192" cy="287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EDDCEF-1F57-A759-EB19-E1970E4D9643}"/>
              </a:ext>
            </a:extLst>
          </p:cNvPr>
          <p:cNvSpPr txBox="1"/>
          <p:nvPr/>
        </p:nvSpPr>
        <p:spPr>
          <a:xfrm>
            <a:off x="3614797" y="167714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model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6E569D-D580-5422-F595-39474415F4EF}"/>
              </a:ext>
            </a:extLst>
          </p:cNvPr>
          <p:cNvSpPr/>
          <p:nvPr/>
        </p:nvSpPr>
        <p:spPr>
          <a:xfrm>
            <a:off x="5652121" y="2132856"/>
            <a:ext cx="1224136" cy="287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7C1B2-187B-9DAC-0353-921D37382C92}"/>
              </a:ext>
            </a:extLst>
          </p:cNvPr>
          <p:cNvSpPr txBox="1"/>
          <p:nvPr/>
        </p:nvSpPr>
        <p:spPr>
          <a:xfrm>
            <a:off x="5763520" y="1677147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execution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4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4CE83-5946-D537-08FE-29DBEBA3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Contributions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D58EB-31F7-058D-0A71-F9FB7C3D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b="0" dirty="0">
                <a:solidFill>
                  <a:srgbClr val="C00000"/>
                </a:solidFill>
              </a:rPr>
              <a:t>Instantiate memory models</a:t>
            </a:r>
          </a:p>
          <a:p>
            <a:pPr lvl="1"/>
            <a:r>
              <a:rPr lang="en-US" altLang="zh-CN" dirty="0"/>
              <a:t>Show equivalence between operational and axiomatic model (Power)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45D25-41FC-E55D-C7D5-EC8F0933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C3827-E911-BDDC-A143-E542243B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0D4CA2-F5F1-67A5-6529-4B9AA7CA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55335-3F56-6E36-C5AC-1D1D3A895F69}"/>
              </a:ext>
            </a:extLst>
          </p:cNvPr>
          <p:cNvSpPr txBox="1"/>
          <p:nvPr/>
        </p:nvSpPr>
        <p:spPr>
          <a:xfrm>
            <a:off x="1030393" y="1384176"/>
            <a:ext cx="716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generic axiomatic specification framework 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weak memory models</a:t>
            </a:r>
          </a:p>
        </p:txBody>
      </p:sp>
    </p:spTree>
    <p:extLst>
      <p:ext uri="{BB962C8B-B14F-4D97-AF65-F5344CB8AC3E}">
        <p14:creationId xmlns:p14="http://schemas.microsoft.com/office/powerpoint/2010/main" val="33239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31561-E640-939B-ACAF-B67F48D38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Instantiate Models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1188D-C23B-D8A8-5A16-4D380C92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B0A8-0064-42A6-A2E2-F026499EA14E}" type="datetime4">
              <a:rPr lang="en-US" altLang="zh-CN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March 25, 2023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8EDFB-C1B6-B0C8-4DE9-618E0920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A151C-316B-E467-B843-AD245B30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8104-1970-4B3D-B5FE-617071B7655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0C3834-A883-E457-EC3E-E0032ED27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4" y="2276872"/>
            <a:ext cx="8700471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2.xml><?xml version="1.0" encoding="utf-8"?>
<a:theme xmlns:a="http://schemas.openxmlformats.org/drawingml/2006/main" name="1_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自定义 1">
      <a:majorFont>
        <a:latin typeface="Candara"/>
        <a:ea typeface="黑体"/>
        <a:cs typeface=""/>
      </a:majorFont>
      <a:minorFont>
        <a:latin typeface="Candara"/>
        <a:ea typeface="华文细黑"/>
        <a:cs typeface="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pec-2" id="{442E6DD8-1CC8-4C4A-8647-4236B82D6D6F}" vid="{4E193ED8-E17B-496B-9396-AD9A068E6CE7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主管人员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24753</TotalTime>
  <Words>501</Words>
  <Application>Microsoft Office PowerPoint</Application>
  <PresentationFormat>全屏显示(4:3)</PresentationFormat>
  <Paragraphs>130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宋体</vt:lpstr>
      <vt:lpstr>Arial</vt:lpstr>
      <vt:lpstr>Calibri</vt:lpstr>
      <vt:lpstr>Cambria Math</vt:lpstr>
      <vt:lpstr>Candara</vt:lpstr>
      <vt:lpstr>Courier New</vt:lpstr>
      <vt:lpstr>Wingdings</vt:lpstr>
      <vt:lpstr>Wingdings 2</vt:lpstr>
      <vt:lpstr>mopec-2</vt:lpstr>
      <vt:lpstr>1_mopec-2</vt:lpstr>
      <vt:lpstr>PowerPoint 演示文稿</vt:lpstr>
      <vt:lpstr>Contributions</vt:lpstr>
      <vt:lpstr>Multithreaded Programs</vt:lpstr>
      <vt:lpstr>Litmus Tests</vt:lpstr>
      <vt:lpstr>Candidate Executions</vt:lpstr>
      <vt:lpstr>Memory Models</vt:lpstr>
      <vt:lpstr>Framework</vt:lpstr>
      <vt:lpstr>Contributions</vt:lpstr>
      <vt:lpstr>Instantiate Models</vt:lpstr>
      <vt:lpstr>Contributions</vt:lpstr>
      <vt:lpstr>Contributions</vt:lpstr>
      <vt:lpstr>Herd</vt:lpstr>
      <vt:lpstr>Herd</vt:lpstr>
      <vt:lpstr>Herd</vt:lpstr>
      <vt:lpstr>Herd</vt:lpstr>
      <vt:lpstr>More</vt:lpstr>
      <vt:lpstr>Contributions</vt:lpstr>
      <vt:lpstr>PowerPoint 演示文稿</vt:lpstr>
      <vt:lpstr>Synthesising Test Suites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网构软件模型、技术与平台</dc:title>
  <dc:creator>Xiaoxing Ma</dc:creator>
  <cp:lastModifiedBy>Jiang Xue</cp:lastModifiedBy>
  <cp:revision>3506</cp:revision>
  <cp:lastPrinted>2014-03-24T00:35:37Z</cp:lastPrinted>
  <dcterms:created xsi:type="dcterms:W3CDTF">2012-02-01T01:23:27Z</dcterms:created>
  <dcterms:modified xsi:type="dcterms:W3CDTF">2023-03-25T06:04:12Z</dcterms:modified>
</cp:coreProperties>
</file>