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6" r:id="rId2"/>
    <p:sldId id="258" r:id="rId3"/>
    <p:sldId id="260" r:id="rId4"/>
    <p:sldId id="263" r:id="rId5"/>
    <p:sldId id="267" r:id="rId6"/>
    <p:sldId id="264" r:id="rId7"/>
    <p:sldId id="262" r:id="rId8"/>
    <p:sldId id="265" r:id="rId9"/>
    <p:sldId id="266" r:id="rId10"/>
    <p:sldId id="269" r:id="rId11"/>
    <p:sldId id="271" r:id="rId12"/>
    <p:sldId id="268" r:id="rId13"/>
    <p:sldId id="270" r:id="rId14"/>
    <p:sldId id="272" r:id="rId15"/>
    <p:sldId id="277" r:id="rId16"/>
    <p:sldId id="278" r:id="rId17"/>
    <p:sldId id="273" r:id="rId18"/>
    <p:sldId id="275" r:id="rId19"/>
    <p:sldId id="276" r:id="rId20"/>
    <p:sldId id="27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瑞泽" initials="唐瑞泽" lastIdx="1" clrIdx="0">
    <p:extLst>
      <p:ext uri="{19B8F6BF-5375-455C-9EA6-DF929625EA0E}">
        <p15:presenceInfo xmlns:p15="http://schemas.microsoft.com/office/powerpoint/2012/main" userId="唐瑞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7936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0E46A-5883-4F26-BDC4-492DA8778C83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C7B61-CFE1-443A-B6FF-0A064FBC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5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------------------------------ MODULE </a:t>
            </a:r>
            <a:r>
              <a:rPr lang="en-US" altLang="zh-CN" dirty="0" err="1" smtClean="0"/>
              <a:t>DieHard</a:t>
            </a:r>
            <a:r>
              <a:rPr lang="en-US" altLang="zh-CN" dirty="0" smtClean="0"/>
              <a:t> ------------------------------</a:t>
            </a:r>
          </a:p>
          <a:p>
            <a:r>
              <a:rPr lang="en-US" altLang="zh-CN" dirty="0" smtClean="0"/>
              <a:t>EXTENDS Integers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VARIABLES small, big  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TypeOK</a:t>
            </a:r>
            <a:r>
              <a:rPr lang="en-US" altLang="zh-CN" dirty="0" smtClean="0"/>
              <a:t> == /\ small \in 0..3 </a:t>
            </a:r>
          </a:p>
          <a:p>
            <a:r>
              <a:rPr lang="en-US" altLang="zh-CN" dirty="0" smtClean="0"/>
              <a:t>          /\ big   \in 0..5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== /\ big   = 0 </a:t>
            </a:r>
          </a:p>
          <a:p>
            <a:r>
              <a:rPr lang="en-US" altLang="zh-CN" dirty="0" smtClean="0"/>
              <a:t>        /\ small = 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FillSmall</a:t>
            </a:r>
            <a:r>
              <a:rPr lang="en-US" altLang="zh-CN" dirty="0" smtClean="0"/>
              <a:t> == /\ small' = 3 </a:t>
            </a:r>
          </a:p>
          <a:p>
            <a:r>
              <a:rPr lang="en-US" altLang="zh-CN" dirty="0" smtClean="0"/>
              <a:t>             /\ big'   = big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FillBig</a:t>
            </a:r>
            <a:r>
              <a:rPr lang="en-US" altLang="zh-CN" dirty="0" smtClean="0"/>
              <a:t> == /\ big'   = 5 </a:t>
            </a:r>
          </a:p>
          <a:p>
            <a:r>
              <a:rPr lang="en-US" altLang="zh-CN" dirty="0" smtClean="0"/>
              <a:t>           /\ small' = small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EmptySmall</a:t>
            </a:r>
            <a:r>
              <a:rPr lang="en-US" altLang="zh-CN" dirty="0" smtClean="0"/>
              <a:t> == /\ small' = 0 </a:t>
            </a:r>
          </a:p>
          <a:p>
            <a:r>
              <a:rPr lang="en-US" altLang="zh-CN" dirty="0" smtClean="0"/>
              <a:t>              /\ big'   = big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EmptyBig</a:t>
            </a:r>
            <a:r>
              <a:rPr lang="en-US" altLang="zh-CN" dirty="0" smtClean="0"/>
              <a:t> == /\ big'   = 0 </a:t>
            </a:r>
          </a:p>
          <a:p>
            <a:r>
              <a:rPr lang="en-US" altLang="zh-CN" dirty="0" smtClean="0"/>
              <a:t>            /\ small' = small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(* using IF-THEN-ELSE *)</a:t>
            </a:r>
          </a:p>
          <a:p>
            <a:r>
              <a:rPr lang="en-US" altLang="zh-CN" dirty="0" smtClean="0"/>
              <a:t>(*</a:t>
            </a:r>
          </a:p>
          <a:p>
            <a:r>
              <a:rPr lang="en-US" altLang="zh-CN" dirty="0" smtClean="0"/>
              <a:t>SmallToBig == IF big + small =&lt; 5</a:t>
            </a:r>
          </a:p>
          <a:p>
            <a:r>
              <a:rPr lang="en-US" altLang="zh-CN" dirty="0" smtClean="0"/>
              <a:t>               THEN /\ big'   = big + small</a:t>
            </a:r>
          </a:p>
          <a:p>
            <a:r>
              <a:rPr lang="en-US" altLang="zh-CN" dirty="0" smtClean="0"/>
              <a:t>                    /\ small' = 0</a:t>
            </a:r>
          </a:p>
          <a:p>
            <a:r>
              <a:rPr lang="en-US" altLang="zh-CN" dirty="0" smtClean="0"/>
              <a:t>               ELSE /\ big'   = 5</a:t>
            </a:r>
          </a:p>
          <a:p>
            <a:r>
              <a:rPr lang="en-US" altLang="zh-CN" dirty="0" smtClean="0"/>
              <a:t>                    /\ small' = small - (5 - big)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BigToSmall</a:t>
            </a:r>
            <a:r>
              <a:rPr lang="en-US" altLang="zh-CN" dirty="0" smtClean="0"/>
              <a:t> == IF big + small =&lt; 3</a:t>
            </a:r>
          </a:p>
          <a:p>
            <a:r>
              <a:rPr lang="en-US" altLang="zh-CN" dirty="0" smtClean="0"/>
              <a:t>               THEN /\ big'   = 0 </a:t>
            </a:r>
          </a:p>
          <a:p>
            <a:r>
              <a:rPr lang="en-US" altLang="zh-CN" dirty="0" smtClean="0"/>
              <a:t>                    /\ small' = big + small</a:t>
            </a:r>
          </a:p>
          <a:p>
            <a:r>
              <a:rPr lang="en-US" altLang="zh-CN" dirty="0" smtClean="0"/>
              <a:t>               ELSE /\ big'   = small - (3 - big)</a:t>
            </a:r>
          </a:p>
          <a:p>
            <a:r>
              <a:rPr lang="en-US" altLang="zh-CN" dirty="0" smtClean="0"/>
              <a:t>                    /\ small' = 3</a:t>
            </a:r>
          </a:p>
          <a:p>
            <a:r>
              <a:rPr lang="en-US" altLang="zh-CN" dirty="0" smtClean="0"/>
              <a:t>*)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(* using CNF *)</a:t>
            </a:r>
          </a:p>
          <a:p>
            <a:r>
              <a:rPr lang="en-US" altLang="zh-CN" dirty="0" smtClean="0"/>
              <a:t>(*</a:t>
            </a:r>
          </a:p>
          <a:p>
            <a:r>
              <a:rPr lang="en-US" altLang="zh-CN" dirty="0" smtClean="0"/>
              <a:t>SmallToBig == \/ /\ big + small =&lt; 5</a:t>
            </a:r>
          </a:p>
          <a:p>
            <a:r>
              <a:rPr lang="en-US" altLang="zh-CN" dirty="0" smtClean="0"/>
              <a:t>                 /\ big' = big + small</a:t>
            </a:r>
          </a:p>
          <a:p>
            <a:r>
              <a:rPr lang="en-US" altLang="zh-CN" dirty="0" smtClean="0"/>
              <a:t>                 /\ small' = 0</a:t>
            </a:r>
          </a:p>
          <a:p>
            <a:r>
              <a:rPr lang="en-US" altLang="zh-CN" dirty="0" smtClean="0"/>
              <a:t>              \/ /\ big + small &gt; 5</a:t>
            </a:r>
          </a:p>
          <a:p>
            <a:r>
              <a:rPr lang="en-US" altLang="zh-CN" dirty="0" smtClean="0"/>
              <a:t>                 /\ big' = 5</a:t>
            </a:r>
          </a:p>
          <a:p>
            <a:r>
              <a:rPr lang="en-US" altLang="zh-CN" dirty="0" smtClean="0"/>
              <a:t>                 /\ small' = big + small - 5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BigToSmall</a:t>
            </a:r>
            <a:r>
              <a:rPr lang="en-US" altLang="zh-CN" dirty="0" smtClean="0"/>
              <a:t> == \/ /\ big + small =&lt; 3</a:t>
            </a:r>
          </a:p>
          <a:p>
            <a:r>
              <a:rPr lang="en-US" altLang="zh-CN" dirty="0" smtClean="0"/>
              <a:t>                 /\ small' = big + small</a:t>
            </a:r>
          </a:p>
          <a:p>
            <a:r>
              <a:rPr lang="en-US" altLang="zh-CN" dirty="0" smtClean="0"/>
              <a:t>                 /\ big' = 0</a:t>
            </a:r>
          </a:p>
          <a:p>
            <a:r>
              <a:rPr lang="en-US" altLang="zh-CN" dirty="0" smtClean="0"/>
              <a:t>              \/ /\ big + small &gt; 3</a:t>
            </a:r>
          </a:p>
          <a:p>
            <a:r>
              <a:rPr lang="en-US" altLang="zh-CN" dirty="0" smtClean="0"/>
              <a:t>                 /\ small' = 3</a:t>
            </a:r>
          </a:p>
          <a:p>
            <a:r>
              <a:rPr lang="en-US" altLang="zh-CN" dirty="0" smtClean="0"/>
              <a:t>                 /\ big' = big + small - 3</a:t>
            </a:r>
          </a:p>
          <a:p>
            <a:r>
              <a:rPr lang="en-US" altLang="zh-CN" dirty="0" smtClean="0"/>
              <a:t>*)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(* using LET/IN construct *)</a:t>
            </a:r>
          </a:p>
          <a:p>
            <a:r>
              <a:rPr lang="en-US" altLang="zh-CN" dirty="0" smtClean="0"/>
              <a:t>Min(m, n) == IF m &lt; n THEN m ELSE 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SmallToBig ==</a:t>
            </a:r>
          </a:p>
          <a:p>
            <a:r>
              <a:rPr lang="en-US" altLang="zh-CN" dirty="0" smtClean="0"/>
              <a:t>    LET poured == Min(big + small, 5) - big</a:t>
            </a:r>
          </a:p>
          <a:p>
            <a:r>
              <a:rPr lang="en-US" altLang="zh-CN" dirty="0" smtClean="0"/>
              <a:t>    IN  /\ big'   = big + poured</a:t>
            </a:r>
          </a:p>
          <a:p>
            <a:r>
              <a:rPr lang="en-US" altLang="zh-CN" dirty="0" smtClean="0"/>
              <a:t>        /\ small' = small - poured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BigToSmall</a:t>
            </a:r>
            <a:r>
              <a:rPr lang="en-US" altLang="zh-CN" dirty="0" smtClean="0"/>
              <a:t> ==</a:t>
            </a:r>
          </a:p>
          <a:p>
            <a:r>
              <a:rPr lang="en-US" altLang="zh-CN" dirty="0" smtClean="0"/>
              <a:t>    LET poured == Min(big + small, 3) - small</a:t>
            </a:r>
          </a:p>
          <a:p>
            <a:r>
              <a:rPr lang="en-US" altLang="zh-CN" dirty="0" smtClean="0"/>
              <a:t>    IN  /\ big'   = big - poured</a:t>
            </a:r>
          </a:p>
          <a:p>
            <a:r>
              <a:rPr lang="en-US" altLang="zh-CN" dirty="0" smtClean="0"/>
              <a:t>        /\ small' = small + poured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Next == \/ </a:t>
            </a:r>
            <a:r>
              <a:rPr lang="en-US" altLang="zh-CN" dirty="0" err="1" smtClean="0"/>
              <a:t>FillSmall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\/ </a:t>
            </a:r>
            <a:r>
              <a:rPr lang="en-US" altLang="zh-CN" dirty="0" err="1" smtClean="0"/>
              <a:t>FillBig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 \/ </a:t>
            </a:r>
            <a:r>
              <a:rPr lang="en-US" altLang="zh-CN" dirty="0" err="1" smtClean="0"/>
              <a:t>EmptySmall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     \/ </a:t>
            </a:r>
            <a:r>
              <a:rPr lang="en-US" altLang="zh-CN" dirty="0" err="1" smtClean="0"/>
              <a:t>EmptyBig</a:t>
            </a:r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    \/ SmallToBig    </a:t>
            </a:r>
          </a:p>
          <a:p>
            <a:r>
              <a:rPr lang="en-US" altLang="zh-CN" dirty="0" smtClean="0"/>
              <a:t>        \/ </a:t>
            </a:r>
            <a:r>
              <a:rPr lang="en-US" altLang="zh-CN" dirty="0" err="1" smtClean="0"/>
              <a:t>BigToSmall</a:t>
            </a:r>
            <a:endParaRPr lang="en-US" altLang="zh-CN" dirty="0" smtClean="0"/>
          </a:p>
          <a:p>
            <a:r>
              <a:rPr lang="en-US" altLang="zh-CN" dirty="0" smtClean="0"/>
              <a:t>=============================================================================</a:t>
            </a:r>
          </a:p>
          <a:p>
            <a:r>
              <a:rPr lang="en-US" altLang="zh-CN" dirty="0" smtClean="0"/>
              <a:t>\* Modification History</a:t>
            </a:r>
          </a:p>
          <a:p>
            <a:r>
              <a:rPr lang="en-US" altLang="zh-CN" dirty="0" smtClean="0"/>
              <a:t>\* Last modified Thu Jan 25 11:40:42 CST 2018 by </a:t>
            </a:r>
            <a:r>
              <a:rPr lang="en-US" altLang="zh-CN" dirty="0" err="1" smtClean="0"/>
              <a:t>tangruize</a:t>
            </a:r>
            <a:endParaRPr lang="en-US" altLang="zh-CN" dirty="0" smtClean="0"/>
          </a:p>
          <a:p>
            <a:r>
              <a:rPr lang="en-US" altLang="zh-CN" dirty="0" smtClean="0"/>
              <a:t>\* Created Tue Jan 23 10:25:34 CST 2018 by </a:t>
            </a:r>
            <a:r>
              <a:rPr lang="en-US" altLang="zh-CN" dirty="0" err="1" smtClean="0"/>
              <a:t>tangruize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C7B61-CFE1-443A-B6FF-0A064FBC66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2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5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7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6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7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LA+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rrectness_(computer_science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Die </a:t>
            </a:r>
            <a:r>
              <a:rPr lang="en-US" altLang="zh-CN" smtClean="0"/>
              <a:t>Hard Jugs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唐瑞泽</a:t>
            </a:r>
            <a:endParaRPr lang="en-US" altLang="zh-CN" dirty="0" smtClean="0"/>
          </a:p>
          <a:p>
            <a:r>
              <a:rPr lang="en-US" altLang="zh-CN" sz="1400" dirty="0" smtClean="0">
                <a:hlinkClick r:id="rId2"/>
              </a:rPr>
              <a:t>151220100@smail.nju.edu.cn</a:t>
            </a:r>
            <a:r>
              <a:rPr lang="en-US" altLang="zh-CN" sz="1400" dirty="0" smtClean="0"/>
              <a:t> </a:t>
            </a:r>
          </a:p>
          <a:p>
            <a:r>
              <a:rPr lang="en-US" altLang="zh-CN" dirty="0" smtClean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66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states: a behavior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machine is described by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follow any given state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describe three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in TLA+: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between their values in the current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possible values in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TLA+</a:t>
            </a:r>
            <a:r>
              <a:rPr lang="zh-CN" altLang="en-US" dirty="0" smtClean="0"/>
              <a:t>语言简介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TLA stands for </a:t>
            </a:r>
            <a:r>
              <a:rPr lang="en-US" altLang="zh-CN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Temporal </a:t>
            </a:r>
            <a:r>
              <a:rPr lang="en-US" altLang="zh-CN" b="1" dirty="0">
                <a:solidFill>
                  <a:srgbClr val="FF0000"/>
                </a:solidFill>
              </a:rPr>
              <a:t>Logic of Actions</a:t>
            </a:r>
            <a:r>
              <a:rPr lang="en-US" altLang="zh-CN" dirty="0" smtClean="0"/>
              <a:t>.” (</a:t>
            </a:r>
            <a:r>
              <a:rPr lang="en-US" altLang="zh-CN" dirty="0" smtClean="0">
                <a:hlinkClick r:id="rId2"/>
              </a:rPr>
              <a:t>Wikipedia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声明变量：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pc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变量名</a:t>
            </a:r>
            <a:r>
              <a:rPr lang="zh-CN" altLang="en-US" dirty="0" smtClean="0"/>
              <a:t>表示当前状态：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变量</a:t>
            </a:r>
            <a:r>
              <a:rPr lang="zh-CN" altLang="en-US" dirty="0" smtClean="0"/>
              <a:t>名加</a:t>
            </a:r>
            <a:r>
              <a:rPr lang="zh-CN" altLang="en-US" b="1" dirty="0" smtClean="0">
                <a:solidFill>
                  <a:srgbClr val="FF0000"/>
                </a:solidFill>
              </a:rPr>
              <a:t>单引号</a:t>
            </a:r>
            <a:r>
              <a:rPr lang="zh-CN" altLang="en-US" dirty="0" smtClean="0"/>
              <a:t>表示下一状态：</a:t>
            </a:r>
            <a:r>
              <a:rPr lang="en-US" altLang="zh-CN" b="1" dirty="0" smtClean="0">
                <a:solidFill>
                  <a:srgbClr val="FF0000"/>
                </a:solidFill>
              </a:rPr>
              <a:t>pc’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合取</a:t>
            </a:r>
            <a:r>
              <a:rPr lang="zh-CN" altLang="en-US" b="1" dirty="0" smtClean="0">
                <a:solidFill>
                  <a:srgbClr val="FF0000"/>
                </a:solidFill>
              </a:rPr>
              <a:t>∧</a:t>
            </a:r>
            <a:r>
              <a:rPr lang="zh-CN" altLang="en-US" dirty="0" smtClean="0"/>
              <a:t>（逻辑</a:t>
            </a:r>
            <a:r>
              <a:rPr lang="zh-CN" altLang="en-US" dirty="0"/>
              <a:t>与）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/\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析取</a:t>
            </a:r>
            <a:r>
              <a:rPr lang="zh-CN" altLang="en-US" b="1" dirty="0" smtClean="0">
                <a:solidFill>
                  <a:srgbClr val="FF0000"/>
                </a:solidFill>
              </a:rPr>
              <a:t>∨</a:t>
            </a:r>
            <a:r>
              <a:rPr lang="zh-CN" altLang="en-US" dirty="0" smtClean="0"/>
              <a:t>（逻辑或）：</a:t>
            </a:r>
            <a:r>
              <a:rPr lang="en-US" altLang="zh-CN" dirty="0" smtClean="0">
                <a:solidFill>
                  <a:srgbClr val="FF0000"/>
                </a:solidFill>
              </a:rPr>
              <a:t>\/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相等符号（</a:t>
            </a:r>
            <a:r>
              <a:rPr lang="zh-CN" altLang="en-US" b="1" dirty="0" smtClean="0">
                <a:solidFill>
                  <a:srgbClr val="FF0000"/>
                </a:solidFill>
              </a:rPr>
              <a:t>不是赋值</a:t>
            </a:r>
            <a:r>
              <a:rPr lang="zh-CN" altLang="en-US" dirty="0" smtClean="0"/>
              <a:t>）：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不等符号：</a:t>
            </a:r>
            <a:r>
              <a:rPr lang="en-US" altLang="zh-CN" b="1" dirty="0" smtClean="0">
                <a:solidFill>
                  <a:srgbClr val="FF0000"/>
                </a:solidFill>
              </a:rPr>
              <a:t>/=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（集合）</a:t>
            </a:r>
            <a:r>
              <a:rPr lang="zh-CN" altLang="en-US" b="1" dirty="0" smtClean="0">
                <a:solidFill>
                  <a:srgbClr val="FF0000"/>
                </a:solidFill>
              </a:rPr>
              <a:t>属于∈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\in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范围：</a:t>
            </a:r>
            <a:r>
              <a:rPr lang="en-US" altLang="zh-CN" dirty="0" smtClean="0"/>
              <a:t>0</a:t>
            </a:r>
            <a:r>
              <a:rPr lang="en-US" altLang="zh-CN" b="1" dirty="0" smtClean="0">
                <a:solidFill>
                  <a:srgbClr val="FF0000"/>
                </a:solidFill>
              </a:rPr>
              <a:t>..</a:t>
            </a:r>
            <a:r>
              <a:rPr lang="en-US" altLang="zh-CN" dirty="0" smtClean="0"/>
              <a:t>100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定义规约：</a:t>
            </a:r>
            <a:r>
              <a:rPr lang="en-US" altLang="zh-CN" b="1" dirty="0" err="1">
                <a:solidFill>
                  <a:srgbClr val="FF0000"/>
                </a:solidFill>
              </a:rPr>
              <a:t>Init</a:t>
            </a:r>
            <a:r>
              <a:rPr lang="en-US" altLang="zh-CN" b="1" dirty="0">
                <a:solidFill>
                  <a:srgbClr val="FF0000"/>
                </a:solidFill>
              </a:rPr>
              <a:t> == </a:t>
            </a:r>
            <a:r>
              <a:rPr lang="en-US" altLang="zh-CN" dirty="0"/>
              <a:t>(pc = "start") /\ (</a:t>
            </a:r>
            <a:r>
              <a:rPr lang="en-US" altLang="zh-CN" dirty="0" err="1"/>
              <a:t>i</a:t>
            </a:r>
            <a:r>
              <a:rPr lang="en-US" altLang="zh-CN" dirty="0"/>
              <a:t> =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对问题建模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对英雄、炸弹、壶、水源组成的物理系统建模。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它们之间唯一的关联在于两个壶里有多少水。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使用两个变量对该系统建模：</a:t>
            </a:r>
            <a:r>
              <a:rPr lang="en-US" altLang="zh-CN" dirty="0" smtClean="0"/>
              <a:t>small, big. </a:t>
            </a:r>
            <a:r>
              <a:rPr lang="zh-CN" altLang="en-US" dirty="0" smtClean="0"/>
              <a:t>代表两个壶盛有的水。</a:t>
            </a:r>
            <a:r>
              <a:rPr lang="en-US" altLang="zh-CN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初始状态为两个壶都为空。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状态转移的行为描述：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清空小壶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清空大壶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装满小壶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装满大壶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小到大</a:t>
            </a:r>
            <a:endParaRPr lang="en-US" altLang="zh-CN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dirty="0" smtClean="0"/>
              <a:t>大到小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4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------------------------------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MODULE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DieHard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------------------------------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这是注释，定义两个变量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VARIABLES small, </a:t>
            </a:r>
            <a:r>
              <a:rPr lang="en-US" altLang="zh-CN" dirty="0" smtClean="0">
                <a:latin typeface="Consolas" panose="020B0609020204030204" pitchFamily="49" charset="0"/>
              </a:rPr>
              <a:t>big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定义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初始状态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 == /\ big  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/\ 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定义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下一状态可采取的行为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*)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Next == \/ </a:t>
            </a:r>
            <a:r>
              <a:rPr lang="en-US" altLang="zh-CN" dirty="0" err="1" smtClean="0">
                <a:latin typeface="Consolas" panose="020B0609020204030204" pitchFamily="49" charset="0"/>
              </a:rPr>
              <a:t>FillSmall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\/ </a:t>
            </a:r>
            <a:r>
              <a:rPr lang="en-US" altLang="zh-CN" dirty="0" err="1" smtClean="0">
                <a:latin typeface="Consolas" panose="020B0609020204030204" pitchFamily="49" charset="0"/>
              </a:rPr>
              <a:t>FillBig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\/ </a:t>
            </a:r>
            <a:r>
              <a:rPr lang="en-US" altLang="zh-CN" dirty="0" err="1" smtClean="0">
                <a:latin typeface="Consolas" panose="020B0609020204030204" pitchFamily="49" charset="0"/>
              </a:rPr>
              <a:t>EmptySmall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\/ </a:t>
            </a:r>
            <a:r>
              <a:rPr lang="en-US" altLang="zh-CN" dirty="0" err="1" smtClean="0">
                <a:latin typeface="Consolas" panose="020B0609020204030204" pitchFamily="49" charset="0"/>
              </a:rPr>
              <a:t>EmptyBig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\/ </a:t>
            </a:r>
            <a:r>
              <a:rPr lang="en-US" altLang="zh-CN" dirty="0" smtClean="0">
                <a:latin typeface="Consolas" panose="020B0609020204030204" pitchFamily="49" charset="0"/>
              </a:rPr>
              <a:t>SmallToBig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        \/ </a:t>
            </a:r>
            <a:r>
              <a:rPr lang="en-US" altLang="zh-CN" dirty="0" err="1" smtClean="0">
                <a:latin typeface="Consolas" panose="020B0609020204030204" pitchFamily="49" charset="0"/>
              </a:rPr>
              <a:t>BigToSmall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9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TLA+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描述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个行为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FillSmall</a:t>
            </a:r>
            <a:r>
              <a:rPr lang="en-US" altLang="zh-CN" dirty="0">
                <a:latin typeface="Consolas" panose="020B0609020204030204" pitchFamily="49" charset="0"/>
              </a:rPr>
              <a:t> == /\ small' = 3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/\ big'   = big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FillBig</a:t>
            </a:r>
            <a:r>
              <a:rPr lang="en-US" altLang="zh-CN" dirty="0">
                <a:latin typeface="Consolas" panose="020B0609020204030204" pitchFamily="49" charset="0"/>
              </a:rPr>
              <a:t> == /\ big'   = 5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/\ small' = small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EmptySmall</a:t>
            </a:r>
            <a:r>
              <a:rPr lang="en-US" altLang="zh-CN" dirty="0">
                <a:latin typeface="Consolas" panose="020B0609020204030204" pitchFamily="49" charset="0"/>
              </a:rPr>
              <a:t> == /\ small' = 0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/\ big'   = big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EmptyBig</a:t>
            </a:r>
            <a:r>
              <a:rPr lang="en-US" altLang="zh-CN" dirty="0">
                <a:latin typeface="Consolas" panose="020B0609020204030204" pitchFamily="49" charset="0"/>
              </a:rPr>
              <a:t> == /\ big'   = 0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/\ small' = small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4340283" cy="4023360"/>
          </a:xfrm>
        </p:spPr>
        <p:txBody>
          <a:bodyPr>
            <a:noAutofit/>
          </a:bodyPr>
          <a:lstStyle/>
          <a:p>
            <a:endParaRPr lang="en-US" altLang="zh-CN" sz="1200" dirty="0" smtClean="0"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</a:rPr>
              <a:t>SmallToBig </a:t>
            </a:r>
            <a:r>
              <a:rPr lang="en-US" altLang="zh-CN" sz="1200" dirty="0">
                <a:latin typeface="Consolas" panose="020B0609020204030204" pitchFamily="49" charset="0"/>
              </a:rPr>
              <a:t>== IF big + small =&lt; 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THEN /\ big'   = big + small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     /\ small' = 0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ELSE /\ big'   = 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     /\ small' = small - (5 - big)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BigToSmall</a:t>
            </a:r>
            <a:r>
              <a:rPr lang="en-US" altLang="zh-CN" sz="1200" dirty="0">
                <a:latin typeface="Consolas" panose="020B0609020204030204" pitchFamily="49" charset="0"/>
              </a:rPr>
              <a:t> == IF big + small =&lt; 3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THEN /\ big'   = 0 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     /\ small' = big + small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ELSE /\ big'   = small - (3 - big)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            /\ small' = 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TLA+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990940" cy="4023360"/>
          </a:xfrm>
        </p:spPr>
        <p:txBody>
          <a:bodyPr>
            <a:noAutofit/>
          </a:bodyPr>
          <a:lstStyle/>
          <a:p>
            <a:pPr marL="0" lvl="0" indent="0">
              <a:buClr>
                <a:srgbClr val="1CADE4"/>
              </a:buClr>
              <a:buNone/>
            </a:pPr>
            <a:endParaRPr lang="en-US" altLang="zh-CN" sz="11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SmallToBig </a:t>
            </a: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== IF big + small =&lt; </a:t>
            </a: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THEN /\ big'   = big + small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/\ small' = 0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ELSE /\ big'   = 5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/\ small' = small - (5 - big)</a:t>
            </a:r>
          </a:p>
          <a:p>
            <a:pPr marL="0" lvl="0" indent="0">
              <a:buClr>
                <a:srgbClr val="1CADE4"/>
              </a:buClr>
              <a:buNone/>
            </a:pPr>
            <a:endParaRPr lang="en-US" altLang="zh-CN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BigToSmall</a:t>
            </a: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== IF big + small =&lt; 3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THEN /\ big'   = 0 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/\ small' = big + small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ELSE /\ big'   = small - (3 - big)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/\ small' = 3</a:t>
            </a:r>
            <a:endParaRPr lang="zh-CN" alt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15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336" y="2286000"/>
            <a:ext cx="3948546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sz="115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可以改为合取范式 </a:t>
            </a:r>
            <a:r>
              <a:rPr lang="en-US" altLang="zh-CN" sz="115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SmallToBig == \/ /\ big + small =&lt; 5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big' = big + small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small' = 0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\/ /\ big + small &gt; 5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big' = 5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small' = big + small - </a:t>
            </a:r>
            <a:r>
              <a:rPr lang="en-US" altLang="zh-CN" sz="1150" dirty="0" smtClean="0"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zh-CN" altLang="en-US" sz="115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 err="1" smtClean="0">
                <a:latin typeface="Consolas" panose="020B0609020204030204" pitchFamily="49" charset="0"/>
              </a:rPr>
              <a:t>BigToSmall</a:t>
            </a:r>
            <a:r>
              <a:rPr lang="en-US" altLang="zh-CN" sz="1150" dirty="0" smtClean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latin typeface="Consolas" panose="020B0609020204030204" pitchFamily="49" charset="0"/>
              </a:rPr>
              <a:t>== \/ /\ big + small =&lt; 3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small' = big + small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big' = 0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\/ /\ big + small &gt; 3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small' = 3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1150" dirty="0">
                <a:latin typeface="Consolas" panose="020B0609020204030204" pitchFamily="49" charset="0"/>
              </a:rPr>
              <a:t>                 /\ big' = big + small - 3</a:t>
            </a:r>
            <a:endParaRPr lang="zh-CN" altLang="en-US" sz="1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TLA+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723894" cy="402336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endParaRPr lang="en-US" altLang="zh-CN" sz="11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SmallToBig </a:t>
            </a: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== \/ /\ big + small =&lt; 5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big' = big + small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small' = 0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\/ /\ big + small &gt; 5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big' = 5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small' = big + small - 5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endParaRPr lang="zh-CN" alt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 err="1">
                <a:solidFill>
                  <a:prstClr val="black"/>
                </a:solidFill>
                <a:latin typeface="Consolas" panose="020B0609020204030204" pitchFamily="49" charset="0"/>
              </a:rPr>
              <a:t>BigToSmall</a:t>
            </a: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== \/ /\ big + small =&lt; 3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small' = big + small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big' = 0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\/ /\ big + small &gt; 3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small' = 3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1CADE4"/>
              </a:buClr>
              <a:buNone/>
            </a:pPr>
            <a:r>
              <a:rPr lang="en-US" altLang="zh-CN" sz="115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/\ big' = big + small - </a:t>
            </a:r>
            <a:r>
              <a:rPr lang="en-US" altLang="zh-CN" sz="11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endParaRPr lang="zh-CN" altLang="en-US" sz="11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1989" y="2286000"/>
            <a:ext cx="4340284" cy="402336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(*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可以分析其关系进一步改写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Min(m, n) == IF m &lt; n THEN m ELSE n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SmallToBig ==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LET poured == Min(big + small, 5) - big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  /\ big'   = big + poured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/\ small' = small - poured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BigToSmall</a:t>
            </a:r>
            <a:r>
              <a:rPr lang="en-US" altLang="zh-CN" dirty="0">
                <a:latin typeface="Consolas" panose="020B0609020204030204" pitchFamily="49" charset="0"/>
              </a:rPr>
              <a:t> ==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LET poured == Min(big + small, 3) - small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  /\ big'   = big - poured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/\ small' = small + poured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specification</a:t>
            </a:r>
            <a:r>
              <a:rPr lang="en-US" altLang="zh-CN" dirty="0"/>
              <a:t> is a description of a system model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formal specification </a:t>
            </a:r>
            <a:r>
              <a:rPr lang="en-US" altLang="zh-CN" dirty="0" smtClean="0"/>
              <a:t>is one </a:t>
            </a:r>
            <a:r>
              <a:rPr lang="en-US" altLang="zh-CN" dirty="0"/>
              <a:t>that is written in a </a:t>
            </a:r>
            <a:r>
              <a:rPr lang="en-US" altLang="zh-CN" dirty="0" smtClean="0"/>
              <a:t>precisely </a:t>
            </a:r>
            <a:r>
              <a:rPr lang="en-US" altLang="zh-CN" dirty="0"/>
              <a:t>defined language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TLA+</a:t>
            </a:r>
            <a:r>
              <a:rPr lang="zh-CN" altLang="en-US" dirty="0" smtClean="0"/>
              <a:t>没有</a:t>
            </a:r>
            <a:r>
              <a:rPr lang="en-US" altLang="zh-CN" dirty="0">
                <a:hlinkClick r:id="rId2"/>
              </a:rPr>
              <a:t>type </a:t>
            </a:r>
            <a:r>
              <a:rPr lang="en-US" altLang="zh-CN" dirty="0" smtClean="0">
                <a:hlinkClick r:id="rId2"/>
              </a:rPr>
              <a:t>correctness</a:t>
            </a:r>
            <a:r>
              <a:rPr lang="zh-CN" altLang="en-US" dirty="0" smtClean="0"/>
              <a:t>，我们使用规约来约束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big</a:t>
            </a:r>
            <a:r>
              <a:rPr lang="zh-CN" altLang="en-US" dirty="0" smtClean="0"/>
              <a:t>取值。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TypeOK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 == /\ small \in 0..</a:t>
            </a:r>
            <a:r>
              <a:rPr lang="en-US" altLang="zh-CN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br>
              <a:rPr lang="en-US" altLang="zh-CN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altLang="zh-CN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/\ big   \in 0..5</a:t>
            </a:r>
          </a:p>
          <a:p>
            <a:r>
              <a:rPr lang="zh-CN" altLang="en-US" dirty="0" smtClean="0"/>
              <a:t>我们需要得到</a:t>
            </a:r>
            <a:r>
              <a:rPr lang="en-US" altLang="zh-CN" dirty="0" smtClean="0"/>
              <a:t>big = 4</a:t>
            </a:r>
            <a:r>
              <a:rPr lang="zh-CN" altLang="en-US" dirty="0" smtClean="0"/>
              <a:t>时的执行路径，规约</a:t>
            </a:r>
            <a:r>
              <a:rPr lang="en-US" altLang="zh-CN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big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/= 4</a:t>
            </a:r>
          </a:p>
        </p:txBody>
      </p:sp>
    </p:spTree>
    <p:extLst>
      <p:ext uri="{BB962C8B-B14F-4D97-AF65-F5344CB8AC3E}">
        <p14:creationId xmlns:p14="http://schemas.microsoft.com/office/powerpoint/2010/main" val="9922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TLC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3389119" cy="4023360"/>
          </a:xfrm>
        </p:spPr>
        <p:txBody>
          <a:bodyPr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初态和次态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系统是否不会停止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每个状态的不变量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215" y="0"/>
            <a:ext cx="4986786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784764" y="955964"/>
            <a:ext cx="1537854" cy="1330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252355" y="2680855"/>
            <a:ext cx="1070263" cy="633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32909" y="4727864"/>
            <a:ext cx="789709" cy="270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43300" y="5621482"/>
            <a:ext cx="779318" cy="311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TLC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1038" y="0"/>
            <a:ext cx="4912962" cy="6858000"/>
          </a:xfrm>
          <a:prstGeom prst="rect">
            <a:avLst/>
          </a:prstGeom>
        </p:spPr>
      </p:pic>
      <p:sp>
        <p:nvSpPr>
          <p:cNvPr id="5" name="双括号 4"/>
          <p:cNvSpPr/>
          <p:nvPr/>
        </p:nvSpPr>
        <p:spPr>
          <a:xfrm>
            <a:off x="768096" y="2084832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双括号 10"/>
          <p:cNvSpPr/>
          <p:nvPr/>
        </p:nvSpPr>
        <p:spPr>
          <a:xfrm>
            <a:off x="2713134" y="2084832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3</a:t>
            </a:r>
          </a:p>
        </p:txBody>
      </p:sp>
      <p:sp>
        <p:nvSpPr>
          <p:cNvPr id="12" name="双括号 11"/>
          <p:cNvSpPr/>
          <p:nvPr/>
        </p:nvSpPr>
        <p:spPr>
          <a:xfrm>
            <a:off x="740351" y="3075709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3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3</a:t>
            </a:r>
          </a:p>
        </p:txBody>
      </p:sp>
      <p:sp>
        <p:nvSpPr>
          <p:cNvPr id="13" name="双括号 12"/>
          <p:cNvSpPr/>
          <p:nvPr/>
        </p:nvSpPr>
        <p:spPr>
          <a:xfrm>
            <a:off x="2707661" y="3075709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3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4" name="双括号 13"/>
          <p:cNvSpPr/>
          <p:nvPr/>
        </p:nvSpPr>
        <p:spPr>
          <a:xfrm>
            <a:off x="768096" y="4066586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5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1</a:t>
            </a:r>
          </a:p>
        </p:txBody>
      </p:sp>
      <p:sp>
        <p:nvSpPr>
          <p:cNvPr id="15" name="双括号 14"/>
          <p:cNvSpPr/>
          <p:nvPr/>
        </p:nvSpPr>
        <p:spPr>
          <a:xfrm>
            <a:off x="2713134" y="4066586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1</a:t>
            </a:r>
          </a:p>
        </p:txBody>
      </p:sp>
      <p:sp>
        <p:nvSpPr>
          <p:cNvPr id="16" name="双括号 15"/>
          <p:cNvSpPr/>
          <p:nvPr/>
        </p:nvSpPr>
        <p:spPr>
          <a:xfrm>
            <a:off x="2707661" y="5057463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1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7" name="双括号 16"/>
          <p:cNvSpPr/>
          <p:nvPr/>
        </p:nvSpPr>
        <p:spPr>
          <a:xfrm>
            <a:off x="768096" y="5057463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1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768096" y="6048340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4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0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308442" y="2337539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2307889" y="3328416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307889" y="4319293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307889" y="5310170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3258795" y="2800142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1319230" y="3832375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3258795" y="4823252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1319230" y="5821610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英雄们面临的挑战：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2800" dirty="0" smtClean="0"/>
              <a:t>后炸弹爆炸。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解除炸弹的方法是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不多不少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加仑水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只有水源和两个没有刻度容量分别为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加仑</a:t>
            </a:r>
            <a:r>
              <a:rPr lang="zh-CN" altLang="en-US" sz="2800" dirty="0" smtClean="0"/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加仑</a:t>
            </a:r>
            <a:r>
              <a:rPr lang="zh-CN" altLang="en-US" sz="2800" dirty="0" smtClean="0"/>
              <a:t>的壶。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只要找到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一种可行方法</a:t>
            </a:r>
            <a:r>
              <a:rPr lang="zh-CN" altLang="en-US" sz="2800" dirty="0" smtClean="0"/>
              <a:t>即可。</a:t>
            </a:r>
            <a:endParaRPr lang="en-US" altLang="zh-CN" dirty="0"/>
          </a:p>
          <a:p>
            <a:r>
              <a:rPr lang="zh-CN" altLang="en-US" sz="32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情况紧急，条件苛刻。</a:t>
            </a:r>
            <a:r>
              <a:rPr lang="en-US" altLang="zh-CN" sz="32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英雄们也乱了手脚，如何拯救他们？？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27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TLC</a:t>
            </a:r>
            <a:r>
              <a:rPr lang="zh-CN" altLang="en-US" dirty="0"/>
              <a:t>验证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8096" y="20180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最优路径？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96" y="2668244"/>
            <a:ext cx="4497727" cy="91620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22474" y="3169083"/>
            <a:ext cx="426028" cy="446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3875239" y="2585671"/>
            <a:ext cx="1246909" cy="457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设为</a:t>
            </a:r>
            <a:r>
              <a:rPr lang="en-US" altLang="zh-CN"/>
              <a:t>1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263" y="0"/>
            <a:ext cx="2894737" cy="6858000"/>
          </a:xfrm>
          <a:prstGeom prst="rect">
            <a:avLst/>
          </a:prstGeom>
        </p:spPr>
      </p:pic>
      <p:sp>
        <p:nvSpPr>
          <p:cNvPr id="15" name="双括号 14"/>
          <p:cNvSpPr/>
          <p:nvPr/>
        </p:nvSpPr>
        <p:spPr>
          <a:xfrm>
            <a:off x="795841" y="3754377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双括号 15"/>
          <p:cNvSpPr/>
          <p:nvPr/>
        </p:nvSpPr>
        <p:spPr>
          <a:xfrm>
            <a:off x="2740879" y="3754377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5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7" name="双括号 16"/>
          <p:cNvSpPr/>
          <p:nvPr/>
        </p:nvSpPr>
        <p:spPr>
          <a:xfrm>
            <a:off x="4685917" y="4900702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2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8" name="双括号 17"/>
          <p:cNvSpPr/>
          <p:nvPr/>
        </p:nvSpPr>
        <p:spPr>
          <a:xfrm>
            <a:off x="4685917" y="3754377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2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3</a:t>
            </a:r>
          </a:p>
        </p:txBody>
      </p:sp>
      <p:sp>
        <p:nvSpPr>
          <p:cNvPr id="19" name="双括号 18"/>
          <p:cNvSpPr/>
          <p:nvPr/>
        </p:nvSpPr>
        <p:spPr>
          <a:xfrm>
            <a:off x="2740879" y="4900702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0" name="双括号 19"/>
          <p:cNvSpPr/>
          <p:nvPr/>
        </p:nvSpPr>
        <p:spPr>
          <a:xfrm>
            <a:off x="795841" y="4904376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5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1" name="双括号 20"/>
          <p:cNvSpPr/>
          <p:nvPr/>
        </p:nvSpPr>
        <p:spPr>
          <a:xfrm>
            <a:off x="795841" y="6054375"/>
            <a:ext cx="1403604" cy="70658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big   = 4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small = 3</a:t>
            </a:r>
          </a:p>
        </p:txBody>
      </p:sp>
      <p:sp>
        <p:nvSpPr>
          <p:cNvPr id="24" name="右箭头 23"/>
          <p:cNvSpPr/>
          <p:nvPr/>
        </p:nvSpPr>
        <p:spPr>
          <a:xfrm>
            <a:off x="2336187" y="4007084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2335634" y="5153409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247631" y="4580246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1346975" y="5787981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264532" y="4007084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0800000">
            <a:off x="4264532" y="5153409"/>
            <a:ext cx="301336" cy="20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2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 Q &amp; A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唐瑞泽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altLang="zh-CN" sz="1400" dirty="0" smtClean="0">
                <a:solidFill>
                  <a:prstClr val="black">
                    <a:lumMod val="95000"/>
                    <a:lumOff val="5000"/>
                  </a:prstClr>
                </a:solidFill>
                <a:hlinkClick r:id="rId2"/>
              </a:rPr>
              <a:t>151220100@smail.nju.edu.cn</a:t>
            </a:r>
            <a:r>
              <a:rPr lang="en-US" altLang="zh-CN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2018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年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1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</a:rPr>
              <a:t>25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日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只有可能在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加仑的壶里装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加仑的水。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对两个壶的操作有：</a:t>
            </a:r>
            <a:endParaRPr lang="en-US" altLang="zh-CN" sz="3200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 smtClean="0"/>
              <a:t>倒出（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清空</a:t>
            </a:r>
            <a:r>
              <a:rPr lang="zh-CN" altLang="en-US" sz="2400" dirty="0" smtClean="0"/>
              <a:t>）壶里的水。</a:t>
            </a:r>
            <a:endParaRPr lang="en-US" altLang="zh-CN" sz="2400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 smtClean="0"/>
              <a:t>将壶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盛满</a:t>
            </a:r>
            <a:r>
              <a:rPr lang="zh-CN" altLang="en-US" sz="2400" dirty="0" smtClean="0"/>
              <a:t>水。</a:t>
            </a:r>
            <a:endParaRPr lang="en-US" altLang="zh-CN" sz="2400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/>
              <a:t>两</a:t>
            </a:r>
            <a:r>
              <a:rPr lang="zh-CN" altLang="en-US" sz="2400" dirty="0" smtClean="0"/>
              <a:t>个壶可以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互相倾倒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/>
              <a:t>互相</a:t>
            </a:r>
            <a:r>
              <a:rPr lang="zh-CN" altLang="en-US" sz="2400" dirty="0" smtClean="0"/>
              <a:t>倾倒必须直到一个为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</a:t>
            </a:r>
            <a:r>
              <a:rPr lang="zh-CN" altLang="en-US" sz="2400" dirty="0" smtClean="0"/>
              <a:t>或者一个为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630936" lvl="1" indent="-457200"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400" dirty="0" smtClean="0"/>
              <a:t>仅限于以上操作。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829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操作规范</a:t>
            </a:r>
            <a:endParaRPr lang="zh-CN" altLang="en-US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768096" y="2097630"/>
            <a:ext cx="1939389" cy="1308000"/>
            <a:chOff x="3590958" y="2084832"/>
            <a:chExt cx="1939389" cy="1308000"/>
          </a:xfrm>
        </p:grpSpPr>
        <p:sp>
          <p:nvSpPr>
            <p:cNvPr id="67" name="圆柱形 66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圆柱形 67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854196" y="2097630"/>
            <a:ext cx="1939389" cy="1308000"/>
            <a:chOff x="6677058" y="2084832"/>
            <a:chExt cx="1939389" cy="1308000"/>
          </a:xfrm>
        </p:grpSpPr>
        <p:sp>
          <p:nvSpPr>
            <p:cNvPr id="69" name="圆柱形 68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圆柱形 69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939295" y="2089291"/>
            <a:ext cx="1939389" cy="1308000"/>
            <a:chOff x="6677058" y="3730153"/>
            <a:chExt cx="1939389" cy="1308000"/>
          </a:xfrm>
        </p:grpSpPr>
        <p:sp>
          <p:nvSpPr>
            <p:cNvPr id="75" name="圆柱形 74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圆柱形 75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圆柱形 82"/>
          <p:cNvSpPr/>
          <p:nvPr/>
        </p:nvSpPr>
        <p:spPr>
          <a:xfrm>
            <a:off x="768096" y="306795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柱形 83"/>
          <p:cNvSpPr/>
          <p:nvPr/>
        </p:nvSpPr>
        <p:spPr>
          <a:xfrm>
            <a:off x="768095" y="283691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5002298" y="304248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86"/>
          <p:cNvSpPr/>
          <p:nvPr/>
        </p:nvSpPr>
        <p:spPr>
          <a:xfrm>
            <a:off x="5002297" y="281144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圆柱形 93"/>
          <p:cNvSpPr/>
          <p:nvPr/>
        </p:nvSpPr>
        <p:spPr>
          <a:xfrm>
            <a:off x="3853703" y="308262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圆柱形 94"/>
          <p:cNvSpPr/>
          <p:nvPr/>
        </p:nvSpPr>
        <p:spPr>
          <a:xfrm>
            <a:off x="3853702" y="285158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柱形 95"/>
          <p:cNvSpPr/>
          <p:nvPr/>
        </p:nvSpPr>
        <p:spPr>
          <a:xfrm>
            <a:off x="3853701" y="261986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柱形 108"/>
          <p:cNvSpPr/>
          <p:nvPr/>
        </p:nvSpPr>
        <p:spPr>
          <a:xfrm>
            <a:off x="8084519" y="304283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圆柱形 109"/>
          <p:cNvSpPr/>
          <p:nvPr/>
        </p:nvSpPr>
        <p:spPr>
          <a:xfrm>
            <a:off x="8084518" y="281179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圆柱形 110"/>
          <p:cNvSpPr/>
          <p:nvPr/>
        </p:nvSpPr>
        <p:spPr>
          <a:xfrm>
            <a:off x="8084517" y="258007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圆柱形 111"/>
          <p:cNvSpPr/>
          <p:nvPr/>
        </p:nvSpPr>
        <p:spPr>
          <a:xfrm>
            <a:off x="8084516" y="233098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圆柱形 112"/>
          <p:cNvSpPr/>
          <p:nvPr/>
        </p:nvSpPr>
        <p:spPr>
          <a:xfrm>
            <a:off x="8084515" y="209926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67581" y="4389996"/>
            <a:ext cx="1939389" cy="1308000"/>
            <a:chOff x="3590958" y="2084832"/>
            <a:chExt cx="1939389" cy="1308000"/>
          </a:xfrm>
        </p:grpSpPr>
        <p:sp>
          <p:nvSpPr>
            <p:cNvPr id="90" name="圆柱形 89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圆柱形 116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圆柱形 117"/>
          <p:cNvSpPr/>
          <p:nvPr/>
        </p:nvSpPr>
        <p:spPr>
          <a:xfrm>
            <a:off x="767581" y="536032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圆柱形 118"/>
          <p:cNvSpPr/>
          <p:nvPr/>
        </p:nvSpPr>
        <p:spPr>
          <a:xfrm>
            <a:off x="767580" y="512928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圆柱形 119"/>
          <p:cNvSpPr/>
          <p:nvPr/>
        </p:nvSpPr>
        <p:spPr>
          <a:xfrm>
            <a:off x="767579" y="489756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3849124" y="4399971"/>
            <a:ext cx="1939389" cy="1308000"/>
            <a:chOff x="6677058" y="2084832"/>
            <a:chExt cx="1939389" cy="1308000"/>
          </a:xfrm>
        </p:grpSpPr>
        <p:sp>
          <p:nvSpPr>
            <p:cNvPr id="150" name="圆柱形 149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圆柱形 150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圆柱形 151"/>
          <p:cNvSpPr/>
          <p:nvPr/>
        </p:nvSpPr>
        <p:spPr>
          <a:xfrm>
            <a:off x="4997226" y="534482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圆柱形 152"/>
          <p:cNvSpPr/>
          <p:nvPr/>
        </p:nvSpPr>
        <p:spPr>
          <a:xfrm>
            <a:off x="4997225" y="511378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圆柱形 153"/>
          <p:cNvSpPr/>
          <p:nvPr/>
        </p:nvSpPr>
        <p:spPr>
          <a:xfrm>
            <a:off x="4997224" y="488207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圆柱形 154"/>
          <p:cNvSpPr/>
          <p:nvPr/>
        </p:nvSpPr>
        <p:spPr>
          <a:xfrm>
            <a:off x="3848631" y="538496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" name="圆柱形 155"/>
          <p:cNvSpPr/>
          <p:nvPr/>
        </p:nvSpPr>
        <p:spPr>
          <a:xfrm>
            <a:off x="3848630" y="515392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3848629" y="492220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6938299" y="4389996"/>
            <a:ext cx="1939389" cy="1308000"/>
            <a:chOff x="6677058" y="3730153"/>
            <a:chExt cx="1939389" cy="1308000"/>
          </a:xfrm>
        </p:grpSpPr>
        <p:sp>
          <p:nvSpPr>
            <p:cNvPr id="159" name="圆柱形 158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圆柱形 159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2" name="圆柱形 161"/>
          <p:cNvSpPr/>
          <p:nvPr/>
        </p:nvSpPr>
        <p:spPr>
          <a:xfrm>
            <a:off x="8083523" y="534354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圆柱形 162"/>
          <p:cNvSpPr/>
          <p:nvPr/>
        </p:nvSpPr>
        <p:spPr>
          <a:xfrm>
            <a:off x="8083522" y="511249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4" name="圆柱形 163"/>
          <p:cNvSpPr/>
          <p:nvPr/>
        </p:nvSpPr>
        <p:spPr>
          <a:xfrm>
            <a:off x="8083521" y="488078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圆柱形 164"/>
          <p:cNvSpPr/>
          <p:nvPr/>
        </p:nvSpPr>
        <p:spPr>
          <a:xfrm>
            <a:off x="8083520" y="463168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圆柱形 165"/>
          <p:cNvSpPr/>
          <p:nvPr/>
        </p:nvSpPr>
        <p:spPr>
          <a:xfrm>
            <a:off x="8083519" y="439997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禁止符 166"/>
          <p:cNvSpPr/>
          <p:nvPr/>
        </p:nvSpPr>
        <p:spPr>
          <a:xfrm>
            <a:off x="1439666" y="3417156"/>
            <a:ext cx="565396" cy="57796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禁止符 167"/>
          <p:cNvSpPr/>
          <p:nvPr/>
        </p:nvSpPr>
        <p:spPr>
          <a:xfrm>
            <a:off x="4514681" y="3445799"/>
            <a:ext cx="569997" cy="57796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禁止符 168"/>
          <p:cNvSpPr/>
          <p:nvPr/>
        </p:nvSpPr>
        <p:spPr>
          <a:xfrm>
            <a:off x="7654666" y="3450212"/>
            <a:ext cx="565397" cy="57355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1439696" y="5806281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笑脸 169"/>
          <p:cNvSpPr/>
          <p:nvPr/>
        </p:nvSpPr>
        <p:spPr>
          <a:xfrm>
            <a:off x="4518767" y="5776439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笑脸 170"/>
          <p:cNvSpPr/>
          <p:nvPr/>
        </p:nvSpPr>
        <p:spPr>
          <a:xfrm>
            <a:off x="7654152" y="5776439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1048749" y="4015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不能装部分</a:t>
            </a:r>
            <a:endParaRPr lang="zh-CN" altLang="en-US" dirty="0"/>
          </a:p>
        </p:txBody>
      </p:sp>
      <p:sp>
        <p:nvSpPr>
          <p:cNvPr id="173" name="文本框 172"/>
          <p:cNvSpPr txBox="1"/>
          <p:nvPr/>
        </p:nvSpPr>
        <p:spPr>
          <a:xfrm>
            <a:off x="1164165" y="6433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必须装满</a:t>
            </a:r>
            <a:endParaRPr lang="zh-CN" altLang="en-US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152020" y="4014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不能倒出部分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3439553" y="64333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直到一个为空或一个为满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033989" y="4014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不能转移部分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7152020" y="63968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必须全部倒出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6" grpId="0" animBg="1"/>
      <p:bldP spid="87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9" grpId="1" animBg="1"/>
      <p:bldP spid="110" grpId="1" animBg="1"/>
      <p:bldP spid="111" grpId="1" animBg="1"/>
      <p:bldP spid="112" grpId="1" animBg="1"/>
      <p:bldP spid="113" grpId="0" animBg="1"/>
      <p:bldP spid="113" grpId="1" animBg="1"/>
      <p:bldP spid="118" grpId="0" animBg="1"/>
      <p:bldP spid="119" grpId="0" animBg="1"/>
      <p:bldP spid="120" grpId="0" animBg="1"/>
      <p:bldP spid="152" grpId="0" animBg="1"/>
      <p:bldP spid="153" grpId="0" animBg="1"/>
      <p:bldP spid="154" grpId="0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8" grpId="0" animBg="1"/>
      <p:bldP spid="169" grpId="0" animBg="1"/>
      <p:bldP spid="4" grpId="0" animBg="1"/>
      <p:bldP spid="170" grpId="0" animBg="1"/>
      <p:bldP spid="171" grpId="0" animBg="1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操作规范</a:t>
            </a:r>
            <a:endParaRPr lang="zh-CN" altLang="en-US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768096" y="2097630"/>
            <a:ext cx="1939389" cy="1308000"/>
            <a:chOff x="3590958" y="2084832"/>
            <a:chExt cx="1939389" cy="1308000"/>
          </a:xfrm>
        </p:grpSpPr>
        <p:sp>
          <p:nvSpPr>
            <p:cNvPr id="67" name="圆柱形 66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圆柱形 67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854196" y="2097630"/>
            <a:ext cx="1939389" cy="1308000"/>
            <a:chOff x="6677058" y="2084832"/>
            <a:chExt cx="1939389" cy="1308000"/>
          </a:xfrm>
        </p:grpSpPr>
        <p:sp>
          <p:nvSpPr>
            <p:cNvPr id="69" name="圆柱形 68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圆柱形 69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939295" y="2089291"/>
            <a:ext cx="1939389" cy="1308000"/>
            <a:chOff x="6677058" y="3730153"/>
            <a:chExt cx="1939389" cy="1308000"/>
          </a:xfrm>
        </p:grpSpPr>
        <p:sp>
          <p:nvSpPr>
            <p:cNvPr id="75" name="圆柱形 74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圆柱形 75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圆柱形 82"/>
          <p:cNvSpPr/>
          <p:nvPr/>
        </p:nvSpPr>
        <p:spPr>
          <a:xfrm>
            <a:off x="768096" y="306795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柱形 83"/>
          <p:cNvSpPr/>
          <p:nvPr/>
        </p:nvSpPr>
        <p:spPr>
          <a:xfrm>
            <a:off x="768095" y="283691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5002298" y="304248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86"/>
          <p:cNvSpPr/>
          <p:nvPr/>
        </p:nvSpPr>
        <p:spPr>
          <a:xfrm>
            <a:off x="5002297" y="281144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圆柱形 93"/>
          <p:cNvSpPr/>
          <p:nvPr/>
        </p:nvSpPr>
        <p:spPr>
          <a:xfrm>
            <a:off x="3853703" y="308262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柱形 108"/>
          <p:cNvSpPr/>
          <p:nvPr/>
        </p:nvSpPr>
        <p:spPr>
          <a:xfrm>
            <a:off x="8084519" y="304283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圆柱形 109"/>
          <p:cNvSpPr/>
          <p:nvPr/>
        </p:nvSpPr>
        <p:spPr>
          <a:xfrm>
            <a:off x="8084518" y="281179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圆柱形 110"/>
          <p:cNvSpPr/>
          <p:nvPr/>
        </p:nvSpPr>
        <p:spPr>
          <a:xfrm>
            <a:off x="8084517" y="258007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圆柱形 111"/>
          <p:cNvSpPr/>
          <p:nvPr/>
        </p:nvSpPr>
        <p:spPr>
          <a:xfrm>
            <a:off x="8084516" y="233098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67581" y="4389996"/>
            <a:ext cx="1939389" cy="1308000"/>
            <a:chOff x="3590958" y="2084832"/>
            <a:chExt cx="1939389" cy="1308000"/>
          </a:xfrm>
        </p:grpSpPr>
        <p:sp>
          <p:nvSpPr>
            <p:cNvPr id="90" name="圆柱形 89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圆柱形 116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圆柱形 117"/>
          <p:cNvSpPr/>
          <p:nvPr/>
        </p:nvSpPr>
        <p:spPr>
          <a:xfrm>
            <a:off x="767581" y="536032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圆柱形 118"/>
          <p:cNvSpPr/>
          <p:nvPr/>
        </p:nvSpPr>
        <p:spPr>
          <a:xfrm>
            <a:off x="767580" y="512928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圆柱形 119"/>
          <p:cNvSpPr/>
          <p:nvPr/>
        </p:nvSpPr>
        <p:spPr>
          <a:xfrm>
            <a:off x="767579" y="489756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3849124" y="4399971"/>
            <a:ext cx="1939389" cy="1308000"/>
            <a:chOff x="6677058" y="2084832"/>
            <a:chExt cx="1939389" cy="1308000"/>
          </a:xfrm>
        </p:grpSpPr>
        <p:sp>
          <p:nvSpPr>
            <p:cNvPr id="150" name="圆柱形 149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圆柱形 150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圆柱形 151"/>
          <p:cNvSpPr/>
          <p:nvPr/>
        </p:nvSpPr>
        <p:spPr>
          <a:xfrm>
            <a:off x="4997226" y="534482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圆柱形 152"/>
          <p:cNvSpPr/>
          <p:nvPr/>
        </p:nvSpPr>
        <p:spPr>
          <a:xfrm>
            <a:off x="4997225" y="511378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圆柱形 153"/>
          <p:cNvSpPr/>
          <p:nvPr/>
        </p:nvSpPr>
        <p:spPr>
          <a:xfrm>
            <a:off x="4997224" y="488207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6938299" y="4389996"/>
            <a:ext cx="1939389" cy="1308000"/>
            <a:chOff x="6677058" y="3730153"/>
            <a:chExt cx="1939389" cy="1308000"/>
          </a:xfrm>
        </p:grpSpPr>
        <p:sp>
          <p:nvSpPr>
            <p:cNvPr id="159" name="圆柱形 158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圆柱形 159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禁止符 166"/>
          <p:cNvSpPr/>
          <p:nvPr/>
        </p:nvSpPr>
        <p:spPr>
          <a:xfrm>
            <a:off x="1439666" y="3417156"/>
            <a:ext cx="565396" cy="57796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禁止符 167"/>
          <p:cNvSpPr/>
          <p:nvPr/>
        </p:nvSpPr>
        <p:spPr>
          <a:xfrm>
            <a:off x="4514681" y="3445799"/>
            <a:ext cx="569997" cy="57796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禁止符 168"/>
          <p:cNvSpPr/>
          <p:nvPr/>
        </p:nvSpPr>
        <p:spPr>
          <a:xfrm>
            <a:off x="7654666" y="3450212"/>
            <a:ext cx="565397" cy="57355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1439696" y="5806281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笑脸 169"/>
          <p:cNvSpPr/>
          <p:nvPr/>
        </p:nvSpPr>
        <p:spPr>
          <a:xfrm>
            <a:off x="4518767" y="5776439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笑脸 170"/>
          <p:cNvSpPr/>
          <p:nvPr/>
        </p:nvSpPr>
        <p:spPr>
          <a:xfrm>
            <a:off x="7654152" y="5776439"/>
            <a:ext cx="565397" cy="57569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8749" y="4015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不能装部分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164165" y="6433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必须装满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152020" y="4014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不能倒出部分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439553" y="64333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直到一个为空或一个为满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033989" y="40147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不能转移部分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152020" y="63968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必须全部倒出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9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情景模拟</a:t>
            </a:r>
            <a:endParaRPr lang="zh-CN" altLang="en-US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768095" y="2084832"/>
            <a:ext cx="1939389" cy="1308000"/>
            <a:chOff x="768095" y="2084832"/>
            <a:chExt cx="1939389" cy="1308000"/>
          </a:xfrm>
        </p:grpSpPr>
        <p:sp>
          <p:nvSpPr>
            <p:cNvPr id="34" name="圆柱形 33"/>
            <p:cNvSpPr/>
            <p:nvPr/>
          </p:nvSpPr>
          <p:spPr>
            <a:xfrm>
              <a:off x="768095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914311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590958" y="2084832"/>
            <a:ext cx="1939389" cy="1308000"/>
            <a:chOff x="3590958" y="2084832"/>
            <a:chExt cx="1939389" cy="1308000"/>
          </a:xfrm>
        </p:grpSpPr>
        <p:sp>
          <p:nvSpPr>
            <p:cNvPr id="67" name="圆柱形 66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圆柱形 67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677058" y="2084832"/>
            <a:ext cx="1939389" cy="1308000"/>
            <a:chOff x="6677058" y="2084832"/>
            <a:chExt cx="1939389" cy="1308000"/>
          </a:xfrm>
        </p:grpSpPr>
        <p:sp>
          <p:nvSpPr>
            <p:cNvPr id="69" name="圆柱形 68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圆柱形 69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68095" y="3730153"/>
            <a:ext cx="1939389" cy="1308000"/>
            <a:chOff x="768095" y="3730153"/>
            <a:chExt cx="1939389" cy="1308000"/>
          </a:xfrm>
        </p:grpSpPr>
        <p:sp>
          <p:nvSpPr>
            <p:cNvPr id="71" name="圆柱形 70"/>
            <p:cNvSpPr/>
            <p:nvPr/>
          </p:nvSpPr>
          <p:spPr>
            <a:xfrm>
              <a:off x="768095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圆柱形 71"/>
            <p:cNvSpPr/>
            <p:nvPr/>
          </p:nvSpPr>
          <p:spPr>
            <a:xfrm>
              <a:off x="1914311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590958" y="3730153"/>
            <a:ext cx="1939389" cy="1308000"/>
            <a:chOff x="3590958" y="3730153"/>
            <a:chExt cx="1939389" cy="1308000"/>
          </a:xfrm>
        </p:grpSpPr>
        <p:sp>
          <p:nvSpPr>
            <p:cNvPr id="73" name="圆柱形 72"/>
            <p:cNvSpPr/>
            <p:nvPr/>
          </p:nvSpPr>
          <p:spPr>
            <a:xfrm>
              <a:off x="35909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圆柱形 73"/>
            <p:cNvSpPr/>
            <p:nvPr/>
          </p:nvSpPr>
          <p:spPr>
            <a:xfrm>
              <a:off x="47371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77058" y="3730153"/>
            <a:ext cx="1939389" cy="1308000"/>
            <a:chOff x="6677058" y="3730153"/>
            <a:chExt cx="1939389" cy="1308000"/>
          </a:xfrm>
        </p:grpSpPr>
        <p:sp>
          <p:nvSpPr>
            <p:cNvPr id="75" name="圆柱形 74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圆柱形 75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68095" y="5375474"/>
            <a:ext cx="1939389" cy="1308000"/>
            <a:chOff x="768095" y="5375474"/>
            <a:chExt cx="1939389" cy="1308000"/>
          </a:xfrm>
        </p:grpSpPr>
        <p:sp>
          <p:nvSpPr>
            <p:cNvPr id="77" name="圆柱形 76"/>
            <p:cNvSpPr/>
            <p:nvPr/>
          </p:nvSpPr>
          <p:spPr>
            <a:xfrm>
              <a:off x="768095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圆柱形 77"/>
            <p:cNvSpPr/>
            <p:nvPr/>
          </p:nvSpPr>
          <p:spPr>
            <a:xfrm>
              <a:off x="1914311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590958" y="5375474"/>
            <a:ext cx="1939389" cy="1308000"/>
            <a:chOff x="3590958" y="5375474"/>
            <a:chExt cx="1939389" cy="1308000"/>
          </a:xfrm>
        </p:grpSpPr>
        <p:sp>
          <p:nvSpPr>
            <p:cNvPr id="79" name="圆柱形 78"/>
            <p:cNvSpPr/>
            <p:nvPr/>
          </p:nvSpPr>
          <p:spPr>
            <a:xfrm>
              <a:off x="3590958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圆柱形 79"/>
            <p:cNvSpPr/>
            <p:nvPr/>
          </p:nvSpPr>
          <p:spPr>
            <a:xfrm>
              <a:off x="4737174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677058" y="5375474"/>
            <a:ext cx="1939389" cy="1308000"/>
            <a:chOff x="6677058" y="5375474"/>
            <a:chExt cx="1939389" cy="1308000"/>
          </a:xfrm>
        </p:grpSpPr>
        <p:sp>
          <p:nvSpPr>
            <p:cNvPr id="81" name="圆柱形 80"/>
            <p:cNvSpPr/>
            <p:nvPr/>
          </p:nvSpPr>
          <p:spPr>
            <a:xfrm>
              <a:off x="6677058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圆柱形 81"/>
            <p:cNvSpPr/>
            <p:nvPr/>
          </p:nvSpPr>
          <p:spPr>
            <a:xfrm>
              <a:off x="7823274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圆柱形 82"/>
          <p:cNvSpPr/>
          <p:nvPr/>
        </p:nvSpPr>
        <p:spPr>
          <a:xfrm>
            <a:off x="3590958" y="305515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柱形 83"/>
          <p:cNvSpPr/>
          <p:nvPr/>
        </p:nvSpPr>
        <p:spPr>
          <a:xfrm>
            <a:off x="3590957" y="282411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圆柱形 84"/>
          <p:cNvSpPr/>
          <p:nvPr/>
        </p:nvSpPr>
        <p:spPr>
          <a:xfrm>
            <a:off x="3590956" y="259240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7825160" y="302968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86"/>
          <p:cNvSpPr/>
          <p:nvPr/>
        </p:nvSpPr>
        <p:spPr>
          <a:xfrm>
            <a:off x="7825159" y="279864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柱形 87"/>
          <p:cNvSpPr/>
          <p:nvPr/>
        </p:nvSpPr>
        <p:spPr>
          <a:xfrm>
            <a:off x="7825158" y="256693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圆柱形 90"/>
          <p:cNvSpPr/>
          <p:nvPr/>
        </p:nvSpPr>
        <p:spPr>
          <a:xfrm>
            <a:off x="767105" y="470838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圆柱形 91"/>
          <p:cNvSpPr/>
          <p:nvPr/>
        </p:nvSpPr>
        <p:spPr>
          <a:xfrm>
            <a:off x="767104" y="447734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柱形 92"/>
          <p:cNvSpPr/>
          <p:nvPr/>
        </p:nvSpPr>
        <p:spPr>
          <a:xfrm>
            <a:off x="767103" y="424563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圆柱形 93"/>
          <p:cNvSpPr/>
          <p:nvPr/>
        </p:nvSpPr>
        <p:spPr>
          <a:xfrm>
            <a:off x="6676565" y="306982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圆柱形 94"/>
          <p:cNvSpPr/>
          <p:nvPr/>
        </p:nvSpPr>
        <p:spPr>
          <a:xfrm>
            <a:off x="6676564" y="283878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柱形 95"/>
          <p:cNvSpPr/>
          <p:nvPr/>
        </p:nvSpPr>
        <p:spPr>
          <a:xfrm>
            <a:off x="6676563" y="260707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914313" y="468548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圆柱形 97"/>
          <p:cNvSpPr/>
          <p:nvPr/>
        </p:nvSpPr>
        <p:spPr>
          <a:xfrm>
            <a:off x="1914312" y="445443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圆柱形 98"/>
          <p:cNvSpPr/>
          <p:nvPr/>
        </p:nvSpPr>
        <p:spPr>
          <a:xfrm>
            <a:off x="1914311" y="422272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圆柱形 99"/>
          <p:cNvSpPr/>
          <p:nvPr/>
        </p:nvSpPr>
        <p:spPr>
          <a:xfrm>
            <a:off x="3589968" y="471042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589967" y="447938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圆柱形 101"/>
          <p:cNvSpPr/>
          <p:nvPr/>
        </p:nvSpPr>
        <p:spPr>
          <a:xfrm>
            <a:off x="3589966" y="424766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圆柱形 102"/>
          <p:cNvSpPr/>
          <p:nvPr/>
        </p:nvSpPr>
        <p:spPr>
          <a:xfrm>
            <a:off x="4736679" y="468652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圆柱形 103"/>
          <p:cNvSpPr/>
          <p:nvPr/>
        </p:nvSpPr>
        <p:spPr>
          <a:xfrm>
            <a:off x="4736678" y="445547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圆柱形 104"/>
          <p:cNvSpPr/>
          <p:nvPr/>
        </p:nvSpPr>
        <p:spPr>
          <a:xfrm>
            <a:off x="4736677" y="422376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圆柱形 105"/>
          <p:cNvSpPr/>
          <p:nvPr/>
        </p:nvSpPr>
        <p:spPr>
          <a:xfrm>
            <a:off x="4736676" y="397466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柱形 106"/>
          <p:cNvSpPr/>
          <p:nvPr/>
        </p:nvSpPr>
        <p:spPr>
          <a:xfrm>
            <a:off x="4736675" y="374295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圆柱形 107"/>
          <p:cNvSpPr/>
          <p:nvPr/>
        </p:nvSpPr>
        <p:spPr>
          <a:xfrm>
            <a:off x="6676564" y="471006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柱形 108"/>
          <p:cNvSpPr/>
          <p:nvPr/>
        </p:nvSpPr>
        <p:spPr>
          <a:xfrm>
            <a:off x="7822282" y="468369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圆柱形 109"/>
          <p:cNvSpPr/>
          <p:nvPr/>
        </p:nvSpPr>
        <p:spPr>
          <a:xfrm>
            <a:off x="7822281" y="4452656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圆柱形 110"/>
          <p:cNvSpPr/>
          <p:nvPr/>
        </p:nvSpPr>
        <p:spPr>
          <a:xfrm>
            <a:off x="7822280" y="422094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圆柱形 111"/>
          <p:cNvSpPr/>
          <p:nvPr/>
        </p:nvSpPr>
        <p:spPr>
          <a:xfrm>
            <a:off x="7822279" y="397184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圆柱形 112"/>
          <p:cNvSpPr/>
          <p:nvPr/>
        </p:nvSpPr>
        <p:spPr>
          <a:xfrm>
            <a:off x="7822278" y="374012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圆柱形 113"/>
          <p:cNvSpPr/>
          <p:nvPr/>
        </p:nvSpPr>
        <p:spPr>
          <a:xfrm>
            <a:off x="1914310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圆柱形 114"/>
          <p:cNvSpPr/>
          <p:nvPr/>
        </p:nvSpPr>
        <p:spPr>
          <a:xfrm>
            <a:off x="768094" y="635303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圆柱形 115"/>
          <p:cNvSpPr/>
          <p:nvPr/>
        </p:nvSpPr>
        <p:spPr>
          <a:xfrm>
            <a:off x="4737172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圆柱形 120"/>
          <p:cNvSpPr/>
          <p:nvPr/>
        </p:nvSpPr>
        <p:spPr>
          <a:xfrm>
            <a:off x="3589968" y="635434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圆柱形 121"/>
          <p:cNvSpPr/>
          <p:nvPr/>
        </p:nvSpPr>
        <p:spPr>
          <a:xfrm>
            <a:off x="3589967" y="612330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圆柱形 122"/>
          <p:cNvSpPr/>
          <p:nvPr/>
        </p:nvSpPr>
        <p:spPr>
          <a:xfrm>
            <a:off x="3589966" y="589158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圆柱形 123"/>
          <p:cNvSpPr/>
          <p:nvPr/>
        </p:nvSpPr>
        <p:spPr>
          <a:xfrm>
            <a:off x="7822778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圆柱形 124"/>
          <p:cNvSpPr/>
          <p:nvPr/>
        </p:nvSpPr>
        <p:spPr>
          <a:xfrm>
            <a:off x="6677059" y="635434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圆柱形 125"/>
          <p:cNvSpPr/>
          <p:nvPr/>
        </p:nvSpPr>
        <p:spPr>
          <a:xfrm>
            <a:off x="6677058" y="612330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圆柱形 126"/>
          <p:cNvSpPr/>
          <p:nvPr/>
        </p:nvSpPr>
        <p:spPr>
          <a:xfrm>
            <a:off x="6677057" y="589158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圆柱形 127"/>
          <p:cNvSpPr/>
          <p:nvPr/>
        </p:nvSpPr>
        <p:spPr>
          <a:xfrm>
            <a:off x="7822284" y="607747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圆柱形 128"/>
          <p:cNvSpPr/>
          <p:nvPr/>
        </p:nvSpPr>
        <p:spPr>
          <a:xfrm>
            <a:off x="7822283" y="584643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圆柱形 129"/>
          <p:cNvSpPr/>
          <p:nvPr/>
        </p:nvSpPr>
        <p:spPr>
          <a:xfrm>
            <a:off x="7822282" y="561472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2" grpId="0" animBg="1"/>
      <p:bldP spid="93" grpId="0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5" grpId="0" animBg="1"/>
      <p:bldP spid="115" grpId="1" animBg="1"/>
      <p:bldP spid="116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9" grpId="0" animBg="1"/>
      <p:bldP spid="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情景模拟</a:t>
            </a:r>
            <a:endParaRPr lang="zh-CN" altLang="en-US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768095" y="2084832"/>
            <a:ext cx="1939389" cy="1308000"/>
            <a:chOff x="768095" y="2084832"/>
            <a:chExt cx="1939389" cy="1308000"/>
          </a:xfrm>
        </p:grpSpPr>
        <p:sp>
          <p:nvSpPr>
            <p:cNvPr id="34" name="圆柱形 33"/>
            <p:cNvSpPr/>
            <p:nvPr/>
          </p:nvSpPr>
          <p:spPr>
            <a:xfrm>
              <a:off x="768095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914311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590958" y="2084832"/>
            <a:ext cx="1939389" cy="1308000"/>
            <a:chOff x="3590958" y="2084832"/>
            <a:chExt cx="1939389" cy="1308000"/>
          </a:xfrm>
        </p:grpSpPr>
        <p:sp>
          <p:nvSpPr>
            <p:cNvPr id="67" name="圆柱形 66"/>
            <p:cNvSpPr/>
            <p:nvPr/>
          </p:nvSpPr>
          <p:spPr>
            <a:xfrm>
              <a:off x="35909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圆柱形 67"/>
            <p:cNvSpPr/>
            <p:nvPr/>
          </p:nvSpPr>
          <p:spPr>
            <a:xfrm>
              <a:off x="47371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677058" y="2084832"/>
            <a:ext cx="1939389" cy="1308000"/>
            <a:chOff x="6677058" y="2084832"/>
            <a:chExt cx="1939389" cy="1308000"/>
          </a:xfrm>
        </p:grpSpPr>
        <p:sp>
          <p:nvSpPr>
            <p:cNvPr id="69" name="圆柱形 68"/>
            <p:cNvSpPr/>
            <p:nvPr/>
          </p:nvSpPr>
          <p:spPr>
            <a:xfrm>
              <a:off x="6677058" y="2601982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圆柱形 69"/>
            <p:cNvSpPr/>
            <p:nvPr/>
          </p:nvSpPr>
          <p:spPr>
            <a:xfrm>
              <a:off x="7823274" y="2084832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68095" y="3730153"/>
            <a:ext cx="1939389" cy="1308000"/>
            <a:chOff x="768095" y="3730153"/>
            <a:chExt cx="1939389" cy="1308000"/>
          </a:xfrm>
        </p:grpSpPr>
        <p:sp>
          <p:nvSpPr>
            <p:cNvPr id="71" name="圆柱形 70"/>
            <p:cNvSpPr/>
            <p:nvPr/>
          </p:nvSpPr>
          <p:spPr>
            <a:xfrm>
              <a:off x="768095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圆柱形 71"/>
            <p:cNvSpPr/>
            <p:nvPr/>
          </p:nvSpPr>
          <p:spPr>
            <a:xfrm>
              <a:off x="1914311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590958" y="3730153"/>
            <a:ext cx="1939389" cy="1308000"/>
            <a:chOff x="3590958" y="3730153"/>
            <a:chExt cx="1939389" cy="1308000"/>
          </a:xfrm>
        </p:grpSpPr>
        <p:sp>
          <p:nvSpPr>
            <p:cNvPr id="73" name="圆柱形 72"/>
            <p:cNvSpPr/>
            <p:nvPr/>
          </p:nvSpPr>
          <p:spPr>
            <a:xfrm>
              <a:off x="35909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圆柱形 73"/>
            <p:cNvSpPr/>
            <p:nvPr/>
          </p:nvSpPr>
          <p:spPr>
            <a:xfrm>
              <a:off x="47371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677058" y="3730153"/>
            <a:ext cx="1939389" cy="1308000"/>
            <a:chOff x="6677058" y="3730153"/>
            <a:chExt cx="1939389" cy="1308000"/>
          </a:xfrm>
        </p:grpSpPr>
        <p:sp>
          <p:nvSpPr>
            <p:cNvPr id="75" name="圆柱形 74"/>
            <p:cNvSpPr/>
            <p:nvPr/>
          </p:nvSpPr>
          <p:spPr>
            <a:xfrm>
              <a:off x="6677058" y="4247303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圆柱形 75"/>
            <p:cNvSpPr/>
            <p:nvPr/>
          </p:nvSpPr>
          <p:spPr>
            <a:xfrm>
              <a:off x="7823274" y="3730153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68095" y="5375474"/>
            <a:ext cx="1939389" cy="1308000"/>
            <a:chOff x="768095" y="5375474"/>
            <a:chExt cx="1939389" cy="1308000"/>
          </a:xfrm>
        </p:grpSpPr>
        <p:sp>
          <p:nvSpPr>
            <p:cNvPr id="77" name="圆柱形 76"/>
            <p:cNvSpPr/>
            <p:nvPr/>
          </p:nvSpPr>
          <p:spPr>
            <a:xfrm>
              <a:off x="768095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圆柱形 77"/>
            <p:cNvSpPr/>
            <p:nvPr/>
          </p:nvSpPr>
          <p:spPr>
            <a:xfrm>
              <a:off x="1914311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590958" y="5375474"/>
            <a:ext cx="1939389" cy="1308000"/>
            <a:chOff x="3590958" y="5375474"/>
            <a:chExt cx="1939389" cy="1308000"/>
          </a:xfrm>
        </p:grpSpPr>
        <p:sp>
          <p:nvSpPr>
            <p:cNvPr id="79" name="圆柱形 78"/>
            <p:cNvSpPr/>
            <p:nvPr/>
          </p:nvSpPr>
          <p:spPr>
            <a:xfrm>
              <a:off x="3590958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圆柱形 79"/>
            <p:cNvSpPr/>
            <p:nvPr/>
          </p:nvSpPr>
          <p:spPr>
            <a:xfrm>
              <a:off x="4737174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677058" y="5375474"/>
            <a:ext cx="1939389" cy="1308000"/>
            <a:chOff x="6677058" y="5375474"/>
            <a:chExt cx="1939389" cy="1308000"/>
          </a:xfrm>
        </p:grpSpPr>
        <p:sp>
          <p:nvSpPr>
            <p:cNvPr id="81" name="圆柱形 80"/>
            <p:cNvSpPr/>
            <p:nvPr/>
          </p:nvSpPr>
          <p:spPr>
            <a:xfrm>
              <a:off x="6677058" y="5892624"/>
              <a:ext cx="793173" cy="7908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圆柱形 81"/>
            <p:cNvSpPr/>
            <p:nvPr/>
          </p:nvSpPr>
          <p:spPr>
            <a:xfrm>
              <a:off x="7823274" y="5375474"/>
              <a:ext cx="793173" cy="128464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圆柱形 82"/>
          <p:cNvSpPr/>
          <p:nvPr/>
        </p:nvSpPr>
        <p:spPr>
          <a:xfrm>
            <a:off x="3590959" y="305638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柱形 83"/>
          <p:cNvSpPr/>
          <p:nvPr/>
        </p:nvSpPr>
        <p:spPr>
          <a:xfrm>
            <a:off x="3590958" y="282534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圆柱形 84"/>
          <p:cNvSpPr/>
          <p:nvPr/>
        </p:nvSpPr>
        <p:spPr>
          <a:xfrm>
            <a:off x="3590957" y="259363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7825160" y="302968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圆柱形 86"/>
          <p:cNvSpPr/>
          <p:nvPr/>
        </p:nvSpPr>
        <p:spPr>
          <a:xfrm>
            <a:off x="7825159" y="279864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柱形 87"/>
          <p:cNvSpPr/>
          <p:nvPr/>
        </p:nvSpPr>
        <p:spPr>
          <a:xfrm>
            <a:off x="7825158" y="2566932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圆柱形 90"/>
          <p:cNvSpPr/>
          <p:nvPr/>
        </p:nvSpPr>
        <p:spPr>
          <a:xfrm>
            <a:off x="767105" y="470838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圆柱形 91"/>
          <p:cNvSpPr/>
          <p:nvPr/>
        </p:nvSpPr>
        <p:spPr>
          <a:xfrm>
            <a:off x="767104" y="447734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柱形 92"/>
          <p:cNvSpPr/>
          <p:nvPr/>
        </p:nvSpPr>
        <p:spPr>
          <a:xfrm>
            <a:off x="767103" y="424563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914313" y="468548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圆柱形 97"/>
          <p:cNvSpPr/>
          <p:nvPr/>
        </p:nvSpPr>
        <p:spPr>
          <a:xfrm>
            <a:off x="1914312" y="445443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圆柱形 98"/>
          <p:cNvSpPr/>
          <p:nvPr/>
        </p:nvSpPr>
        <p:spPr>
          <a:xfrm>
            <a:off x="1914311" y="422272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圆柱形 99"/>
          <p:cNvSpPr/>
          <p:nvPr/>
        </p:nvSpPr>
        <p:spPr>
          <a:xfrm>
            <a:off x="3589968" y="4710425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圆柱形 102"/>
          <p:cNvSpPr/>
          <p:nvPr/>
        </p:nvSpPr>
        <p:spPr>
          <a:xfrm>
            <a:off x="4736679" y="468652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圆柱形 103"/>
          <p:cNvSpPr/>
          <p:nvPr/>
        </p:nvSpPr>
        <p:spPr>
          <a:xfrm>
            <a:off x="4736678" y="4455479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圆柱形 104"/>
          <p:cNvSpPr/>
          <p:nvPr/>
        </p:nvSpPr>
        <p:spPr>
          <a:xfrm>
            <a:off x="4736677" y="4223763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圆柱形 105"/>
          <p:cNvSpPr/>
          <p:nvPr/>
        </p:nvSpPr>
        <p:spPr>
          <a:xfrm>
            <a:off x="4736676" y="397466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柱形 106"/>
          <p:cNvSpPr/>
          <p:nvPr/>
        </p:nvSpPr>
        <p:spPr>
          <a:xfrm>
            <a:off x="4736675" y="374295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圆柱形 107"/>
          <p:cNvSpPr/>
          <p:nvPr/>
        </p:nvSpPr>
        <p:spPr>
          <a:xfrm>
            <a:off x="6676564" y="471006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圆柱形 113"/>
          <p:cNvSpPr/>
          <p:nvPr/>
        </p:nvSpPr>
        <p:spPr>
          <a:xfrm>
            <a:off x="1914310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圆柱形 115"/>
          <p:cNvSpPr/>
          <p:nvPr/>
        </p:nvSpPr>
        <p:spPr>
          <a:xfrm>
            <a:off x="4737172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圆柱形 120"/>
          <p:cNvSpPr/>
          <p:nvPr/>
        </p:nvSpPr>
        <p:spPr>
          <a:xfrm>
            <a:off x="3589968" y="635434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圆柱形 121"/>
          <p:cNvSpPr/>
          <p:nvPr/>
        </p:nvSpPr>
        <p:spPr>
          <a:xfrm>
            <a:off x="3589967" y="6123300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圆柱形 122"/>
          <p:cNvSpPr/>
          <p:nvPr/>
        </p:nvSpPr>
        <p:spPr>
          <a:xfrm>
            <a:off x="3589966" y="5891584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圆柱形 123"/>
          <p:cNvSpPr/>
          <p:nvPr/>
        </p:nvSpPr>
        <p:spPr>
          <a:xfrm>
            <a:off x="7822778" y="632827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圆柱形 127"/>
          <p:cNvSpPr/>
          <p:nvPr/>
        </p:nvSpPr>
        <p:spPr>
          <a:xfrm>
            <a:off x="7822284" y="6077478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圆柱形 128"/>
          <p:cNvSpPr/>
          <p:nvPr/>
        </p:nvSpPr>
        <p:spPr>
          <a:xfrm>
            <a:off x="7822283" y="5846437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圆柱形 129"/>
          <p:cNvSpPr/>
          <p:nvPr/>
        </p:nvSpPr>
        <p:spPr>
          <a:xfrm>
            <a:off x="7822282" y="5614721"/>
            <a:ext cx="793173" cy="3287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6441" y="944284"/>
            <a:ext cx="5757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找到了一种可行的方法！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TLA+</a:t>
            </a:r>
            <a:r>
              <a:rPr lang="zh-CN" altLang="en-US" dirty="0" smtClean="0"/>
              <a:t>拯救我们的英雄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上述推理方法的</a:t>
            </a:r>
            <a:r>
              <a:rPr lang="zh-CN" altLang="en-US" sz="2800" b="1" dirty="0" smtClean="0"/>
              <a:t>缺点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没有普适性。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靠经验或者运气。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</a:rPr>
              <a:t>换成一个</a:t>
            </a:r>
            <a:r>
              <a:rPr lang="en-US" altLang="zh-CN" sz="2800" b="1" dirty="0">
                <a:solidFill>
                  <a:srgbClr val="FF0000"/>
                </a:solidFill>
              </a:rPr>
              <a:t>100</a:t>
            </a:r>
            <a:r>
              <a:rPr lang="zh-CN" altLang="en-US" sz="2800" b="1" dirty="0">
                <a:solidFill>
                  <a:srgbClr val="FF0000"/>
                </a:solidFill>
              </a:rPr>
              <a:t>加仑的壶呢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过多冗余操作或者非最短路径造成超时呢？</a:t>
            </a:r>
            <a:endParaRPr lang="en-US" altLang="zh-CN" sz="32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人命关天的问题必须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准确快速</a:t>
            </a:r>
            <a:r>
              <a:rPr lang="zh-CN" altLang="en-US" sz="3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地解决！</a:t>
            </a:r>
            <a:endParaRPr lang="en-US" altLang="zh-CN" sz="32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TLA+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来拯救我们的英雄。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9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抽象与建模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按下键盘按键对人来说是一个事件，而工程师要考虑按下和松开为两个事件。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zh-CN" altLang="en-US" dirty="0" smtClean="0"/>
              <a:t>天体的行为可以把天体当做一个点来代表它的质量，但却不能用于潮汐效应的计算。</a:t>
            </a:r>
            <a:endParaRPr lang="en-US" altLang="zh-CN" dirty="0" smtClean="0"/>
          </a:p>
          <a:p>
            <a:r>
              <a:rPr lang="zh-CN" altLang="en-US" sz="3200" dirty="0" smtClean="0"/>
              <a:t>如何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抽象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更少的事件使得抽象简单。更多的事件使得描述精确。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需要找到最简单但足够精确的抽象。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Model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system is described as a collection of behaviors, each representing a possible execution of the system, where a behavior is a sequence of states and a state is an assignment of values to variables.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1514</TotalTime>
  <Words>1813</Words>
  <Application>Microsoft Office PowerPoint</Application>
  <PresentationFormat>全屏显示(4:3)</PresentationFormat>
  <Paragraphs>310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黑体</vt:lpstr>
      <vt:lpstr>华文仿宋</vt:lpstr>
      <vt:lpstr>华文琥珀</vt:lpstr>
      <vt:lpstr>Consolas</vt:lpstr>
      <vt:lpstr>Times New Roman</vt:lpstr>
      <vt:lpstr>Tw Cen MT</vt:lpstr>
      <vt:lpstr>Tw Cen MT Condensed</vt:lpstr>
      <vt:lpstr>Wingdings 3</vt:lpstr>
      <vt:lpstr>积分</vt:lpstr>
      <vt:lpstr>Die Hard Jugs Problem</vt:lpstr>
      <vt:lpstr>问题描述</vt:lpstr>
      <vt:lpstr>问题分析</vt:lpstr>
      <vt:lpstr>操作规范</vt:lpstr>
      <vt:lpstr>操作规范</vt:lpstr>
      <vt:lpstr>情景模拟</vt:lpstr>
      <vt:lpstr>情景模拟</vt:lpstr>
      <vt:lpstr>用TLA+拯救我们的英雄</vt:lpstr>
      <vt:lpstr>抽象与建模</vt:lpstr>
      <vt:lpstr>State Machine</vt:lpstr>
      <vt:lpstr>TLA+语言简介</vt:lpstr>
      <vt:lpstr>对问题建模</vt:lpstr>
      <vt:lpstr>使用TLA+描述</vt:lpstr>
      <vt:lpstr>使用TLA+描述</vt:lpstr>
      <vt:lpstr>使用TLA+描述</vt:lpstr>
      <vt:lpstr>使用TLA+描述</vt:lpstr>
      <vt:lpstr>规约</vt:lpstr>
      <vt:lpstr>使用TLC验证</vt:lpstr>
      <vt:lpstr>使用TLC验证</vt:lpstr>
      <vt:lpstr>使用TLC验证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Hard Jug Problem</dc:title>
  <dc:creator>唐瑞泽</dc:creator>
  <cp:lastModifiedBy>唐瑞泽</cp:lastModifiedBy>
  <cp:revision>76</cp:revision>
  <dcterms:created xsi:type="dcterms:W3CDTF">2018-01-24T03:07:20Z</dcterms:created>
  <dcterms:modified xsi:type="dcterms:W3CDTF">2018-04-08T10:07:45Z</dcterms:modified>
</cp:coreProperties>
</file>