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80" r:id="rId32"/>
    <p:sldId id="291" r:id="rId33"/>
    <p:sldId id="292" r:id="rId34"/>
    <p:sldId id="293" r:id="rId35"/>
    <p:sldId id="294" r:id="rId36"/>
    <p:sldId id="28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914B370-0F02-424A-AA9E-BAD94B626958}">
          <p14:sldIdLst>
            <p14:sldId id="256"/>
          </p14:sldIdLst>
        </p14:section>
        <p14:section name="Content" id="{9A05AA47-DCBC-4DBC-9620-6485FE47FD78}">
          <p14:sldIdLst>
            <p14:sldId id="257"/>
          </p14:sldIdLst>
        </p14:section>
        <p14:section name="Finite sequences" id="{00657DB3-A727-4931-935B-D605D26C1A36}">
          <p14:sldIdLst>
            <p14:sldId id="258"/>
            <p14:sldId id="259"/>
            <p14:sldId id="260"/>
            <p14:sldId id="261"/>
          </p14:sldIdLst>
        </p14:section>
        <p14:section name="Protocol" id="{A31D2207-1B11-49FF-96CE-67A89B234C45}">
          <p14:sldIdLst>
            <p14:sldId id="262"/>
            <p14:sldId id="263"/>
            <p14:sldId id="264"/>
          </p14:sldIdLst>
        </p14:section>
        <p14:section name="Specifying" id="{B56E7BDD-508B-4B7E-8F46-A14A9BE49B56}">
          <p14:sldIdLst>
            <p14:sldId id="265"/>
            <p14:sldId id="266"/>
            <p14:sldId id="267"/>
            <p14:sldId id="269"/>
          </p14:sldIdLst>
        </p14:section>
        <p14:section name="Safety and liveness" id="{47ADB1C7-6E7A-48CB-8463-048347D1AF2F}">
          <p14:sldIdLst>
            <p14:sldId id="270"/>
            <p14:sldId id="271"/>
            <p14:sldId id="272"/>
            <p14:sldId id="274"/>
          </p14:sldIdLst>
        </p14:section>
        <p14:section name="Weak fairness" id="{F7DF086F-E2F5-4D6C-AACA-5E1438E6C0D7}">
          <p14:sldIdLst>
            <p14:sldId id="273"/>
            <p14:sldId id="275"/>
            <p14:sldId id="276"/>
            <p14:sldId id="277"/>
            <p14:sldId id="278"/>
          </p14:sldIdLst>
        </p14:section>
        <p14:section name="Safety" id="{6AFF5871-43D2-4E2D-8868-4FB7178BB3ED}">
          <p14:sldIdLst>
            <p14:sldId id="279"/>
            <p14:sldId id="283"/>
            <p14:sldId id="284"/>
            <p14:sldId id="285"/>
            <p14:sldId id="286"/>
            <p14:sldId id="287"/>
            <p14:sldId id="288"/>
            <p14:sldId id="290"/>
          </p14:sldIdLst>
        </p14:section>
        <p14:section name="Liveness" id="{D5752FB8-CBBC-47D8-B6F4-AFDB3B73F32A}">
          <p14:sldIdLst>
            <p14:sldId id="280"/>
            <p14:sldId id="291"/>
            <p14:sldId id="292"/>
            <p14:sldId id="293"/>
            <p14:sldId id="294"/>
          </p14:sldIdLst>
        </p14:section>
        <p14:section name="Q&amp;A" id="{69755738-8538-4654-815E-6E9FAA207940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74" y="8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05B17-A179-4E0F-BF46-AFF98D266B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D0C99-69EF-405D-9BE3-846F57F060C3}" type="datetimeFigureOut">
              <a:rPr lang="zh-CN" altLang="en-US" smtClean="0"/>
              <a:t>2018/5/18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5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63AFB-766C-4EA2-B50E-A0FE22134467}" type="datetimeFigureOut">
              <a:rPr lang="zh-CN" altLang="en-US" smtClean="0"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FD100-13E6-4205-82C9-4A5E109549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3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0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0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7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13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505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1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26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5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2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82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58" y="618518"/>
            <a:ext cx="7429499" cy="517268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43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6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6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5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1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7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87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51220100@smail.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7.xml"/><Relationship Id="rId7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151220100@smail.nju.edu.c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The Alternating Bit Protocol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altLang="zh-CN" dirty="0"/>
              <a:t>The TLA+ Video </a:t>
            </a:r>
            <a:r>
              <a:rPr lang="en-US" altLang="zh-CN" dirty="0" smtClean="0"/>
              <a:t>Course 9a and 9b</a:t>
            </a:r>
          </a:p>
          <a:p>
            <a:pPr algn="ctr"/>
            <a:r>
              <a:rPr lang="en-US" altLang="zh-CN" dirty="0" smtClean="0"/>
              <a:t>May 18, 2018</a:t>
            </a:r>
          </a:p>
          <a:p>
            <a:pPr algn="ctr"/>
            <a:r>
              <a:rPr lang="en-US" altLang="zh-CN" dirty="0" smtClean="0"/>
              <a:t>Ruize Tang</a:t>
            </a:r>
          </a:p>
          <a:p>
            <a:pPr algn="ctr"/>
            <a:r>
              <a:rPr lang="en-US" altLang="zh-CN" dirty="0" smtClean="0">
                <a:hlinkClick r:id="rId2"/>
              </a:rPr>
              <a:t>151220100@smail.nju.edu.cn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Specifying the protocol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------------------------------ </a:t>
            </a:r>
            <a:r>
              <a:rPr lang="en-US" altLang="zh-CN" sz="2000" b="1" dirty="0"/>
              <a:t>MODULE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ABSpec</a:t>
            </a:r>
            <a:r>
              <a:rPr lang="en-US" altLang="zh-CN" sz="2000" dirty="0"/>
              <a:t> --------------------------------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EXTENDS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Integers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CONSTANT</a:t>
            </a:r>
            <a:r>
              <a:rPr lang="en-US" altLang="zh-CN" sz="2000" dirty="0"/>
              <a:t> Data  \* The set of all possible data values</a:t>
            </a:r>
            <a:r>
              <a:rPr lang="en-US" altLang="zh-CN" sz="2000" dirty="0" smtClean="0"/>
              <a:t>.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b="1" dirty="0"/>
              <a:t>VARIABLES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AVar</a:t>
            </a:r>
            <a:r>
              <a:rPr lang="en-US" altLang="zh-CN" sz="2000" dirty="0"/>
              <a:t>,   \* The last &lt;&lt;value, bit&gt;&gt; pair A decided to send.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smtClean="0"/>
              <a:t>             </a:t>
            </a:r>
            <a:r>
              <a:rPr lang="en-US" altLang="zh-CN" sz="2000" dirty="0" err="1"/>
              <a:t>BVar</a:t>
            </a:r>
            <a:r>
              <a:rPr lang="en-US" altLang="zh-CN" sz="2000" dirty="0"/>
              <a:t>    \* The last &lt;&lt;value, bit&gt;&gt; pair B received.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(* </a:t>
            </a:r>
            <a:r>
              <a:rPr lang="en-US" altLang="zh-CN" sz="1600" dirty="0"/>
              <a:t>Type correctness means that </a:t>
            </a:r>
            <a:r>
              <a:rPr lang="en-US" altLang="zh-CN" sz="1600" dirty="0" err="1"/>
              <a:t>AVar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BVar</a:t>
            </a:r>
            <a:r>
              <a:rPr lang="en-US" altLang="zh-CN" sz="1600" dirty="0"/>
              <a:t> are tuples &lt;&lt;d,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&gt;&gt; where  </a:t>
            </a:r>
            <a:r>
              <a:rPr lang="en-US" altLang="zh-CN" sz="1600" dirty="0" smtClean="0"/>
              <a:t>         </a:t>
            </a:r>
            <a:r>
              <a:rPr lang="en-US" altLang="zh-CN" sz="1600" dirty="0"/>
              <a:t>*)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(* d \in Data and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\in {0, 1}.                                       </a:t>
            </a:r>
            <a:r>
              <a:rPr lang="en-US" altLang="zh-CN" sz="1600" dirty="0" smtClean="0"/>
              <a:t>                                     </a:t>
            </a:r>
            <a:r>
              <a:rPr lang="en-US" altLang="zh-CN" sz="1600" dirty="0"/>
              <a:t>*)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2000" b="1" dirty="0" err="1" smtClean="0">
                <a:latin typeface="Consolas" panose="020B0609020204030204" pitchFamily="49" charset="0"/>
              </a:rPr>
              <a:t>TypeOK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== /\ </a:t>
            </a:r>
            <a:r>
              <a:rPr lang="en-US" altLang="zh-CN" sz="2000" b="1" dirty="0" err="1">
                <a:latin typeface="Consolas" panose="020B0609020204030204" pitchFamily="49" charset="0"/>
              </a:rPr>
              <a:t>AVar</a:t>
            </a:r>
            <a:r>
              <a:rPr lang="en-US" altLang="zh-CN" sz="2000" b="1" dirty="0">
                <a:latin typeface="Consolas" panose="020B0609020204030204" pitchFamily="49" charset="0"/>
              </a:rPr>
              <a:t> \in Data \X {0,1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}</a:t>
            </a:r>
            <a:br>
              <a:rPr lang="en-US" altLang="zh-CN" sz="2000" b="1" dirty="0" smtClean="0">
                <a:latin typeface="Consolas" panose="020B0609020204030204" pitchFamily="49" charset="0"/>
              </a:rPr>
            </a:br>
            <a:r>
              <a:rPr lang="en-US" altLang="zh-CN" sz="2000" b="1" dirty="0" smtClean="0">
                <a:latin typeface="Consolas" panose="020B0609020204030204" pitchFamily="49" charset="0"/>
              </a:rPr>
              <a:t>          /\ </a:t>
            </a:r>
            <a:r>
              <a:rPr lang="en-US" altLang="zh-CN" sz="2000" b="1" dirty="0" err="1">
                <a:latin typeface="Consolas" panose="020B0609020204030204" pitchFamily="49" charset="0"/>
              </a:rPr>
              <a:t>BVar</a:t>
            </a:r>
            <a:r>
              <a:rPr lang="en-US" altLang="zh-CN" sz="2000" b="1" dirty="0">
                <a:latin typeface="Consolas" panose="020B0609020204030204" pitchFamily="49" charset="0"/>
              </a:rPr>
              <a:t> \in Data \X {0,1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}</a:t>
            </a:r>
            <a:endParaRPr lang="zh-CN" altLang="zh-CN" sz="20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 smtClean="0"/>
              <a:t> </a:t>
            </a:r>
            <a:endParaRPr lang="zh-CN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(* </a:t>
            </a:r>
            <a:r>
              <a:rPr lang="en-US" altLang="zh-CN" sz="1600" dirty="0"/>
              <a:t>It's useful to define </a:t>
            </a:r>
            <a:r>
              <a:rPr lang="en-US" altLang="zh-CN" sz="1600" dirty="0" err="1"/>
              <a:t>vars</a:t>
            </a:r>
            <a:r>
              <a:rPr lang="en-US" altLang="zh-CN" sz="1600" dirty="0"/>
              <a:t> to be the tuple of all variables, for    </a:t>
            </a:r>
            <a:r>
              <a:rPr lang="en-US" altLang="zh-CN" sz="1600" dirty="0" smtClean="0"/>
              <a:t>                          </a:t>
            </a:r>
            <a:r>
              <a:rPr lang="en-US" altLang="zh-CN" sz="1600" dirty="0"/>
              <a:t>*)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(* example so we can write [Next]_</a:t>
            </a:r>
            <a:r>
              <a:rPr lang="en-US" altLang="zh-CN" sz="1600" dirty="0" err="1"/>
              <a:t>vars</a:t>
            </a:r>
            <a:r>
              <a:rPr lang="en-US" altLang="zh-CN" sz="1600" dirty="0"/>
              <a:t> instead of [Next]_&lt;&lt; ...  &gt;&gt;    </a:t>
            </a:r>
            <a:r>
              <a:rPr lang="en-US" altLang="zh-CN" sz="1600" dirty="0" smtClean="0"/>
              <a:t>               </a:t>
            </a:r>
            <a:r>
              <a:rPr lang="en-US" altLang="zh-CN" sz="1600" dirty="0"/>
              <a:t>*)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2000" b="1" dirty="0" err="1" smtClean="0">
                <a:latin typeface="Consolas" panose="020B0609020204030204" pitchFamily="49" charset="0"/>
              </a:rPr>
              <a:t>vars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==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AVar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BVar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&gt;&gt;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(* </a:t>
            </a:r>
            <a:r>
              <a:rPr lang="en-US" altLang="zh-CN" sz="1600" dirty="0"/>
              <a:t>Initially </a:t>
            </a:r>
            <a:r>
              <a:rPr lang="en-US" altLang="zh-CN" sz="1600" dirty="0" err="1"/>
              <a:t>AVar</a:t>
            </a:r>
            <a:r>
              <a:rPr lang="en-US" altLang="zh-CN" sz="1600" dirty="0"/>
              <a:t> can equal &lt;&lt;d, 1&gt;&gt; for any Data value d, and </a:t>
            </a:r>
            <a:r>
              <a:rPr lang="en-US" altLang="zh-CN" sz="1600" dirty="0" err="1"/>
              <a:t>BVar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equals </a:t>
            </a:r>
            <a:r>
              <a:rPr lang="en-US" altLang="zh-CN" sz="1600" dirty="0" err="1"/>
              <a:t>AVar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*)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2000" b="1" dirty="0" err="1" smtClean="0">
                <a:latin typeface="Consolas" panose="020B0609020204030204" pitchFamily="49" charset="0"/>
              </a:rPr>
              <a:t>Init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== /\ </a:t>
            </a:r>
            <a:r>
              <a:rPr lang="en-US" altLang="zh-CN" sz="2000" b="1" dirty="0" err="1">
                <a:latin typeface="Consolas" panose="020B0609020204030204" pitchFamily="49" charset="0"/>
              </a:rPr>
              <a:t>AVar</a:t>
            </a:r>
            <a:r>
              <a:rPr lang="en-US" altLang="zh-CN" sz="2000" b="1" dirty="0">
                <a:latin typeface="Consolas" panose="020B0609020204030204" pitchFamily="49" charset="0"/>
              </a:rPr>
              <a:t> \in Data \X {1}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/>
            </a:r>
            <a:br>
              <a:rPr lang="en-US" altLang="zh-CN" sz="2000" b="1" dirty="0" smtClean="0">
                <a:latin typeface="Consolas" panose="020B0609020204030204" pitchFamily="49" charset="0"/>
              </a:rPr>
            </a:br>
            <a:r>
              <a:rPr lang="en-US" altLang="zh-CN" sz="2000" b="1" dirty="0" smtClean="0"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latin typeface="Consolas" panose="020B0609020204030204" pitchFamily="49" charset="0"/>
              </a:rPr>
              <a:t>/\ </a:t>
            </a:r>
            <a:r>
              <a:rPr lang="en-US" altLang="zh-CN" sz="2000" b="1" dirty="0" err="1">
                <a:latin typeface="Consolas" panose="020B0609020204030204" pitchFamily="49" charset="0"/>
              </a:rPr>
              <a:t>BVar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AVar</a:t>
            </a:r>
            <a:endParaRPr lang="zh-CN" altLang="zh-C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zh-CN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Specifying the protocol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(* </a:t>
            </a:r>
            <a:r>
              <a:rPr lang="en-US" altLang="zh-CN" sz="1600" dirty="0"/>
              <a:t>When </a:t>
            </a:r>
            <a:r>
              <a:rPr lang="en-US" altLang="zh-CN" sz="1600" dirty="0" err="1"/>
              <a:t>AVar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BVar</a:t>
            </a:r>
            <a:r>
              <a:rPr lang="en-US" altLang="zh-CN" sz="1600" dirty="0"/>
              <a:t>, the sender can "send" an arbitrary data d item </a:t>
            </a:r>
            <a:r>
              <a:rPr lang="en-US" altLang="zh-CN" sz="1600" dirty="0" smtClean="0"/>
              <a:t>by setting </a:t>
            </a:r>
            <a:r>
              <a:rPr lang="en-US" altLang="zh-CN" sz="1600" dirty="0" err="1"/>
              <a:t>AVar</a:t>
            </a:r>
            <a:r>
              <a:rPr lang="en-US" altLang="zh-CN" sz="1600" dirty="0"/>
              <a:t>[1] to d and complementing </a:t>
            </a:r>
            <a:r>
              <a:rPr lang="en-US" altLang="zh-CN" sz="1600" dirty="0" err="1"/>
              <a:t>AVar</a:t>
            </a:r>
            <a:r>
              <a:rPr lang="en-US" altLang="zh-CN" sz="1600" dirty="0"/>
              <a:t>[2].  It then waits until </a:t>
            </a:r>
            <a:r>
              <a:rPr lang="en-US" altLang="zh-CN" sz="1600" dirty="0" smtClean="0"/>
              <a:t>the </a:t>
            </a:r>
            <a:r>
              <a:rPr lang="en-US" altLang="zh-CN" sz="1600" dirty="0"/>
              <a:t>receiver "receives" the message by setting </a:t>
            </a:r>
            <a:r>
              <a:rPr lang="en-US" altLang="zh-CN" sz="1600" dirty="0" err="1"/>
              <a:t>BVar</a:t>
            </a:r>
            <a:r>
              <a:rPr lang="en-US" altLang="zh-CN" sz="1600" dirty="0"/>
              <a:t> to </a:t>
            </a:r>
            <a:r>
              <a:rPr lang="en-US" altLang="zh-CN" sz="1600" dirty="0" err="1"/>
              <a:t>AVar</a:t>
            </a:r>
            <a:r>
              <a:rPr lang="en-US" altLang="zh-CN" sz="1600" dirty="0"/>
              <a:t> before it  </a:t>
            </a:r>
            <a:r>
              <a:rPr lang="en-US" altLang="zh-CN" sz="1600" dirty="0" smtClean="0"/>
              <a:t>can </a:t>
            </a:r>
            <a:r>
              <a:rPr lang="en-US" altLang="zh-CN" sz="1600" dirty="0"/>
              <a:t>send its next message.  Sending is described by action A and  </a:t>
            </a:r>
            <a:r>
              <a:rPr lang="en-US" altLang="zh-CN" sz="1600" dirty="0" smtClean="0"/>
              <a:t>receiving </a:t>
            </a:r>
            <a:r>
              <a:rPr lang="en-US" altLang="zh-CN" sz="1600" dirty="0"/>
              <a:t>by action B. </a:t>
            </a:r>
            <a:r>
              <a:rPr lang="en-US" altLang="zh-CN" sz="1600" dirty="0" smtClean="0"/>
              <a:t> *)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2000" b="1" dirty="0">
                <a:latin typeface="Consolas" panose="020B0609020204030204" pitchFamily="49" charset="0"/>
              </a:rPr>
              <a:t>A == /\ </a:t>
            </a:r>
            <a:r>
              <a:rPr lang="en-US" altLang="zh-CN" sz="2000" b="1" dirty="0" err="1">
                <a:latin typeface="Consolas" panose="020B0609020204030204" pitchFamily="49" charset="0"/>
              </a:rPr>
              <a:t>AVar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Bvar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/>
            </a:r>
            <a:br>
              <a:rPr lang="en-US" altLang="zh-CN" sz="2000" b="1" dirty="0" smtClean="0">
                <a:latin typeface="Consolas" panose="020B0609020204030204" pitchFamily="49" charset="0"/>
              </a:rPr>
            </a:br>
            <a:r>
              <a:rPr lang="en-US" altLang="zh-CN" sz="2000" b="1" dirty="0" smtClean="0">
                <a:latin typeface="Consolas" panose="020B0609020204030204" pitchFamily="49" charset="0"/>
              </a:rPr>
              <a:t>     /\ </a:t>
            </a:r>
            <a:r>
              <a:rPr lang="en-US" altLang="zh-CN" sz="2000" b="1" dirty="0">
                <a:latin typeface="Consolas" panose="020B0609020204030204" pitchFamily="49" charset="0"/>
              </a:rPr>
              <a:t>\E d \in Data: </a:t>
            </a:r>
            <a:r>
              <a:rPr lang="en-US" altLang="zh-CN" sz="2000" b="1" dirty="0" err="1">
                <a:latin typeface="Consolas" panose="020B0609020204030204" pitchFamily="49" charset="0"/>
              </a:rPr>
              <a:t>AVar</a:t>
            </a:r>
            <a:r>
              <a:rPr lang="en-US" altLang="zh-CN" sz="2000" b="1" dirty="0">
                <a:latin typeface="Consolas" panose="020B0609020204030204" pitchFamily="49" charset="0"/>
              </a:rPr>
              <a:t>' = &lt;&lt;d, 1 - </a:t>
            </a:r>
            <a:r>
              <a:rPr lang="en-US" altLang="zh-CN" sz="2000" b="1" dirty="0" err="1">
                <a:latin typeface="Consolas" panose="020B0609020204030204" pitchFamily="49" charset="0"/>
              </a:rPr>
              <a:t>AVar</a:t>
            </a:r>
            <a:r>
              <a:rPr lang="en-US" altLang="zh-CN" sz="2000" b="1" dirty="0">
                <a:latin typeface="Consolas" panose="020B0609020204030204" pitchFamily="49" charset="0"/>
              </a:rPr>
              <a:t>[2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]&gt;&gt;</a:t>
            </a:r>
            <a:br>
              <a:rPr lang="en-US" altLang="zh-CN" sz="2000" b="1" dirty="0" smtClean="0">
                <a:latin typeface="Consolas" panose="020B0609020204030204" pitchFamily="49" charset="0"/>
              </a:rPr>
            </a:br>
            <a:r>
              <a:rPr lang="en-US" altLang="zh-CN" sz="2000" b="1" dirty="0" smtClean="0"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latin typeface="Consolas" panose="020B0609020204030204" pitchFamily="49" charset="0"/>
              </a:rPr>
              <a:t>/\ </a:t>
            </a:r>
            <a:r>
              <a:rPr lang="en-US" altLang="zh-CN" sz="2000" b="1" dirty="0" err="1">
                <a:latin typeface="Consolas" panose="020B0609020204030204" pitchFamily="49" charset="0"/>
              </a:rPr>
              <a:t>BVar</a:t>
            </a:r>
            <a:r>
              <a:rPr lang="en-US" altLang="zh-CN" sz="2000" b="1" dirty="0">
                <a:latin typeface="Consolas" panose="020B0609020204030204" pitchFamily="49" charset="0"/>
              </a:rPr>
              <a:t>' =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BVar</a:t>
            </a:r>
            <a:endParaRPr lang="zh-CN" altLang="zh-CN" sz="20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latin typeface="Consolas" panose="020B0609020204030204" pitchFamily="49" charset="0"/>
              </a:rPr>
              <a:t>B </a:t>
            </a:r>
            <a:r>
              <a:rPr lang="en-US" altLang="zh-CN" sz="2000" b="1" dirty="0">
                <a:latin typeface="Consolas" panose="020B0609020204030204" pitchFamily="49" charset="0"/>
              </a:rPr>
              <a:t>== /\ </a:t>
            </a:r>
            <a:r>
              <a:rPr lang="en-US" altLang="zh-CN" sz="2000" b="1" dirty="0" err="1">
                <a:latin typeface="Consolas" panose="020B0609020204030204" pitchFamily="49" charset="0"/>
              </a:rPr>
              <a:t>AVar</a:t>
            </a:r>
            <a:r>
              <a:rPr lang="en-US" altLang="zh-CN" sz="2000" b="1" dirty="0">
                <a:latin typeface="Consolas" panose="020B0609020204030204" pitchFamily="49" charset="0"/>
              </a:rPr>
              <a:t> #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Bvar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/>
            </a:r>
            <a:br>
              <a:rPr lang="en-US" altLang="zh-CN" sz="2000" b="1" dirty="0" smtClean="0">
                <a:latin typeface="Consolas" panose="020B0609020204030204" pitchFamily="49" charset="0"/>
              </a:rPr>
            </a:br>
            <a:r>
              <a:rPr lang="en-US" altLang="zh-CN" sz="2000" b="1" dirty="0" smtClean="0">
                <a:latin typeface="Consolas" panose="020B0609020204030204" pitchFamily="49" charset="0"/>
              </a:rPr>
              <a:t>     /\ </a:t>
            </a:r>
            <a:r>
              <a:rPr lang="en-US" altLang="zh-CN" sz="2000" b="1" dirty="0" err="1">
                <a:latin typeface="Consolas" panose="020B0609020204030204" pitchFamily="49" charset="0"/>
              </a:rPr>
              <a:t>BVar</a:t>
            </a:r>
            <a:r>
              <a:rPr lang="en-US" altLang="zh-CN" sz="2000" b="1" dirty="0">
                <a:latin typeface="Consolas" panose="020B0609020204030204" pitchFamily="49" charset="0"/>
              </a:rPr>
              <a:t>' =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Avar</a:t>
            </a:r>
            <a:br>
              <a:rPr lang="en-US" altLang="zh-CN" sz="2000" b="1" dirty="0" smtClean="0">
                <a:latin typeface="Consolas" panose="020B0609020204030204" pitchFamily="49" charset="0"/>
              </a:rPr>
            </a:br>
            <a:r>
              <a:rPr lang="en-US" altLang="zh-CN" sz="2000" b="1" dirty="0" smtClean="0"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latin typeface="Consolas" panose="020B0609020204030204" pitchFamily="49" charset="0"/>
              </a:rPr>
              <a:t>/\ </a:t>
            </a:r>
            <a:r>
              <a:rPr lang="en-US" altLang="zh-CN" sz="2000" b="1" dirty="0" err="1">
                <a:latin typeface="Consolas" panose="020B0609020204030204" pitchFamily="49" charset="0"/>
              </a:rPr>
              <a:t>AVar</a:t>
            </a:r>
            <a:r>
              <a:rPr lang="en-US" altLang="zh-CN" sz="2000" b="1" dirty="0">
                <a:latin typeface="Consolas" panose="020B0609020204030204" pitchFamily="49" charset="0"/>
              </a:rPr>
              <a:t>' = 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AVar</a:t>
            </a:r>
            <a:endParaRPr lang="zh-CN" altLang="zh-C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nsolas" panose="020B0609020204030204" pitchFamily="49" charset="0"/>
              </a:rPr>
              <a:t>Next == A \/ </a:t>
            </a:r>
            <a:r>
              <a:rPr lang="en-US" altLang="zh-CN" sz="2000" b="1" dirty="0" smtClean="0">
                <a:latin typeface="Consolas" panose="020B0609020204030204" pitchFamily="49" charset="0"/>
              </a:rPr>
              <a:t>B</a:t>
            </a:r>
            <a:endParaRPr lang="zh-CN" altLang="zh-CN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nsolas" panose="020B0609020204030204" pitchFamily="49" charset="0"/>
              </a:rPr>
              <a:t>Spec ==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Init</a:t>
            </a:r>
            <a:r>
              <a:rPr lang="en-US" altLang="zh-CN" sz="2000" b="1" dirty="0">
                <a:latin typeface="Consolas" panose="020B0609020204030204" pitchFamily="49" charset="0"/>
              </a:rPr>
              <a:t> /\ [][Next]_</a:t>
            </a:r>
            <a:r>
              <a:rPr lang="en-US" altLang="zh-CN" sz="2000" b="1" dirty="0" err="1" smtClean="0">
                <a:latin typeface="Consolas" panose="020B0609020204030204" pitchFamily="49" charset="0"/>
              </a:rPr>
              <a:t>vars</a:t>
            </a:r>
            <a:endParaRPr lang="zh-CN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Specifying the protocol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Check invariants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TypeOK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But </a:t>
            </a:r>
            <a:r>
              <a:rPr lang="en-US" altLang="zh-CN" dirty="0" err="1" smtClean="0"/>
              <a:t>TypeOK</a:t>
            </a:r>
            <a:r>
              <a:rPr lang="en-US" altLang="zh-CN" dirty="0" smtClean="0"/>
              <a:t> doesn’t mean that a </a:t>
            </a:r>
            <a:r>
              <a:rPr lang="en-US" altLang="zh-CN" dirty="0"/>
              <a:t>specification is correct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(* </a:t>
            </a:r>
            <a:r>
              <a:rPr lang="en-US" altLang="zh-CN" sz="1600" dirty="0"/>
              <a:t>invariant </a:t>
            </a:r>
            <a:r>
              <a:rPr lang="en-US" altLang="zh-CN" sz="1600" dirty="0" err="1"/>
              <a:t>Inv</a:t>
            </a:r>
            <a:r>
              <a:rPr lang="en-US" altLang="zh-CN" sz="1600" dirty="0"/>
              <a:t> asserts that, if </a:t>
            </a:r>
            <a:r>
              <a:rPr lang="en-US" altLang="zh-CN" sz="1600" dirty="0" err="1"/>
              <a:t>AVar</a:t>
            </a:r>
            <a:r>
              <a:rPr lang="en-US" altLang="zh-CN" sz="1600" dirty="0"/>
              <a:t> and </a:t>
            </a:r>
            <a:r>
              <a:rPr lang="en-US" altLang="zh-CN" sz="1600" dirty="0" err="1"/>
              <a:t>BVar</a:t>
            </a:r>
            <a:r>
              <a:rPr lang="en-US" altLang="zh-CN" sz="1600" dirty="0"/>
              <a:t> have equal second  </a:t>
            </a:r>
            <a:r>
              <a:rPr lang="en-US" altLang="zh-CN" sz="1600" dirty="0" smtClean="0"/>
              <a:t>components</a:t>
            </a:r>
            <a:r>
              <a:rPr lang="en-US" altLang="zh-CN" sz="1600" dirty="0"/>
              <a:t>, then they are equal (which by the invariance of </a:t>
            </a:r>
            <a:r>
              <a:rPr lang="en-US" altLang="zh-CN" sz="1600" dirty="0" err="1" smtClean="0"/>
              <a:t>TypeOK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implies that they have equal first components). </a:t>
            </a:r>
            <a:r>
              <a:rPr lang="en-US" altLang="zh-CN" sz="1600" dirty="0" smtClean="0"/>
              <a:t> *)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b="1" dirty="0" err="1" smtClean="0"/>
              <a:t>Inv</a:t>
            </a:r>
            <a:r>
              <a:rPr lang="en-US" altLang="zh-CN" b="1" dirty="0" smtClean="0"/>
              <a:t> </a:t>
            </a:r>
            <a:r>
              <a:rPr lang="en-US" altLang="zh-CN" b="1" dirty="0"/>
              <a:t>== (</a:t>
            </a:r>
            <a:r>
              <a:rPr lang="en-US" altLang="zh-CN" b="1" dirty="0" err="1"/>
              <a:t>AVar</a:t>
            </a:r>
            <a:r>
              <a:rPr lang="en-US" altLang="zh-CN" b="1" dirty="0"/>
              <a:t>[2] = </a:t>
            </a:r>
            <a:r>
              <a:rPr lang="en-US" altLang="zh-CN" b="1" dirty="0" err="1"/>
              <a:t>BVar</a:t>
            </a:r>
            <a:r>
              <a:rPr lang="en-US" altLang="zh-CN" b="1" dirty="0"/>
              <a:t>[2]) =&gt; (</a:t>
            </a:r>
            <a:r>
              <a:rPr lang="en-US" altLang="zh-CN" b="1" dirty="0" err="1"/>
              <a:t>AVar</a:t>
            </a:r>
            <a:r>
              <a:rPr lang="en-US" altLang="zh-CN" b="1" dirty="0"/>
              <a:t> = </a:t>
            </a:r>
            <a:r>
              <a:rPr lang="en-US" altLang="zh-CN" b="1" dirty="0" err="1"/>
              <a:t>BVar</a:t>
            </a:r>
            <a:r>
              <a:rPr lang="en-US" altLang="zh-CN" b="1" dirty="0" smtClean="0"/>
              <a:t>)</a:t>
            </a:r>
            <a:endParaRPr lang="zh-CN" altLang="zh-CN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Specifying the protocol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84" y="1133041"/>
            <a:ext cx="3295650" cy="1724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49" y="1133041"/>
            <a:ext cx="32956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7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and </a:t>
            </a:r>
            <a:r>
              <a:rPr lang="en-US" altLang="zh-CN" dirty="0" smtClean="0"/>
              <a:t>liveness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Informally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a safety property asserts that something bad does not happen</a:t>
            </a:r>
            <a:r>
              <a:rPr lang="en-US" altLang="zh-CN" dirty="0"/>
              <a:t>. </a:t>
            </a:r>
            <a:r>
              <a:rPr lang="en-US" altLang="zh-CN" dirty="0" smtClean="0"/>
              <a:t>More precisely</a:t>
            </a:r>
            <a:r>
              <a:rPr lang="en-US" altLang="zh-CN" dirty="0"/>
              <a:t>, a safety property is one that can be violated by a single step of </a:t>
            </a:r>
            <a:r>
              <a:rPr lang="en-US" altLang="zh-CN" dirty="0" smtClean="0"/>
              <a:t>a behavior</a:t>
            </a:r>
            <a:r>
              <a:rPr lang="en-US" altLang="zh-CN" dirty="0"/>
              <a:t>, or by its first state. For example, the </a:t>
            </a:r>
            <a:r>
              <a:rPr lang="en-US" altLang="zh-CN" dirty="0" smtClean="0"/>
              <a:t>property</a:t>
            </a:r>
          </a:p>
          <a:p>
            <a:pPr marL="0" indent="0" algn="ctr">
              <a:buNone/>
            </a:pPr>
            <a:r>
              <a:rPr lang="en-US" altLang="zh-CN" dirty="0" smtClean="0"/>
              <a:t>whenever x equals y, they both equal the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 of M and N .</a:t>
            </a:r>
          </a:p>
          <a:p>
            <a:pPr marL="0" indent="0">
              <a:buNone/>
            </a:pPr>
            <a:r>
              <a:rPr lang="en-US" altLang="zh-CN" dirty="0" smtClean="0"/>
              <a:t>is </a:t>
            </a:r>
            <a:r>
              <a:rPr lang="en-US" altLang="zh-CN" dirty="0"/>
              <a:t>a safety property because it can be violated by a step that makes x and </a:t>
            </a:r>
            <a:r>
              <a:rPr lang="en-US" altLang="zh-CN" dirty="0" smtClean="0"/>
              <a:t>y equal </a:t>
            </a:r>
            <a:r>
              <a:rPr lang="en-US" altLang="zh-CN" dirty="0"/>
              <a:t>without making them equal to the </a:t>
            </a:r>
            <a:r>
              <a:rPr lang="en-US" altLang="zh-CN" dirty="0" err="1"/>
              <a:t>gcd</a:t>
            </a:r>
            <a:r>
              <a:rPr lang="en-US" altLang="zh-CN" dirty="0"/>
              <a:t> of M and N .</a:t>
            </a:r>
          </a:p>
          <a:p>
            <a:pPr marL="0" indent="0">
              <a:buNone/>
            </a:pPr>
            <a:r>
              <a:rPr lang="en-US" altLang="zh-CN" dirty="0"/>
              <a:t>Informally, </a:t>
            </a:r>
            <a:r>
              <a:rPr lang="en-US" altLang="zh-CN" dirty="0">
                <a:solidFill>
                  <a:srgbClr val="FF0000"/>
                </a:solidFill>
              </a:rPr>
              <a:t>a liveness property asserts that something good eventually </a:t>
            </a:r>
            <a:r>
              <a:rPr lang="en-US" altLang="zh-CN" dirty="0" smtClean="0">
                <a:solidFill>
                  <a:srgbClr val="FF0000"/>
                </a:solidFill>
              </a:rPr>
              <a:t>happens</a:t>
            </a:r>
            <a:r>
              <a:rPr lang="en-US" altLang="zh-CN" dirty="0" smtClean="0"/>
              <a:t>. More </a:t>
            </a:r>
            <a:r>
              <a:rPr lang="en-US" altLang="zh-CN" dirty="0"/>
              <a:t>precisely, a liveness property is one that you cannot tell is violated </a:t>
            </a:r>
            <a:r>
              <a:rPr lang="en-US" altLang="zh-CN" dirty="0" smtClean="0"/>
              <a:t>without seeing </a:t>
            </a:r>
            <a:r>
              <a:rPr lang="en-US" altLang="zh-CN" dirty="0"/>
              <a:t>the entire behavior. For example, the property that eventually x equals </a:t>
            </a:r>
            <a:r>
              <a:rPr lang="en-US" altLang="zh-CN" dirty="0" smtClean="0"/>
              <a:t>y is </a:t>
            </a:r>
            <a:r>
              <a:rPr lang="en-US" altLang="zh-CN" dirty="0"/>
              <a:t>a liveness property because you need to see the entire behavior to know </a:t>
            </a:r>
            <a:r>
              <a:rPr lang="en-US" altLang="zh-CN" dirty="0" smtClean="0"/>
              <a:t>that x </a:t>
            </a:r>
            <a:r>
              <a:rPr lang="en-US" altLang="zh-CN" dirty="0"/>
              <a:t>is never equal to y.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Safety </a:t>
            </a:r>
            <a:r>
              <a:rPr lang="en-US" altLang="zh-CN" dirty="0"/>
              <a:t>Formula</a:t>
            </a:r>
          </a:p>
          <a:p>
            <a:r>
              <a:rPr lang="en-US" altLang="zh-CN" dirty="0"/>
              <a:t>Asserts what </a:t>
            </a:r>
            <a:r>
              <a:rPr lang="en-US" altLang="zh-CN" dirty="0">
                <a:solidFill>
                  <a:srgbClr val="FF0000"/>
                </a:solidFill>
              </a:rPr>
              <a:t>may</a:t>
            </a:r>
            <a:r>
              <a:rPr lang="en-US" altLang="zh-CN" dirty="0"/>
              <a:t> happen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Any behavior that violates it does so </a:t>
            </a:r>
            <a:r>
              <a:rPr lang="en-US" altLang="zh-CN" dirty="0" smtClean="0"/>
              <a:t>at some </a:t>
            </a:r>
            <a:r>
              <a:rPr lang="en-US" altLang="zh-CN" dirty="0"/>
              <a:t>point.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Nothing past that point makes any difference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dirty="0"/>
              <a:t>Example:  </a:t>
            </a:r>
            <a:r>
              <a:rPr lang="en-US" altLang="zh-CN" sz="1800" b="1" dirty="0" err="1">
                <a:latin typeface="Consolas" panose="020B0609020204030204" pitchFamily="49" charset="0"/>
              </a:rPr>
              <a:t>Init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/\ [][Next</a:t>
            </a:r>
            <a:r>
              <a:rPr lang="en-US" altLang="zh-CN" sz="1800" b="1" dirty="0">
                <a:latin typeface="Consolas" panose="020B0609020204030204" pitchFamily="49" charset="0"/>
              </a:rPr>
              <a:t>]_</a:t>
            </a:r>
            <a:r>
              <a:rPr lang="en-US" altLang="zh-CN" sz="1800" b="1" dirty="0" err="1" smtClean="0">
                <a:latin typeface="Consolas" panose="020B0609020204030204" pitchFamily="49" charset="0"/>
              </a:rPr>
              <a:t>vars</a:t>
            </a:r>
            <a:r>
              <a:rPr lang="en-US" altLang="zh-CN" sz="1800" b="1" dirty="0" smtClean="0">
                <a:latin typeface="Consolas" panose="020B0609020204030204" pitchFamily="49" charset="0"/>
              </a:rPr>
              <a:t> </a:t>
            </a:r>
            <a:r>
              <a:rPr lang="en-US" altLang="zh-CN" dirty="0" smtClean="0"/>
              <a:t>can </a:t>
            </a:r>
            <a:r>
              <a:rPr lang="en-US" altLang="zh-CN" dirty="0"/>
              <a:t>be violated either:</a:t>
            </a:r>
          </a:p>
          <a:p>
            <a:pPr lvl="1"/>
            <a:r>
              <a:rPr lang="en-US" altLang="zh-CN" dirty="0"/>
              <a:t>at an initial state not satisfying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lvl="1"/>
            <a:r>
              <a:rPr lang="en-US" altLang="zh-CN" dirty="0"/>
              <a:t>or at a step not satisfying [Next] </a:t>
            </a:r>
            <a:r>
              <a:rPr lang="en-US" altLang="zh-CN" dirty="0" smtClean="0"/>
              <a:t>vars. The </a:t>
            </a:r>
            <a:r>
              <a:rPr lang="en-US" altLang="zh-CN" dirty="0"/>
              <a:t>step neither satisfies Next nor leaves </a:t>
            </a:r>
            <a:r>
              <a:rPr lang="en-US" altLang="zh-CN" dirty="0" err="1"/>
              <a:t>vars</a:t>
            </a:r>
            <a:r>
              <a:rPr lang="en-US" altLang="zh-CN" dirty="0"/>
              <a:t> unchanged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Safety and liveness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4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Liveness </a:t>
            </a:r>
            <a:r>
              <a:rPr lang="en-US" altLang="zh-CN" dirty="0" smtClean="0"/>
              <a:t>Formula</a:t>
            </a:r>
          </a:p>
          <a:p>
            <a:r>
              <a:rPr lang="en-US" altLang="zh-CN" dirty="0"/>
              <a:t>Asserts what </a:t>
            </a:r>
            <a:r>
              <a:rPr lang="en-US" altLang="zh-CN" dirty="0">
                <a:solidFill>
                  <a:srgbClr val="FF0000"/>
                </a:solidFill>
              </a:rPr>
              <a:t>must</a:t>
            </a:r>
            <a:r>
              <a:rPr lang="en-US" altLang="zh-CN" dirty="0"/>
              <a:t> happen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 behavior can not violate it at any point</a:t>
            </a:r>
            <a:r>
              <a:rPr lang="en-US" altLang="zh-CN" dirty="0" smtClean="0"/>
              <a:t>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The rest of the behavior can </a:t>
            </a:r>
            <a:r>
              <a:rPr lang="en-US" altLang="zh-CN" dirty="0" smtClean="0">
                <a:solidFill>
                  <a:srgbClr val="FF0000"/>
                </a:solidFill>
              </a:rPr>
              <a:t>always make </a:t>
            </a:r>
            <a:r>
              <a:rPr lang="en-US" altLang="zh-CN" dirty="0">
                <a:solidFill>
                  <a:srgbClr val="FF0000"/>
                </a:solidFill>
              </a:rPr>
              <a:t>it true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dirty="0"/>
              <a:t>Example: x = 5 on some state of the behavior.</a:t>
            </a:r>
          </a:p>
          <a:p>
            <a:pPr lvl="1"/>
            <a:r>
              <a:rPr lang="en-US" altLang="zh-CN" dirty="0"/>
              <a:t>At any point, it’s always possible for a </a:t>
            </a:r>
            <a:r>
              <a:rPr lang="en-US" altLang="zh-CN" dirty="0" smtClean="0"/>
              <a:t>later state to </a:t>
            </a:r>
            <a:r>
              <a:rPr lang="en-US" altLang="zh-CN" dirty="0"/>
              <a:t>satisfy </a:t>
            </a:r>
            <a:r>
              <a:rPr lang="en-US" altLang="zh-CN" dirty="0" smtClean="0"/>
              <a:t>x=5.</a:t>
            </a:r>
          </a:p>
          <a:p>
            <a:pPr lvl="1"/>
            <a:r>
              <a:rPr lang="en-US" altLang="zh-CN" dirty="0" smtClean="0"/>
              <a:t>(A </a:t>
            </a:r>
            <a:r>
              <a:rPr lang="en-US" altLang="zh-CN" dirty="0"/>
              <a:t>behavior is any infinite sequence of states</a:t>
            </a:r>
            <a:r>
              <a:rPr lang="en-US" altLang="zh-CN" dirty="0" smtClean="0"/>
              <a:t>.)</a:t>
            </a:r>
          </a:p>
          <a:p>
            <a:pPr lvl="1"/>
            <a:r>
              <a:rPr lang="en-US" altLang="zh-CN" dirty="0"/>
              <a:t>Asserted by </a:t>
            </a:r>
            <a:r>
              <a:rPr lang="en-US" altLang="zh-CN" dirty="0">
                <a:solidFill>
                  <a:srgbClr val="FF0000"/>
                </a:solidFill>
              </a:rPr>
              <a:t>&lt;&gt;</a:t>
            </a:r>
            <a:r>
              <a:rPr lang="en-US" altLang="zh-CN" dirty="0"/>
              <a:t>(x=5)  (&lt;&gt; pronounced </a:t>
            </a:r>
            <a:r>
              <a:rPr lang="en-US" altLang="zh-CN" i="1" dirty="0" smtClean="0"/>
              <a:t>eventually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The only liveness property sequential </a:t>
            </a:r>
            <a:r>
              <a:rPr lang="en-US" altLang="zh-CN" dirty="0" smtClean="0"/>
              <a:t>programs must </a:t>
            </a:r>
            <a:r>
              <a:rPr lang="en-US" altLang="zh-CN" dirty="0"/>
              <a:t>satisfy is termination.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Safety and liveness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2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Liveness property for </a:t>
            </a:r>
            <a:r>
              <a:rPr lang="en-US" altLang="zh-CN" dirty="0" err="1"/>
              <a:t>ABSpec</a:t>
            </a:r>
            <a:r>
              <a:rPr lang="en-US" altLang="zh-CN" dirty="0"/>
              <a:t> :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 err="1"/>
              <a:t>AVar</a:t>
            </a:r>
            <a:r>
              <a:rPr lang="en-US" altLang="zh-CN" dirty="0"/>
              <a:t> = </a:t>
            </a:r>
            <a:r>
              <a:rPr lang="en-US" altLang="zh-CN" dirty="0" smtClean="0"/>
              <a:t>&lt;&lt;“</a:t>
            </a:r>
            <a:r>
              <a:rPr lang="en-US" altLang="zh-CN" dirty="0"/>
              <a:t>hi”,</a:t>
            </a:r>
            <a:r>
              <a:rPr lang="en-US" altLang="zh-CN" dirty="0" smtClean="0"/>
              <a:t>0&gt;&gt; </a:t>
            </a:r>
            <a:r>
              <a:rPr lang="en-US" altLang="zh-CN" dirty="0"/>
              <a:t>in some state </a:t>
            </a:r>
            <a:r>
              <a:rPr lang="en-US" altLang="zh-CN" dirty="0">
                <a:solidFill>
                  <a:srgbClr val="FF0000"/>
                </a:solidFill>
              </a:rPr>
              <a:t>(A is sending </a:t>
            </a:r>
            <a:r>
              <a:rPr lang="en-US" altLang="zh-CN" dirty="0" smtClean="0">
                <a:solidFill>
                  <a:srgbClr val="FF0000"/>
                </a:solidFill>
              </a:rPr>
              <a:t>&lt;&lt;“</a:t>
            </a:r>
            <a:r>
              <a:rPr lang="en-US" altLang="zh-CN" dirty="0">
                <a:solidFill>
                  <a:srgbClr val="FF0000"/>
                </a:solidFill>
              </a:rPr>
              <a:t>hi”,</a:t>
            </a:r>
            <a:r>
              <a:rPr lang="en-US" altLang="zh-CN" dirty="0" smtClean="0">
                <a:solidFill>
                  <a:srgbClr val="FF0000"/>
                </a:solidFill>
              </a:rPr>
              <a:t>0&gt;&gt;)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then </a:t>
            </a:r>
            <a:r>
              <a:rPr lang="en-US" altLang="zh-CN" dirty="0" err="1"/>
              <a:t>BVar</a:t>
            </a:r>
            <a:r>
              <a:rPr lang="en-US" altLang="zh-CN" dirty="0"/>
              <a:t> = </a:t>
            </a:r>
            <a:r>
              <a:rPr lang="en-US" altLang="zh-CN" dirty="0" smtClean="0"/>
              <a:t>&lt;&lt;“</a:t>
            </a:r>
            <a:r>
              <a:rPr lang="en-US" altLang="zh-CN" dirty="0"/>
              <a:t>hi”,</a:t>
            </a:r>
            <a:r>
              <a:rPr lang="en-US" altLang="zh-CN" dirty="0" smtClean="0"/>
              <a:t>0&gt;&gt; </a:t>
            </a:r>
            <a:r>
              <a:rPr lang="en-US" altLang="zh-CN" dirty="0"/>
              <a:t>in that state or a later state. </a:t>
            </a:r>
            <a:r>
              <a:rPr lang="en-US" altLang="zh-CN" dirty="0">
                <a:solidFill>
                  <a:srgbClr val="FF0000"/>
                </a:solidFill>
              </a:rPr>
              <a:t>(B has received </a:t>
            </a:r>
            <a:r>
              <a:rPr lang="en-US" altLang="zh-CN" dirty="0" smtClean="0">
                <a:solidFill>
                  <a:srgbClr val="FF0000"/>
                </a:solidFill>
              </a:rPr>
              <a:t>&lt;&lt;“</a:t>
            </a:r>
            <a:r>
              <a:rPr lang="en-US" altLang="zh-CN" dirty="0">
                <a:solidFill>
                  <a:srgbClr val="FF0000"/>
                </a:solidFill>
              </a:rPr>
              <a:t>hi”,</a:t>
            </a:r>
            <a:r>
              <a:rPr lang="en-US" altLang="zh-CN" dirty="0" smtClean="0">
                <a:solidFill>
                  <a:srgbClr val="FF0000"/>
                </a:solidFill>
              </a:rPr>
              <a:t>0&gt;&gt;)</a:t>
            </a:r>
          </a:p>
          <a:p>
            <a:pPr lvl="1"/>
            <a:r>
              <a:rPr lang="pt-BR" altLang="zh-CN" dirty="0"/>
              <a:t>(AVar = </a:t>
            </a:r>
            <a:r>
              <a:rPr lang="pt-BR" altLang="zh-CN" dirty="0" smtClean="0"/>
              <a:t>&lt;&lt;“</a:t>
            </a:r>
            <a:r>
              <a:rPr lang="pt-BR" altLang="zh-CN" dirty="0"/>
              <a:t>hi”,</a:t>
            </a:r>
            <a:r>
              <a:rPr lang="pt-BR" altLang="zh-CN" dirty="0" smtClean="0"/>
              <a:t>0&gt;&gt;) </a:t>
            </a:r>
            <a:r>
              <a:rPr lang="pt-BR" altLang="zh-CN" dirty="0" smtClean="0">
                <a:solidFill>
                  <a:srgbClr val="FF0000"/>
                </a:solidFill>
              </a:rPr>
              <a:t>~&gt;</a:t>
            </a:r>
            <a:r>
              <a:rPr lang="pt-BR" altLang="zh-CN" dirty="0" smtClean="0"/>
              <a:t> </a:t>
            </a:r>
            <a:r>
              <a:rPr lang="pt-BR" altLang="zh-CN" dirty="0"/>
              <a:t>(BVar = </a:t>
            </a:r>
            <a:r>
              <a:rPr lang="pt-BR" altLang="zh-CN" dirty="0" smtClean="0"/>
              <a:t>&lt;&lt;“</a:t>
            </a:r>
            <a:r>
              <a:rPr lang="pt-BR" altLang="zh-CN" dirty="0"/>
              <a:t>hi”,</a:t>
            </a:r>
            <a:r>
              <a:rPr lang="pt-BR" altLang="zh-CN" dirty="0" smtClean="0"/>
              <a:t>0&gt;&gt;)</a:t>
            </a:r>
          </a:p>
          <a:p>
            <a:pPr lvl="1"/>
            <a:r>
              <a:rPr lang="pt-BR" altLang="zh-CN" dirty="0" smtClean="0"/>
              <a:t> </a:t>
            </a:r>
            <a:r>
              <a:rPr lang="pt-BR" altLang="zh-CN" dirty="0" smtClean="0">
                <a:solidFill>
                  <a:srgbClr val="FF0000"/>
                </a:solidFill>
              </a:rPr>
              <a:t>~&gt;</a:t>
            </a:r>
            <a:r>
              <a:rPr lang="pt-BR" altLang="zh-CN" dirty="0" smtClean="0"/>
              <a:t> </a:t>
            </a:r>
            <a:r>
              <a:rPr lang="pt-BR" altLang="zh-CN" dirty="0"/>
              <a:t>pronounced </a:t>
            </a:r>
            <a:r>
              <a:rPr lang="pt-BR" altLang="zh-CN" dirty="0">
                <a:solidFill>
                  <a:srgbClr val="FF0000"/>
                </a:solidFill>
              </a:rPr>
              <a:t>leads </a:t>
            </a:r>
            <a:r>
              <a:rPr lang="pt-BR" altLang="zh-CN" dirty="0" smtClean="0">
                <a:solidFill>
                  <a:srgbClr val="FF0000"/>
                </a:solidFill>
              </a:rPr>
              <a:t>to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More generally:</a:t>
            </a:r>
          </a:p>
          <a:p>
            <a:pPr lvl="1"/>
            <a:r>
              <a:rPr lang="en-US" altLang="zh-CN" dirty="0"/>
              <a:t>Any value being sent by A is eventually received by </a:t>
            </a:r>
            <a:r>
              <a:rPr lang="en-US" altLang="zh-CN" dirty="0" smtClean="0"/>
              <a:t>B.</a:t>
            </a:r>
            <a:endParaRPr lang="en-US" altLang="zh-CN" dirty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∀v ∈ Data × {0, 1</a:t>
            </a:r>
            <a:r>
              <a:rPr lang="en-US" altLang="zh-CN" dirty="0" smtClean="0">
                <a:latin typeface="Consolas" panose="020B0609020204030204" pitchFamily="49" charset="0"/>
              </a:rPr>
              <a:t>}: (</a:t>
            </a:r>
            <a:r>
              <a:rPr lang="en-US" altLang="zh-CN" dirty="0" err="1">
                <a:latin typeface="Consolas" panose="020B0609020204030204" pitchFamily="49" charset="0"/>
              </a:rPr>
              <a:t>AVar</a:t>
            </a:r>
            <a:r>
              <a:rPr lang="en-US" altLang="zh-CN" dirty="0">
                <a:latin typeface="Consolas" panose="020B0609020204030204" pitchFamily="49" charset="0"/>
              </a:rPr>
              <a:t> = v) </a:t>
            </a:r>
            <a:r>
              <a:rPr lang="en-US" altLang="zh-CN" dirty="0" smtClean="0">
                <a:latin typeface="Consolas" panose="020B0609020204030204" pitchFamily="49" charset="0"/>
              </a:rPr>
              <a:t>~&gt;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BVar</a:t>
            </a:r>
            <a:r>
              <a:rPr lang="en-US" altLang="zh-CN" dirty="0">
                <a:latin typeface="Consolas" panose="020B0609020204030204" pitchFamily="49" charset="0"/>
              </a:rPr>
              <a:t> = v)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Safety and </a:t>
            </a:r>
            <a:r>
              <a:rPr lang="en-US" altLang="zh-CN" dirty="0" smtClean="0"/>
              <a:t>liveness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0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 </a:t>
            </a:r>
            <a:r>
              <a:rPr lang="en-US" altLang="zh-CN" dirty="0" smtClean="0"/>
              <a:t>fairness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Enabled</a:t>
            </a:r>
          </a:p>
          <a:p>
            <a:pPr lvl="1"/>
            <a:r>
              <a:rPr lang="en-US" altLang="zh-CN" dirty="0"/>
              <a:t>An action A is enabled in a state 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en-US" altLang="zh-CN" dirty="0"/>
              <a:t> </a:t>
            </a:r>
            <a:r>
              <a:rPr lang="en-US" altLang="zh-CN" dirty="0" err="1"/>
              <a:t>iff</a:t>
            </a:r>
            <a:r>
              <a:rPr lang="en-US" altLang="zh-CN" dirty="0"/>
              <a:t> there </a:t>
            </a:r>
            <a:r>
              <a:rPr lang="en-US" altLang="zh-CN" dirty="0" smtClean="0"/>
              <a:t>is a </a:t>
            </a:r>
            <a:r>
              <a:rPr lang="en-US" altLang="zh-CN" dirty="0"/>
              <a:t>state </a:t>
            </a:r>
            <a:r>
              <a:rPr lang="en-US" altLang="zh-CN" dirty="0">
                <a:latin typeface="Consolas" panose="020B0609020204030204" pitchFamily="49" charset="0"/>
              </a:rPr>
              <a:t>t</a:t>
            </a:r>
            <a:r>
              <a:rPr lang="en-US" altLang="zh-CN" dirty="0"/>
              <a:t> such that </a:t>
            </a:r>
            <a:r>
              <a:rPr lang="en-US" altLang="zh-CN" dirty="0" err="1" smtClean="0">
                <a:latin typeface="Consolas" panose="020B0609020204030204" pitchFamily="49" charset="0"/>
              </a:rPr>
              <a:t>s→t</a:t>
            </a:r>
            <a:r>
              <a:rPr lang="en-US" altLang="zh-CN" dirty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an A step.</a:t>
            </a:r>
            <a:endParaRPr lang="en-US" altLang="zh-CN" dirty="0" smtClean="0"/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A == /\ </a:t>
            </a:r>
            <a:r>
              <a:rPr lang="en-US" altLang="zh-CN" dirty="0" err="1">
                <a:latin typeface="Consolas" panose="020B0609020204030204" pitchFamily="49" charset="0"/>
              </a:rPr>
              <a:t>AVar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 smtClean="0">
                <a:latin typeface="Consolas" panose="020B0609020204030204" pitchFamily="49" charset="0"/>
              </a:rPr>
              <a:t>Bvar</a:t>
            </a:r>
            <a:r>
              <a:rPr lang="en-US" altLang="zh-CN" dirty="0" smtClean="0">
                <a:latin typeface="Consolas" panose="020B0609020204030204" pitchFamily="49" charset="0"/>
              </a:rPr>
              <a:t/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     </a:t>
            </a:r>
            <a:r>
              <a:rPr lang="en-US" altLang="zh-CN" dirty="0">
                <a:latin typeface="Consolas" panose="020B0609020204030204" pitchFamily="49" charset="0"/>
              </a:rPr>
              <a:t>/\ \E d \in Data: </a:t>
            </a:r>
            <a:r>
              <a:rPr lang="en-US" altLang="zh-CN" dirty="0" err="1">
                <a:latin typeface="Consolas" panose="020B0609020204030204" pitchFamily="49" charset="0"/>
              </a:rPr>
              <a:t>AVar</a:t>
            </a:r>
            <a:r>
              <a:rPr lang="en-US" altLang="zh-CN" dirty="0">
                <a:latin typeface="Consolas" panose="020B0609020204030204" pitchFamily="49" charset="0"/>
              </a:rPr>
              <a:t>' = &lt;&lt;d, 1 - </a:t>
            </a:r>
            <a:r>
              <a:rPr lang="en-US" altLang="zh-CN" dirty="0" err="1">
                <a:latin typeface="Consolas" panose="020B0609020204030204" pitchFamily="49" charset="0"/>
              </a:rPr>
              <a:t>AVar</a:t>
            </a:r>
            <a:r>
              <a:rPr lang="en-US" altLang="zh-CN" dirty="0">
                <a:latin typeface="Consolas" panose="020B0609020204030204" pitchFamily="49" charset="0"/>
              </a:rPr>
              <a:t>[2</a:t>
            </a:r>
            <a:r>
              <a:rPr lang="en-US" altLang="zh-CN" dirty="0" smtClean="0">
                <a:latin typeface="Consolas" panose="020B0609020204030204" pitchFamily="49" charset="0"/>
              </a:rPr>
              <a:t>]&gt;&gt;</a:t>
            </a:r>
            <a:br>
              <a:rPr lang="en-US" altLang="zh-CN" dirty="0" smtClean="0">
                <a:latin typeface="Consolas" panose="020B0609020204030204" pitchFamily="49" charset="0"/>
              </a:rPr>
            </a:br>
            <a:r>
              <a:rPr lang="en-US" altLang="zh-CN" dirty="0" smtClean="0">
                <a:latin typeface="Consolas" panose="020B0609020204030204" pitchFamily="49" charset="0"/>
              </a:rPr>
              <a:t>     </a:t>
            </a:r>
            <a:r>
              <a:rPr lang="en-US" altLang="zh-CN" dirty="0">
                <a:latin typeface="Consolas" panose="020B0609020204030204" pitchFamily="49" charset="0"/>
              </a:rPr>
              <a:t>/\ </a:t>
            </a:r>
            <a:r>
              <a:rPr lang="en-US" altLang="zh-CN" dirty="0" err="1">
                <a:latin typeface="Consolas" panose="020B0609020204030204" pitchFamily="49" charset="0"/>
              </a:rPr>
              <a:t>BVar</a:t>
            </a:r>
            <a:r>
              <a:rPr lang="en-US" altLang="zh-CN" dirty="0">
                <a:latin typeface="Consolas" panose="020B0609020204030204" pitchFamily="49" charset="0"/>
              </a:rPr>
              <a:t>' = </a:t>
            </a:r>
            <a:r>
              <a:rPr lang="en-US" altLang="zh-CN" dirty="0" err="1">
                <a:latin typeface="Consolas" panose="020B0609020204030204" pitchFamily="49" charset="0"/>
              </a:rPr>
              <a:t>BVar</a:t>
            </a:r>
            <a:endParaRPr lang="zh-CN" altLang="zh-CN" sz="2800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/>
              <a:t>A is </a:t>
            </a:r>
            <a:r>
              <a:rPr lang="en-US" altLang="zh-CN" dirty="0"/>
              <a:t>enabled </a:t>
            </a:r>
            <a:r>
              <a:rPr lang="en-US" altLang="zh-CN" dirty="0" err="1"/>
              <a:t>iff</a:t>
            </a:r>
            <a:r>
              <a:rPr lang="en-US" altLang="zh-CN" dirty="0"/>
              <a:t> </a:t>
            </a:r>
            <a:r>
              <a:rPr lang="en-US" altLang="zh-CN" dirty="0" err="1"/>
              <a:t>AVar</a:t>
            </a:r>
            <a:r>
              <a:rPr lang="en-US" altLang="zh-CN" dirty="0"/>
              <a:t> = </a:t>
            </a:r>
            <a:r>
              <a:rPr lang="en-US" altLang="zh-CN" dirty="0" err="1"/>
              <a:t>BVar</a:t>
            </a:r>
            <a:r>
              <a:rPr lang="en-US" altLang="zh-CN" dirty="0"/>
              <a:t> and Data </a:t>
            </a:r>
            <a:r>
              <a:rPr lang="en-US" altLang="zh-CN" dirty="0" smtClean="0"/>
              <a:t># </a:t>
            </a:r>
            <a:r>
              <a:rPr lang="en-US" altLang="zh-CN" dirty="0"/>
              <a:t>{}.</a:t>
            </a:r>
          </a:p>
          <a:p>
            <a:r>
              <a:rPr lang="en-US" altLang="zh-CN" dirty="0" smtClean="0"/>
              <a:t>Weak </a:t>
            </a:r>
            <a:r>
              <a:rPr lang="en-US" altLang="zh-CN" dirty="0"/>
              <a:t>fairness of action A asserts of a behavior:</a:t>
            </a:r>
          </a:p>
          <a:p>
            <a:pPr lvl="1"/>
            <a:r>
              <a:rPr lang="en-US" altLang="zh-CN" dirty="0"/>
              <a:t>If A ever remains continuously enabled,</a:t>
            </a:r>
          </a:p>
          <a:p>
            <a:pPr lvl="1"/>
            <a:r>
              <a:rPr lang="en-US" altLang="zh-CN" dirty="0"/>
              <a:t>then an A step must eventually occur.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→ s42 false → s43 true → s44 false 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→ s45 </a:t>
            </a:r>
            <a:r>
              <a:rPr lang="en-US" altLang="zh-CN" sz="2000" dirty="0">
                <a:latin typeface="Consolas" panose="020B0609020204030204" pitchFamily="49" charset="0"/>
              </a:rPr>
              <a:t>true → s46 true → s47 true → s48 true → s49 true → s50 true → ·· </a:t>
            </a:r>
            <a:endParaRPr lang="en-US" altLang="zh-CN" sz="2000" dirty="0" smtClean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Then an A step must occur in </a:t>
            </a:r>
            <a:r>
              <a:rPr lang="en-US" altLang="zh-CN" dirty="0" smtClean="0">
                <a:latin typeface="Consolas" panose="020B0609020204030204" pitchFamily="49" charset="0"/>
              </a:rPr>
              <a:t>the second line </a:t>
            </a:r>
            <a:r>
              <a:rPr lang="en-US" altLang="zh-CN" dirty="0">
                <a:latin typeface="Consolas" panose="020B0609020204030204" pitchFamily="49" charset="0"/>
              </a:rPr>
              <a:t>of the behavior</a:t>
            </a:r>
            <a:r>
              <a:rPr lang="en-US" altLang="zh-CN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Or </a:t>
            </a:r>
            <a:r>
              <a:rPr lang="en-US" altLang="zh-CN" dirty="0" smtClean="0">
                <a:latin typeface="Consolas" panose="020B0609020204030204" pitchFamily="49" charset="0"/>
              </a:rPr>
              <a:t>equivalently: A </a:t>
            </a:r>
            <a:r>
              <a:rPr lang="en-US" altLang="zh-CN" dirty="0">
                <a:latin typeface="Consolas" panose="020B0609020204030204" pitchFamily="49" charset="0"/>
              </a:rPr>
              <a:t>cannot remain enabled </a:t>
            </a:r>
            <a:r>
              <a:rPr lang="en-US" altLang="zh-CN" dirty="0" smtClean="0">
                <a:latin typeface="Consolas" panose="020B0609020204030204" pitchFamily="49" charset="0"/>
              </a:rPr>
              <a:t>forever without </a:t>
            </a:r>
            <a:r>
              <a:rPr lang="en-US" altLang="zh-CN" dirty="0">
                <a:latin typeface="Consolas" panose="020B0609020204030204" pitchFamily="49" charset="0"/>
              </a:rPr>
              <a:t>another A step occurring</a:t>
            </a:r>
            <a:r>
              <a:rPr lang="en-US" altLang="zh-CN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Weak fairness of A is written as the temporal formula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WF_vars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(A)</a:t>
            </a:r>
            <a:r>
              <a:rPr lang="en-US" altLang="zh-CN" dirty="0">
                <a:latin typeface="Consolas" panose="020B0609020204030204" pitchFamily="49" charset="0"/>
              </a:rPr>
              <a:t> where </a:t>
            </a:r>
            <a:r>
              <a:rPr lang="en-US" altLang="zh-CN" i="1" dirty="0" err="1">
                <a:latin typeface="Consolas" panose="020B0609020204030204" pitchFamily="49" charset="0"/>
              </a:rPr>
              <a:t>vars</a:t>
            </a:r>
            <a:r>
              <a:rPr lang="en-US" altLang="zh-CN" dirty="0">
                <a:latin typeface="Consolas" panose="020B0609020204030204" pitchFamily="49" charset="0"/>
              </a:rPr>
              <a:t> is the tuple </a:t>
            </a:r>
            <a:r>
              <a:rPr lang="en-US" altLang="zh-CN" dirty="0" smtClean="0">
                <a:latin typeface="Consolas" panose="020B0609020204030204" pitchFamily="49" charset="0"/>
              </a:rPr>
              <a:t>of all </a:t>
            </a:r>
            <a:r>
              <a:rPr lang="en-US" altLang="zh-CN" dirty="0">
                <a:latin typeface="Consolas" panose="020B0609020204030204" pitchFamily="49" charset="0"/>
              </a:rPr>
              <a:t>the spec’s variables</a:t>
            </a:r>
            <a:r>
              <a:rPr lang="en-US" altLang="zh-CN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It’s a liveness property.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Weak fairness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Part 1: </a:t>
            </a:r>
            <a:r>
              <a:rPr lang="en-US" altLang="zh-CN" dirty="0" smtClean="0"/>
              <a:t>What </a:t>
            </a:r>
            <a:r>
              <a:rPr lang="en-US" altLang="zh-CN" dirty="0"/>
              <a:t>the protocol should </a:t>
            </a:r>
            <a:r>
              <a:rPr lang="en-US" altLang="zh-CN" dirty="0" smtClean="0"/>
              <a:t>do?</a:t>
            </a:r>
          </a:p>
          <a:p>
            <a:pPr lvl="1"/>
            <a:r>
              <a:rPr lang="en-US" altLang="zh-CN" dirty="0" smtClean="0">
                <a:hlinkClick r:id="rId2" action="ppaction://hlinksldjump"/>
              </a:rPr>
              <a:t>Finite sequences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 action="ppaction://hlinksldjump"/>
              </a:rPr>
              <a:t>What the protocol should accomplish?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 action="ppaction://hlinksldjump"/>
              </a:rPr>
              <a:t>Specifying the protocol using TLA+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 action="ppaction://hlinksldjump"/>
              </a:rPr>
              <a:t>Safety and liveness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6" action="ppaction://hlinksldjump"/>
              </a:rPr>
              <a:t>Weak fairness</a:t>
            </a:r>
            <a:endParaRPr lang="en-US" altLang="zh-CN" dirty="0" smtClean="0"/>
          </a:p>
          <a:p>
            <a:r>
              <a:rPr lang="en-US" altLang="zh-CN" dirty="0"/>
              <a:t>Part 2:  How it implements the liveness property?</a:t>
            </a:r>
            <a:endParaRPr lang="zh-CN" altLang="en-US" dirty="0"/>
          </a:p>
          <a:p>
            <a:pPr lvl="1"/>
            <a:r>
              <a:rPr lang="en-US" altLang="zh-CN" dirty="0">
                <a:hlinkClick r:id="rId7" action="ppaction://hlinksldjump"/>
              </a:rPr>
              <a:t>The safety specification</a:t>
            </a:r>
            <a:endParaRPr lang="en-US" altLang="zh-CN" dirty="0"/>
          </a:p>
          <a:p>
            <a:pPr lvl="1"/>
            <a:r>
              <a:rPr lang="en-US" altLang="zh-CN" dirty="0" smtClean="0">
                <a:hlinkClick r:id="rId8" action="ppaction://hlinksldjump"/>
              </a:rPr>
              <a:t>Liveness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2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spec with liveness is </a:t>
            </a:r>
            <a:r>
              <a:rPr lang="en-US" altLang="zh-CN" dirty="0" smtClean="0"/>
              <a:t>written:</a:t>
            </a:r>
            <a:endParaRPr lang="en-US" altLang="zh-CN" dirty="0"/>
          </a:p>
          <a:p>
            <a:pPr lvl="1"/>
            <a:r>
              <a:rPr lang="en-US" altLang="zh-CN" dirty="0" err="1" smtClean="0">
                <a:latin typeface="Consolas" panose="020B0609020204030204" pitchFamily="49" charset="0"/>
              </a:rPr>
              <a:t>Init</a:t>
            </a:r>
            <a:r>
              <a:rPr lang="en-US" altLang="zh-CN" dirty="0" smtClean="0">
                <a:latin typeface="Consolas" panose="020B0609020204030204" pitchFamily="49" charset="0"/>
              </a:rPr>
              <a:t> /\ [][Next]_</a:t>
            </a:r>
            <a:r>
              <a:rPr lang="en-US" altLang="zh-CN" dirty="0" err="1" smtClean="0">
                <a:latin typeface="Consolas" panose="020B0609020204030204" pitchFamily="49" charset="0"/>
              </a:rPr>
              <a:t>vars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/\ Fairness</a:t>
            </a:r>
          </a:p>
          <a:p>
            <a:pPr lvl="1"/>
            <a:r>
              <a:rPr lang="en-US" altLang="zh-CN" dirty="0"/>
              <a:t>Fairness: A conjunction of </a:t>
            </a:r>
            <a:r>
              <a:rPr lang="en-US" altLang="zh-CN" dirty="0" err="1" smtClean="0">
                <a:latin typeface="Consolas" panose="020B0609020204030204" pitchFamily="49" charset="0"/>
              </a:rPr>
              <a:t>WF_vars</a:t>
            </a:r>
            <a:r>
              <a:rPr lang="en-US" altLang="zh-CN" dirty="0" smtClean="0">
                <a:latin typeface="Consolas" panose="020B0609020204030204" pitchFamily="49" charset="0"/>
              </a:rPr>
              <a:t>(A</a:t>
            </a:r>
            <a:r>
              <a:rPr lang="en-US" altLang="zh-CN" dirty="0">
                <a:latin typeface="Consolas" panose="020B0609020204030204" pitchFamily="49" charset="0"/>
              </a:rPr>
              <a:t>) </a:t>
            </a:r>
            <a:r>
              <a:rPr lang="en-US" altLang="zh-CN" dirty="0"/>
              <a:t>and </a:t>
            </a:r>
            <a:r>
              <a:rPr lang="en-US" altLang="zh-CN" dirty="0" err="1" smtClean="0">
                <a:latin typeface="Consolas" panose="020B0609020204030204" pitchFamily="49" charset="0"/>
              </a:rPr>
              <a:t>SF_vars</a:t>
            </a:r>
            <a:r>
              <a:rPr lang="en-US" altLang="zh-CN" dirty="0" smtClean="0">
                <a:latin typeface="Consolas" panose="020B0609020204030204" pitchFamily="49" charset="0"/>
              </a:rPr>
              <a:t>(A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formulas where </a:t>
            </a:r>
            <a:r>
              <a:rPr lang="en-US" altLang="zh-CN" dirty="0"/>
              <a:t>each </a:t>
            </a:r>
            <a:r>
              <a:rPr lang="en-US" altLang="zh-CN" dirty="0">
                <a:solidFill>
                  <a:srgbClr val="FF0000"/>
                </a:solidFill>
              </a:rPr>
              <a:t>A is a </a:t>
            </a:r>
            <a:r>
              <a:rPr lang="en-US" altLang="zh-CN" dirty="0" err="1">
                <a:solidFill>
                  <a:srgbClr val="FF0000"/>
                </a:solidFill>
              </a:rPr>
              <a:t>subaction</a:t>
            </a:r>
            <a:r>
              <a:rPr lang="en-US" altLang="zh-CN" dirty="0">
                <a:solidFill>
                  <a:srgbClr val="FF0000"/>
                </a:solidFill>
              </a:rPr>
              <a:t> of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Module </a:t>
            </a:r>
            <a:r>
              <a:rPr lang="en-US" altLang="zh-CN" dirty="0" err="1"/>
              <a:t>ABSpec</a:t>
            </a:r>
            <a:r>
              <a:rPr lang="en-US" altLang="zh-CN" dirty="0"/>
              <a:t> </a:t>
            </a:r>
            <a:r>
              <a:rPr lang="en-US" altLang="zh-CN" dirty="0" smtClean="0"/>
              <a:t>defines</a:t>
            </a:r>
          </a:p>
          <a:p>
            <a:pPr lvl="1"/>
            <a:r>
              <a:rPr lang="en-US" altLang="zh-CN" sz="1800" dirty="0" err="1" smtClean="0">
                <a:latin typeface="Consolas" panose="020B0609020204030204" pitchFamily="49" charset="0"/>
              </a:rPr>
              <a:t>FairSpec</a:t>
            </a:r>
            <a:r>
              <a:rPr lang="en-US" altLang="zh-CN" sz="1800" dirty="0" smtClean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</a:rPr>
              <a:t>== </a:t>
            </a:r>
            <a:r>
              <a:rPr lang="en-US" altLang="zh-CN" sz="1800" dirty="0" err="1">
                <a:latin typeface="Consolas" panose="020B0609020204030204" pitchFamily="49" charset="0"/>
              </a:rPr>
              <a:t>Init</a:t>
            </a:r>
            <a:r>
              <a:rPr lang="en-US" altLang="zh-CN" sz="1800" dirty="0">
                <a:latin typeface="Consolas" panose="020B0609020204030204" pitchFamily="49" charset="0"/>
              </a:rPr>
              <a:t> /\ [][Next]_</a:t>
            </a:r>
            <a:r>
              <a:rPr lang="en-US" altLang="zh-CN" sz="1800" dirty="0" err="1">
                <a:latin typeface="Consolas" panose="020B0609020204030204" pitchFamily="49" charset="0"/>
              </a:rPr>
              <a:t>vars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/\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WF_vars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(Next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dirty="0"/>
              <a:t>Asserts that a behavior keeps taking Next </a:t>
            </a:r>
            <a:r>
              <a:rPr lang="en-US" altLang="zh-CN" dirty="0" smtClean="0"/>
              <a:t>steps as </a:t>
            </a:r>
            <a:r>
              <a:rPr lang="en-US" altLang="zh-CN" dirty="0"/>
              <a:t>long as </a:t>
            </a:r>
            <a:r>
              <a:rPr lang="en-US" altLang="zh-CN" dirty="0">
                <a:solidFill>
                  <a:srgbClr val="FF0000"/>
                </a:solidFill>
              </a:rPr>
              <a:t>Next is </a:t>
            </a:r>
            <a:r>
              <a:rPr lang="en-US" altLang="zh-CN" dirty="0" smtClean="0">
                <a:solidFill>
                  <a:srgbClr val="FF0000"/>
                </a:solidFill>
              </a:rPr>
              <a:t>enabled </a:t>
            </a:r>
            <a:r>
              <a:rPr lang="en-US" altLang="zh-CN" dirty="0"/>
              <a:t>(not in a deadlocked/terminated state</a:t>
            </a:r>
            <a:r>
              <a:rPr lang="en-US" altLang="zh-CN" dirty="0" smtClean="0"/>
              <a:t>).</a:t>
            </a:r>
          </a:p>
          <a:p>
            <a:pPr lvl="1"/>
            <a:r>
              <a:rPr lang="en-US" altLang="zh-CN" dirty="0"/>
              <a:t>which means </a:t>
            </a:r>
            <a:r>
              <a:rPr lang="en-US" altLang="zh-CN" dirty="0" smtClean="0"/>
              <a:t>it keeps </a:t>
            </a:r>
            <a:r>
              <a:rPr lang="en-US" altLang="zh-CN" dirty="0"/>
              <a:t>sending and receiving values forever.</a:t>
            </a:r>
            <a:endParaRPr lang="en-US" altLang="zh-CN" dirty="0" smtClean="0"/>
          </a:p>
          <a:p>
            <a:r>
              <a:rPr lang="en-US" altLang="zh-CN" dirty="0"/>
              <a:t>For liveness checking, </a:t>
            </a:r>
            <a:r>
              <a:rPr lang="en-US" altLang="zh-CN" dirty="0" smtClean="0"/>
              <a:t>the </a:t>
            </a:r>
            <a:r>
              <a:rPr lang="en-US" altLang="zh-CN" dirty="0"/>
              <a:t>model must not have </a:t>
            </a:r>
            <a:r>
              <a:rPr lang="en-US" altLang="zh-CN" dirty="0" smtClean="0"/>
              <a:t>any symmetry </a:t>
            </a:r>
            <a:r>
              <a:rPr lang="en-US" altLang="zh-CN" dirty="0"/>
              <a:t>set.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Weak </a:t>
            </a:r>
            <a:r>
              <a:rPr lang="en-US" altLang="zh-CN" dirty="0" smtClean="0"/>
              <a:t>fairness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Have TLC check this temporal property</a:t>
            </a:r>
            <a:r>
              <a:rPr lang="en-US" altLang="zh-CN" dirty="0" smtClean="0"/>
              <a:t>:</a:t>
            </a:r>
          </a:p>
          <a:p>
            <a:pPr lvl="1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Weak </a:t>
            </a:r>
            <a:r>
              <a:rPr lang="en-US" altLang="zh-CN" dirty="0" smtClean="0"/>
              <a:t>fairness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223097"/>
            <a:ext cx="5001491" cy="20262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3249303"/>
            <a:ext cx="5001491" cy="230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2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Another possible high-level spec of the AB protocol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FairSpec</a:t>
            </a:r>
            <a:r>
              <a:rPr lang="en-US" altLang="zh-CN" dirty="0">
                <a:latin typeface="Consolas" panose="020B0609020204030204" pitchFamily="49" charset="0"/>
              </a:rPr>
              <a:t> == </a:t>
            </a:r>
            <a:r>
              <a:rPr lang="en-US" altLang="zh-CN" dirty="0" err="1">
                <a:latin typeface="Consolas" panose="020B0609020204030204" pitchFamily="49" charset="0"/>
              </a:rPr>
              <a:t>Init</a:t>
            </a:r>
            <a:r>
              <a:rPr lang="en-US" altLang="zh-CN" dirty="0">
                <a:latin typeface="Consolas" panose="020B0609020204030204" pitchFamily="49" charset="0"/>
              </a:rPr>
              <a:t> /\ [][Next]_</a:t>
            </a:r>
            <a:r>
              <a:rPr lang="en-US" altLang="zh-CN" dirty="0" err="1">
                <a:latin typeface="Consolas" panose="020B0609020204030204" pitchFamily="49" charset="0"/>
              </a:rPr>
              <a:t>vars</a:t>
            </a:r>
            <a:r>
              <a:rPr lang="en-US" altLang="zh-CN" dirty="0">
                <a:latin typeface="Consolas" panose="020B0609020204030204" pitchFamily="49" charset="0"/>
              </a:rPr>
              <a:t> /\ </a:t>
            </a:r>
            <a:r>
              <a:rPr lang="en-US" altLang="zh-CN" dirty="0" err="1" smtClean="0">
                <a:latin typeface="Consolas" panose="020B0609020204030204" pitchFamily="49" charset="0"/>
              </a:rPr>
              <a:t>WF_vars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Action B is enabled when the sender has sent a value that </a:t>
            </a:r>
            <a:r>
              <a:rPr lang="en-US" altLang="zh-CN" dirty="0" smtClean="0"/>
              <a:t>hasn’t been </a:t>
            </a:r>
            <a:r>
              <a:rPr lang="en-US" altLang="zh-CN" dirty="0"/>
              <a:t>received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This spec requires every sent value to be </a:t>
            </a:r>
            <a:r>
              <a:rPr lang="en-US" altLang="zh-CN" dirty="0" smtClean="0"/>
              <a:t>received, but </a:t>
            </a:r>
            <a:r>
              <a:rPr lang="en-US" altLang="zh-CN" dirty="0"/>
              <a:t>allows the sender to stop sending.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Weak fairness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safety </a:t>
            </a:r>
            <a:r>
              <a:rPr lang="en-US" altLang="zh-CN" dirty="0" smtClean="0"/>
              <a:t>specification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What the Protocol </a:t>
            </a:r>
            <a:r>
              <a:rPr lang="en-US" altLang="zh-CN" dirty="0" smtClean="0"/>
              <a:t>Accomplishes?</a:t>
            </a:r>
          </a:p>
          <a:p>
            <a:pPr lvl="1"/>
            <a:r>
              <a:rPr lang="en-US" altLang="zh-CN" dirty="0" smtClean="0"/>
              <a:t>Sender A sends data to receiver B. </a:t>
            </a:r>
          </a:p>
          <a:p>
            <a:pPr lvl="1"/>
            <a:r>
              <a:rPr lang="en-US" altLang="zh-CN" dirty="0" smtClean="0"/>
              <a:t>It ensures that no data is lost or duplicated. </a:t>
            </a:r>
          </a:p>
          <a:p>
            <a:r>
              <a:rPr lang="en-US" altLang="zh-CN" dirty="0"/>
              <a:t>How the Protocol </a:t>
            </a:r>
            <a:r>
              <a:rPr lang="en-US" altLang="zh-CN" dirty="0" smtClean="0"/>
              <a:t>Works?</a:t>
            </a:r>
          </a:p>
          <a:p>
            <a:pPr lvl="1"/>
            <a:r>
              <a:rPr lang="en-US" altLang="zh-CN" dirty="0" smtClean="0"/>
              <a:t>Using &lt;data, one-bit value&gt; </a:t>
            </a:r>
            <a:r>
              <a:rPr lang="en-US" altLang="zh-CN" dirty="0" smtClean="0"/>
              <a:t>sequence.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sends </a:t>
            </a:r>
            <a:r>
              <a:rPr lang="en-US" altLang="zh-CN" dirty="0" smtClean="0"/>
              <a:t>sequences of data </a:t>
            </a:r>
            <a:r>
              <a:rPr lang="en-US" altLang="zh-CN" dirty="0" smtClean="0"/>
              <a:t>to B. Then B updates its </a:t>
            </a:r>
            <a:r>
              <a:rPr lang="en-US" altLang="zh-CN" dirty="0" err="1" smtClean="0"/>
              <a:t>BVar</a:t>
            </a:r>
            <a:r>
              <a:rPr lang="en-US" altLang="zh-CN" dirty="0"/>
              <a:t> </a:t>
            </a:r>
            <a:r>
              <a:rPr lang="en-US" altLang="zh-CN" dirty="0" smtClean="0"/>
              <a:t>and sends the new one-bit value to A after receiving.</a:t>
            </a:r>
          </a:p>
          <a:p>
            <a:pPr lvl="1"/>
            <a:r>
              <a:rPr lang="en-US" altLang="zh-CN" dirty="0" smtClean="0"/>
              <a:t>Since messages can be lost, A and B both continuously send the same message until they received the other side’s response.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The TLA + </a:t>
            </a:r>
            <a:r>
              <a:rPr lang="en-US" altLang="zh-CN" dirty="0" smtClean="0"/>
              <a:t>Specification (Nothing </a:t>
            </a:r>
            <a:r>
              <a:rPr lang="en-US" altLang="zh-CN" dirty="0"/>
              <a:t>new except the use of </a:t>
            </a:r>
            <a:r>
              <a:rPr lang="en-US" altLang="zh-CN" dirty="0" smtClean="0"/>
              <a:t>operations on sequences).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------------------------ </a:t>
            </a:r>
            <a:r>
              <a:rPr lang="en-US" altLang="zh-CN" b="1" dirty="0">
                <a:latin typeface="Consolas" panose="020B0609020204030204" pitchFamily="49" charset="0"/>
              </a:rPr>
              <a:t>MODULE</a:t>
            </a:r>
            <a:r>
              <a:rPr lang="en-US" altLang="zh-CN" dirty="0">
                <a:latin typeface="Consolas" panose="020B0609020204030204" pitchFamily="49" charset="0"/>
              </a:rPr>
              <a:t> AB </a:t>
            </a:r>
            <a:r>
              <a:rPr lang="en-US" altLang="zh-CN" dirty="0" smtClean="0">
                <a:latin typeface="Consolas" panose="020B0609020204030204" pitchFamily="49" charset="0"/>
              </a:rPr>
              <a:t>------------------------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EXTENDS</a:t>
            </a:r>
            <a:r>
              <a:rPr lang="en-US" altLang="zh-CN" dirty="0">
                <a:latin typeface="Consolas" panose="020B0609020204030204" pitchFamily="49" charset="0"/>
              </a:rPr>
              <a:t> Integers, </a:t>
            </a:r>
            <a:r>
              <a:rPr lang="en-US" altLang="zh-CN" dirty="0" smtClean="0">
                <a:latin typeface="Consolas" panose="020B0609020204030204" pitchFamily="49" charset="0"/>
              </a:rPr>
              <a:t>Sequences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Consolas" panose="020B0609020204030204" pitchFamily="49" charset="0"/>
              </a:rPr>
              <a:t>CONSTANT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Data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Remove(</a:t>
            </a:r>
            <a:r>
              <a:rPr lang="en-US" altLang="zh-CN" dirty="0" err="1" smtClean="0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seq</a:t>
            </a:r>
            <a:r>
              <a:rPr lang="en-US" altLang="zh-CN" dirty="0">
                <a:latin typeface="Consolas" panose="020B0609020204030204" pitchFamily="49" charset="0"/>
              </a:rPr>
              <a:t>) == 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[j \in 1..(Len(</a:t>
            </a:r>
            <a:r>
              <a:rPr lang="en-US" altLang="zh-CN" dirty="0" err="1">
                <a:latin typeface="Consolas" panose="020B0609020204030204" pitchFamily="49" charset="0"/>
              </a:rPr>
              <a:t>seq</a:t>
            </a:r>
            <a:r>
              <a:rPr lang="en-US" altLang="zh-CN" dirty="0">
                <a:latin typeface="Consolas" panose="020B0609020204030204" pitchFamily="49" charset="0"/>
              </a:rPr>
              <a:t>)-1) |-&gt;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j &lt;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THEN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seq</a:t>
            </a:r>
            <a:r>
              <a:rPr lang="en-US" altLang="zh-CN" dirty="0">
                <a:latin typeface="Consolas" panose="020B0609020204030204" pitchFamily="49" charset="0"/>
              </a:rPr>
              <a:t>[j] 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                      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seq</a:t>
            </a:r>
            <a:r>
              <a:rPr lang="en-US" altLang="zh-CN" dirty="0">
                <a:latin typeface="Consolas" panose="020B0609020204030204" pitchFamily="49" charset="0"/>
              </a:rPr>
              <a:t>[j+1</a:t>
            </a:r>
            <a:r>
              <a:rPr lang="en-US" altLang="zh-CN" dirty="0" smtClean="0">
                <a:latin typeface="Consolas" panose="020B0609020204030204" pitchFamily="49" charset="0"/>
              </a:rPr>
              <a:t>]]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200" b="1" dirty="0">
                <a:latin typeface="Consolas" panose="020B0609020204030204" pitchFamily="49" charset="0"/>
              </a:rPr>
              <a:t>VARIABLES</a:t>
            </a:r>
            <a:r>
              <a:rPr lang="en-US" altLang="zh-CN" sz="2200" dirty="0">
                <a:latin typeface="Consolas" panose="020B0609020204030204" pitchFamily="49" charset="0"/>
              </a:rPr>
              <a:t> </a:t>
            </a:r>
            <a:r>
              <a:rPr lang="en-US" altLang="zh-CN" sz="2200" dirty="0" err="1">
                <a:latin typeface="Consolas" panose="020B0609020204030204" pitchFamily="49" charset="0"/>
              </a:rPr>
              <a:t>AVar</a:t>
            </a:r>
            <a:r>
              <a:rPr lang="en-US" altLang="zh-CN" sz="2200" dirty="0">
                <a:latin typeface="Consolas" panose="020B0609020204030204" pitchFamily="49" charset="0"/>
              </a:rPr>
              <a:t>, </a:t>
            </a:r>
            <a:r>
              <a:rPr lang="en-US" altLang="zh-CN" sz="2200" dirty="0" err="1">
                <a:latin typeface="Consolas" panose="020B0609020204030204" pitchFamily="49" charset="0"/>
              </a:rPr>
              <a:t>BVar</a:t>
            </a:r>
            <a:r>
              <a:rPr lang="en-US" altLang="zh-CN" sz="2200" dirty="0">
                <a:latin typeface="Consolas" panose="020B0609020204030204" pitchFamily="49" charset="0"/>
              </a:rPr>
              <a:t>, </a:t>
            </a:r>
            <a:r>
              <a:rPr lang="en-US" altLang="zh-CN" sz="2200" dirty="0" err="1" smtClean="0">
                <a:latin typeface="Consolas" panose="020B0609020204030204" pitchFamily="49" charset="0"/>
              </a:rPr>
              <a:t>AtoB</a:t>
            </a:r>
            <a:r>
              <a:rPr lang="en-US" altLang="zh-CN" sz="2200" dirty="0">
                <a:latin typeface="Consolas" panose="020B0609020204030204" pitchFamily="49" charset="0"/>
              </a:rPr>
              <a:t>, </a:t>
            </a:r>
            <a:r>
              <a:rPr lang="en-US" altLang="zh-CN" sz="2200" dirty="0" err="1" smtClean="0">
                <a:latin typeface="Consolas" panose="020B0609020204030204" pitchFamily="49" charset="0"/>
              </a:rPr>
              <a:t>BtoA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Consolas" panose="020B0609020204030204" pitchFamily="49" charset="0"/>
              </a:rPr>
              <a:t>\* </a:t>
            </a:r>
            <a:r>
              <a:rPr lang="en-US" altLang="zh-CN" sz="2200" dirty="0">
                <a:latin typeface="Consolas" panose="020B0609020204030204" pitchFamily="49" charset="0"/>
              </a:rPr>
              <a:t>Messages are sent by appending them to the end of </a:t>
            </a:r>
            <a:r>
              <a:rPr lang="en-US" altLang="zh-CN" sz="2200" dirty="0" err="1" smtClean="0">
                <a:latin typeface="Consolas" panose="020B0609020204030204" pitchFamily="49" charset="0"/>
              </a:rPr>
              <a:t>AtoB</a:t>
            </a:r>
            <a:r>
              <a:rPr lang="en-US" altLang="zh-CN" sz="2200" dirty="0" smtClean="0">
                <a:latin typeface="Consolas" panose="020B0609020204030204" pitchFamily="49" charset="0"/>
              </a:rPr>
              <a:t>.</a:t>
            </a:r>
            <a:endParaRPr lang="zh-CN" altLang="zh-CN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Consolas" panose="020B0609020204030204" pitchFamily="49" charset="0"/>
              </a:rPr>
              <a:t>\* </a:t>
            </a:r>
            <a:r>
              <a:rPr lang="en-US" altLang="zh-CN" sz="2200" dirty="0">
                <a:latin typeface="Consolas" panose="020B0609020204030204" pitchFamily="49" charset="0"/>
              </a:rPr>
              <a:t>and received by removing them from the head of </a:t>
            </a:r>
            <a:r>
              <a:rPr lang="en-US" altLang="zh-CN" sz="2200" dirty="0" err="1" smtClean="0">
                <a:latin typeface="Consolas" panose="020B0609020204030204" pitchFamily="49" charset="0"/>
              </a:rPr>
              <a:t>BtoA</a:t>
            </a:r>
            <a:r>
              <a:rPr lang="en-US" altLang="zh-CN" sz="2200" dirty="0" smtClean="0">
                <a:latin typeface="Consolas" panose="020B0609020204030204" pitchFamily="49" charset="0"/>
              </a:rPr>
              <a:t>.</a:t>
            </a:r>
            <a:endParaRPr lang="zh-CN" altLang="zh-CN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vars</a:t>
            </a:r>
            <a:r>
              <a:rPr lang="en-US" altLang="zh-CN" dirty="0">
                <a:latin typeface="Consolas" panose="020B0609020204030204" pitchFamily="49" charset="0"/>
              </a:rPr>
              <a:t> == &lt;&lt; </a:t>
            </a:r>
            <a:r>
              <a:rPr lang="en-US" altLang="zh-CN" dirty="0" err="1">
                <a:latin typeface="Consolas" panose="020B0609020204030204" pitchFamily="49" charset="0"/>
              </a:rPr>
              <a:t>AVar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BVar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AtoB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BtoA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&gt;&gt;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The safety specification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5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TypeOK</a:t>
            </a:r>
            <a:r>
              <a:rPr lang="en-US" altLang="zh-CN" sz="1600" dirty="0">
                <a:latin typeface="Consolas" panose="020B0609020204030204" pitchFamily="49" charset="0"/>
              </a:rPr>
              <a:t> == /\ </a:t>
            </a:r>
            <a:r>
              <a:rPr lang="en-US" altLang="zh-CN" sz="1600" dirty="0" err="1">
                <a:latin typeface="Consolas" panose="020B0609020204030204" pitchFamily="49" charset="0"/>
              </a:rPr>
              <a:t>AVar</a:t>
            </a:r>
            <a:r>
              <a:rPr lang="en-US" altLang="zh-CN" sz="1600" dirty="0">
                <a:latin typeface="Consolas" panose="020B0609020204030204" pitchFamily="49" charset="0"/>
              </a:rPr>
              <a:t> \in Data \X {0,1}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  /\ </a:t>
            </a:r>
            <a:r>
              <a:rPr lang="en-US" altLang="zh-CN" sz="1600" dirty="0" err="1">
                <a:latin typeface="Consolas" panose="020B0609020204030204" pitchFamily="49" charset="0"/>
              </a:rPr>
              <a:t>BVar</a:t>
            </a:r>
            <a:r>
              <a:rPr lang="en-US" altLang="zh-CN" sz="1600" dirty="0">
                <a:latin typeface="Consolas" panose="020B0609020204030204" pitchFamily="49" charset="0"/>
              </a:rPr>
              <a:t> \in Data \X {0,1}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  /\ </a:t>
            </a:r>
            <a:r>
              <a:rPr lang="en-US" altLang="zh-CN" sz="1600" dirty="0" err="1">
                <a:latin typeface="Consolas" panose="020B0609020204030204" pitchFamily="49" charset="0"/>
              </a:rPr>
              <a:t>AtoB</a:t>
            </a:r>
            <a:r>
              <a:rPr lang="en-US" altLang="zh-CN" sz="1600" dirty="0">
                <a:latin typeface="Consolas" panose="020B0609020204030204" pitchFamily="49" charset="0"/>
              </a:rPr>
              <a:t> \in </a:t>
            </a:r>
            <a:r>
              <a:rPr lang="en-US" altLang="zh-CN" sz="1600" dirty="0" err="1">
                <a:latin typeface="Consolas" panose="020B0609020204030204" pitchFamily="49" charset="0"/>
              </a:rPr>
              <a:t>Seq</a:t>
            </a:r>
            <a:r>
              <a:rPr lang="en-US" altLang="zh-CN" sz="1600" dirty="0">
                <a:latin typeface="Consolas" panose="020B0609020204030204" pitchFamily="49" charset="0"/>
              </a:rPr>
              <a:t>(Data \X {0,1})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  /\ </a:t>
            </a:r>
            <a:r>
              <a:rPr lang="en-US" altLang="zh-CN" sz="1600" dirty="0" err="1">
                <a:latin typeface="Consolas" panose="020B0609020204030204" pitchFamily="49" charset="0"/>
              </a:rPr>
              <a:t>BtoA</a:t>
            </a:r>
            <a:r>
              <a:rPr lang="en-US" altLang="zh-CN" sz="1600" dirty="0">
                <a:latin typeface="Consolas" panose="020B0609020204030204" pitchFamily="49" charset="0"/>
              </a:rPr>
              <a:t> \in </a:t>
            </a:r>
            <a:r>
              <a:rPr lang="en-US" altLang="zh-CN" sz="1600" dirty="0" err="1">
                <a:latin typeface="Consolas" panose="020B0609020204030204" pitchFamily="49" charset="0"/>
              </a:rPr>
              <a:t>Seq</a:t>
            </a:r>
            <a:r>
              <a:rPr lang="en-US" altLang="zh-CN" sz="1600" dirty="0">
                <a:latin typeface="Consolas" panose="020B0609020204030204" pitchFamily="49" charset="0"/>
              </a:rPr>
              <a:t>({0,1</a:t>
            </a:r>
            <a:r>
              <a:rPr lang="en-US" altLang="zh-CN" sz="1600" dirty="0" smtClean="0">
                <a:latin typeface="Consolas" panose="020B0609020204030204" pitchFamily="49" charset="0"/>
              </a:rPr>
              <a:t>})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Init</a:t>
            </a:r>
            <a:r>
              <a:rPr lang="en-US" altLang="zh-CN" sz="1600" dirty="0">
                <a:latin typeface="Consolas" panose="020B0609020204030204" pitchFamily="49" charset="0"/>
              </a:rPr>
              <a:t> == /\ </a:t>
            </a:r>
            <a:r>
              <a:rPr lang="en-US" altLang="zh-CN" sz="1600" dirty="0" err="1">
                <a:latin typeface="Consolas" panose="020B0609020204030204" pitchFamily="49" charset="0"/>
              </a:rPr>
              <a:t>AVar</a:t>
            </a:r>
            <a:r>
              <a:rPr lang="en-US" altLang="zh-CN" sz="1600" dirty="0">
                <a:latin typeface="Consolas" panose="020B0609020204030204" pitchFamily="49" charset="0"/>
              </a:rPr>
              <a:t> \in Data \X {1}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/\ </a:t>
            </a:r>
            <a:r>
              <a:rPr lang="en-US" altLang="zh-CN" sz="1600" dirty="0" err="1">
                <a:latin typeface="Consolas" panose="020B0609020204030204" pitchFamily="49" charset="0"/>
              </a:rPr>
              <a:t>BVar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AVar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/\ </a:t>
            </a:r>
            <a:r>
              <a:rPr lang="en-US" altLang="zh-CN" sz="1600" dirty="0" err="1">
                <a:latin typeface="Consolas" panose="020B0609020204030204" pitchFamily="49" charset="0"/>
              </a:rPr>
              <a:t>AtoB</a:t>
            </a:r>
            <a:r>
              <a:rPr lang="en-US" altLang="zh-CN" sz="1600" dirty="0">
                <a:latin typeface="Consolas" panose="020B0609020204030204" pitchFamily="49" charset="0"/>
              </a:rPr>
              <a:t> = &lt;&lt; &gt;&gt;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/\ </a:t>
            </a:r>
            <a:r>
              <a:rPr lang="en-US" altLang="zh-CN" sz="1600" dirty="0" err="1">
                <a:latin typeface="Consolas" panose="020B0609020204030204" pitchFamily="49" charset="0"/>
              </a:rPr>
              <a:t>BtoA</a:t>
            </a:r>
            <a:r>
              <a:rPr lang="en-US" altLang="zh-CN" sz="1600" dirty="0">
                <a:latin typeface="Consolas" panose="020B0609020204030204" pitchFamily="49" charset="0"/>
              </a:rPr>
              <a:t> = &lt;&lt; &gt;&gt; 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(* The action of the sender sending a data message by appending </a:t>
            </a:r>
            <a:r>
              <a:rPr lang="en-US" altLang="zh-CN" sz="1200" dirty="0" err="1">
                <a:latin typeface="Consolas" panose="020B0609020204030204" pitchFamily="49" charset="0"/>
              </a:rPr>
              <a:t>AVar</a:t>
            </a:r>
            <a:r>
              <a:rPr lang="en-US" altLang="zh-CN" sz="1200" dirty="0">
                <a:latin typeface="Consolas" panose="020B0609020204030204" pitchFamily="49" charset="0"/>
              </a:rPr>
              <a:t> to 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*)</a:t>
            </a:r>
            <a:endParaRPr lang="zh-CN" altLang="zh-C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(* the end of the message queue </a:t>
            </a:r>
            <a:r>
              <a:rPr lang="en-US" altLang="zh-CN" sz="1200" dirty="0" err="1">
                <a:latin typeface="Consolas" panose="020B0609020204030204" pitchFamily="49" charset="0"/>
              </a:rPr>
              <a:t>AtoB</a:t>
            </a:r>
            <a:r>
              <a:rPr lang="en-US" altLang="zh-CN" sz="1200" dirty="0">
                <a:latin typeface="Consolas" panose="020B0609020204030204" pitchFamily="49" charset="0"/>
              </a:rPr>
              <a:t>.  It will keep sending the same    </a:t>
            </a:r>
            <a:r>
              <a:rPr lang="en-US" altLang="zh-CN" sz="1200" dirty="0" smtClean="0"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</a:rPr>
              <a:t>*)</a:t>
            </a:r>
            <a:endParaRPr lang="zh-CN" altLang="zh-C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(* message until it receives an acknowledgment for it from the receiver</a:t>
            </a:r>
            <a:r>
              <a:rPr lang="en-US" altLang="zh-CN" sz="1200" dirty="0" smtClean="0">
                <a:latin typeface="Consolas" panose="020B0609020204030204" pitchFamily="49" charset="0"/>
              </a:rPr>
              <a:t>. </a:t>
            </a:r>
            <a:r>
              <a:rPr lang="en-US" altLang="zh-CN" sz="1200" dirty="0">
                <a:latin typeface="Consolas" panose="020B0609020204030204" pitchFamily="49" charset="0"/>
              </a:rPr>
              <a:t>*)</a:t>
            </a:r>
            <a:endParaRPr lang="zh-CN" altLang="zh-CN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ASnd</a:t>
            </a:r>
            <a:r>
              <a:rPr lang="en-US" altLang="zh-CN" sz="1600" dirty="0">
                <a:latin typeface="Consolas" panose="020B0609020204030204" pitchFamily="49" charset="0"/>
              </a:rPr>
              <a:t> == /\ </a:t>
            </a:r>
            <a:r>
              <a:rPr lang="en-US" altLang="zh-CN" sz="1600" dirty="0" err="1">
                <a:latin typeface="Consolas" panose="020B0609020204030204" pitchFamily="49" charset="0"/>
              </a:rPr>
              <a:t>AtoB</a:t>
            </a:r>
            <a:r>
              <a:rPr lang="en-US" altLang="zh-CN" sz="1600" dirty="0">
                <a:latin typeface="Consolas" panose="020B0609020204030204" pitchFamily="49" charset="0"/>
              </a:rPr>
              <a:t>' = Append(</a:t>
            </a:r>
            <a:r>
              <a:rPr lang="en-US" altLang="zh-CN" sz="1600" dirty="0" err="1">
                <a:latin typeface="Consolas" panose="020B0609020204030204" pitchFamily="49" charset="0"/>
              </a:rPr>
              <a:t>AtoB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AVar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endParaRPr lang="zh-CN" altLang="zh-CN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/\ UNCHANGED &lt;&lt;</a:t>
            </a:r>
            <a:r>
              <a:rPr lang="en-US" altLang="zh-CN" sz="1600" dirty="0" err="1">
                <a:latin typeface="Consolas" panose="020B0609020204030204" pitchFamily="49" charset="0"/>
              </a:rPr>
              <a:t>AVar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BtoA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</a:rPr>
              <a:t>BVar</a:t>
            </a:r>
            <a:r>
              <a:rPr lang="en-US" altLang="zh-CN" sz="1600" dirty="0" smtClean="0">
                <a:latin typeface="Consolas" panose="020B0609020204030204" pitchFamily="49" charset="0"/>
              </a:rPr>
              <a:t>&gt;&gt;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The safety specification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 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nsolas" panose="020B0609020204030204" pitchFamily="49" charset="0"/>
              </a:rPr>
              <a:t>(* </a:t>
            </a:r>
            <a:r>
              <a:rPr lang="en-US" altLang="zh-CN" dirty="0">
                <a:latin typeface="Consolas" panose="020B0609020204030204" pitchFamily="49" charset="0"/>
              </a:rPr>
              <a:t>The action of the sender receiving an </a:t>
            </a:r>
            <a:r>
              <a:rPr lang="en-US" altLang="zh-CN" dirty="0" err="1">
                <a:latin typeface="Consolas" panose="020B0609020204030204" pitchFamily="49" charset="0"/>
              </a:rPr>
              <a:t>ack</a:t>
            </a:r>
            <a:r>
              <a:rPr lang="en-US" altLang="zh-CN" dirty="0">
                <a:latin typeface="Consolas" panose="020B0609020204030204" pitchFamily="49" charset="0"/>
              </a:rPr>
              <a:t> message.  If that </a:t>
            </a:r>
            <a:r>
              <a:rPr lang="en-US" altLang="zh-CN" dirty="0" err="1">
                <a:latin typeface="Consolas" panose="020B0609020204030204" pitchFamily="49" charset="0"/>
              </a:rPr>
              <a:t>ack</a:t>
            </a:r>
            <a:r>
              <a:rPr lang="en-US" altLang="zh-CN" dirty="0">
                <a:latin typeface="Consolas" panose="020B0609020204030204" pitchFamily="49" charset="0"/>
              </a:rPr>
              <a:t> is for  *)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(* the value it is sending, then it chooses another message to send and    *)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(* sets </a:t>
            </a:r>
            <a:r>
              <a:rPr lang="en-US" altLang="zh-CN" dirty="0" err="1">
                <a:latin typeface="Consolas" panose="020B0609020204030204" pitchFamily="49" charset="0"/>
              </a:rPr>
              <a:t>AVar</a:t>
            </a:r>
            <a:r>
              <a:rPr lang="en-US" altLang="zh-CN" dirty="0">
                <a:latin typeface="Consolas" panose="020B0609020204030204" pitchFamily="49" charset="0"/>
              </a:rPr>
              <a:t> to that message.  If the </a:t>
            </a:r>
            <a:r>
              <a:rPr lang="en-US" altLang="zh-CN" dirty="0" err="1">
                <a:latin typeface="Consolas" panose="020B0609020204030204" pitchFamily="49" charset="0"/>
              </a:rPr>
              <a:t>ack</a:t>
            </a:r>
            <a:r>
              <a:rPr lang="en-US" altLang="zh-CN" dirty="0">
                <a:latin typeface="Consolas" panose="020B0609020204030204" pitchFamily="49" charset="0"/>
              </a:rPr>
              <a:t> is for the previous value it     *)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(* sent, it ignores the message.  In either case, it removes the message   *)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(* from </a:t>
            </a:r>
            <a:r>
              <a:rPr lang="en-US" altLang="zh-CN" dirty="0" err="1">
                <a:latin typeface="Consolas" panose="020B0609020204030204" pitchFamily="49" charset="0"/>
              </a:rPr>
              <a:t>BtoA</a:t>
            </a:r>
            <a:r>
              <a:rPr lang="en-US" altLang="zh-CN" dirty="0">
                <a:latin typeface="Consolas" panose="020B0609020204030204" pitchFamily="49" charset="0"/>
              </a:rPr>
              <a:t>.                                                              *)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900" b="1" dirty="0" err="1" smtClean="0">
                <a:latin typeface="Consolas" panose="020B0609020204030204" pitchFamily="49" charset="0"/>
              </a:rPr>
              <a:t>ARcv</a:t>
            </a:r>
            <a:r>
              <a:rPr lang="en-US" altLang="zh-CN" sz="2900" b="1" dirty="0" smtClean="0">
                <a:latin typeface="Consolas" panose="020B0609020204030204" pitchFamily="49" charset="0"/>
              </a:rPr>
              <a:t> </a:t>
            </a:r>
            <a:r>
              <a:rPr lang="en-US" altLang="zh-CN" sz="2900" b="1" dirty="0">
                <a:latin typeface="Consolas" panose="020B0609020204030204" pitchFamily="49" charset="0"/>
              </a:rPr>
              <a:t>== /\ </a:t>
            </a:r>
            <a:r>
              <a:rPr lang="en-US" altLang="zh-CN" sz="2900" b="1" dirty="0" err="1">
                <a:latin typeface="Consolas" panose="020B0609020204030204" pitchFamily="49" charset="0"/>
              </a:rPr>
              <a:t>BtoA</a:t>
            </a:r>
            <a:r>
              <a:rPr lang="en-US" altLang="zh-CN" sz="2900" b="1" dirty="0">
                <a:latin typeface="Consolas" panose="020B0609020204030204" pitchFamily="49" charset="0"/>
              </a:rPr>
              <a:t> # &lt;&lt; &gt;&gt;</a:t>
            </a:r>
            <a:endParaRPr lang="zh-CN" altLang="zh-CN" sz="29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900" b="1" dirty="0">
                <a:latin typeface="Consolas" panose="020B0609020204030204" pitchFamily="49" charset="0"/>
              </a:rPr>
              <a:t>        /\ IF Head(</a:t>
            </a:r>
            <a:r>
              <a:rPr lang="en-US" altLang="zh-CN" sz="2900" b="1" dirty="0" err="1">
                <a:latin typeface="Consolas" panose="020B0609020204030204" pitchFamily="49" charset="0"/>
              </a:rPr>
              <a:t>BtoA</a:t>
            </a:r>
            <a:r>
              <a:rPr lang="en-US" altLang="zh-CN" sz="2900" b="1" dirty="0">
                <a:latin typeface="Consolas" panose="020B0609020204030204" pitchFamily="49" charset="0"/>
              </a:rPr>
              <a:t>) = </a:t>
            </a:r>
            <a:r>
              <a:rPr lang="en-US" altLang="zh-CN" sz="2900" b="1" dirty="0" err="1">
                <a:latin typeface="Consolas" panose="020B0609020204030204" pitchFamily="49" charset="0"/>
              </a:rPr>
              <a:t>AVar</a:t>
            </a:r>
            <a:r>
              <a:rPr lang="en-US" altLang="zh-CN" sz="2900" b="1" dirty="0">
                <a:latin typeface="Consolas" panose="020B0609020204030204" pitchFamily="49" charset="0"/>
              </a:rPr>
              <a:t>[2]</a:t>
            </a:r>
            <a:endParaRPr lang="zh-CN" altLang="zh-CN" sz="29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900" b="1" dirty="0">
                <a:latin typeface="Consolas" panose="020B0609020204030204" pitchFamily="49" charset="0"/>
              </a:rPr>
              <a:t>             THEN \E d \in Data : </a:t>
            </a:r>
            <a:r>
              <a:rPr lang="en-US" altLang="zh-CN" sz="2900" b="1" dirty="0" err="1">
                <a:latin typeface="Consolas" panose="020B0609020204030204" pitchFamily="49" charset="0"/>
              </a:rPr>
              <a:t>AVar</a:t>
            </a:r>
            <a:r>
              <a:rPr lang="en-US" altLang="zh-CN" sz="2900" b="1" dirty="0">
                <a:latin typeface="Consolas" panose="020B0609020204030204" pitchFamily="49" charset="0"/>
              </a:rPr>
              <a:t>' = &lt;&lt;d, 1 - </a:t>
            </a:r>
            <a:r>
              <a:rPr lang="en-US" altLang="zh-CN" sz="2900" b="1" dirty="0" err="1">
                <a:latin typeface="Consolas" panose="020B0609020204030204" pitchFamily="49" charset="0"/>
              </a:rPr>
              <a:t>AVar</a:t>
            </a:r>
            <a:r>
              <a:rPr lang="en-US" altLang="zh-CN" sz="2900" b="1" dirty="0">
                <a:latin typeface="Consolas" panose="020B0609020204030204" pitchFamily="49" charset="0"/>
              </a:rPr>
              <a:t>[2]&gt;&gt;</a:t>
            </a:r>
            <a:endParaRPr lang="zh-CN" altLang="zh-CN" sz="29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900" b="1" dirty="0">
                <a:latin typeface="Consolas" panose="020B0609020204030204" pitchFamily="49" charset="0"/>
              </a:rPr>
              <a:t>             ELSE </a:t>
            </a:r>
            <a:r>
              <a:rPr lang="en-US" altLang="zh-CN" sz="2900" b="1" dirty="0" err="1">
                <a:latin typeface="Consolas" panose="020B0609020204030204" pitchFamily="49" charset="0"/>
              </a:rPr>
              <a:t>AVar</a:t>
            </a:r>
            <a:r>
              <a:rPr lang="en-US" altLang="zh-CN" sz="2900" b="1" dirty="0">
                <a:latin typeface="Consolas" panose="020B0609020204030204" pitchFamily="49" charset="0"/>
              </a:rPr>
              <a:t>' = </a:t>
            </a:r>
            <a:r>
              <a:rPr lang="en-US" altLang="zh-CN" sz="2900" b="1" dirty="0" err="1">
                <a:latin typeface="Consolas" panose="020B0609020204030204" pitchFamily="49" charset="0"/>
              </a:rPr>
              <a:t>AVar</a:t>
            </a:r>
            <a:endParaRPr lang="zh-CN" altLang="zh-CN" sz="29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900" b="1" dirty="0">
                <a:latin typeface="Consolas" panose="020B0609020204030204" pitchFamily="49" charset="0"/>
              </a:rPr>
              <a:t>        /\ </a:t>
            </a:r>
            <a:r>
              <a:rPr lang="en-US" altLang="zh-CN" sz="2900" b="1" dirty="0" err="1">
                <a:latin typeface="Consolas" panose="020B0609020204030204" pitchFamily="49" charset="0"/>
              </a:rPr>
              <a:t>BtoA</a:t>
            </a:r>
            <a:r>
              <a:rPr lang="en-US" altLang="zh-CN" sz="2900" b="1" dirty="0">
                <a:latin typeface="Consolas" panose="020B0609020204030204" pitchFamily="49" charset="0"/>
              </a:rPr>
              <a:t>' = Tail(</a:t>
            </a:r>
            <a:r>
              <a:rPr lang="en-US" altLang="zh-CN" sz="2900" b="1" dirty="0" err="1">
                <a:latin typeface="Consolas" panose="020B0609020204030204" pitchFamily="49" charset="0"/>
              </a:rPr>
              <a:t>BtoA</a:t>
            </a:r>
            <a:r>
              <a:rPr lang="en-US" altLang="zh-CN" sz="2900" b="1" dirty="0">
                <a:latin typeface="Consolas" panose="020B0609020204030204" pitchFamily="49" charset="0"/>
              </a:rPr>
              <a:t>)</a:t>
            </a:r>
            <a:endParaRPr lang="zh-CN" altLang="zh-CN" sz="29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900" b="1" dirty="0">
                <a:latin typeface="Consolas" panose="020B0609020204030204" pitchFamily="49" charset="0"/>
              </a:rPr>
              <a:t>        /\ UNCHANGED &lt;&lt;</a:t>
            </a:r>
            <a:r>
              <a:rPr lang="en-US" altLang="zh-CN" sz="2900" b="1" dirty="0" err="1">
                <a:latin typeface="Consolas" panose="020B0609020204030204" pitchFamily="49" charset="0"/>
              </a:rPr>
              <a:t>AtoB</a:t>
            </a:r>
            <a:r>
              <a:rPr lang="en-US" altLang="zh-CN" sz="2900" b="1" dirty="0">
                <a:latin typeface="Consolas" panose="020B0609020204030204" pitchFamily="49" charset="0"/>
              </a:rPr>
              <a:t>, </a:t>
            </a:r>
            <a:r>
              <a:rPr lang="en-US" altLang="zh-CN" sz="2900" b="1" dirty="0" err="1">
                <a:latin typeface="Consolas" panose="020B0609020204030204" pitchFamily="49" charset="0"/>
              </a:rPr>
              <a:t>BVar</a:t>
            </a:r>
            <a:r>
              <a:rPr lang="en-US" altLang="zh-CN" sz="2900" b="1" dirty="0" smtClean="0">
                <a:latin typeface="Consolas" panose="020B0609020204030204" pitchFamily="49" charset="0"/>
              </a:rPr>
              <a:t>&gt;&gt;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The safety specification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1900" dirty="0" smtClean="0">
                <a:latin typeface="Consolas" panose="020B0609020204030204" pitchFamily="49" charset="0"/>
              </a:rPr>
              <a:t>(* </a:t>
            </a:r>
            <a:r>
              <a:rPr lang="en-US" altLang="zh-CN" sz="1900" dirty="0">
                <a:latin typeface="Consolas" panose="020B0609020204030204" pitchFamily="49" charset="0"/>
              </a:rPr>
              <a:t>The action of the receiver sending an acknowledgment message for the    *)</a:t>
            </a:r>
            <a:endParaRPr lang="zh-CN" altLang="zh-CN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(* last data item it received.                                             *)</a:t>
            </a:r>
            <a:endParaRPr lang="zh-CN" altLang="zh-CN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panose="020B0609020204030204" pitchFamily="49" charset="0"/>
              </a:rPr>
              <a:t>BSnd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== /\ </a:t>
            </a:r>
            <a:r>
              <a:rPr lang="en-US" altLang="zh-CN" dirty="0" err="1">
                <a:latin typeface="Consolas" panose="020B0609020204030204" pitchFamily="49" charset="0"/>
              </a:rPr>
              <a:t>BtoA</a:t>
            </a:r>
            <a:r>
              <a:rPr lang="en-US" altLang="zh-CN" dirty="0">
                <a:latin typeface="Consolas" panose="020B0609020204030204" pitchFamily="49" charset="0"/>
              </a:rPr>
              <a:t>' = Append(</a:t>
            </a:r>
            <a:r>
              <a:rPr lang="en-US" altLang="zh-CN" dirty="0" err="1">
                <a:latin typeface="Consolas" panose="020B0609020204030204" pitchFamily="49" charset="0"/>
              </a:rPr>
              <a:t>BtoA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BVar</a:t>
            </a:r>
            <a:r>
              <a:rPr lang="en-US" altLang="zh-CN" dirty="0">
                <a:latin typeface="Consolas" panose="020B0609020204030204" pitchFamily="49" charset="0"/>
              </a:rPr>
              <a:t>[2])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/\ </a:t>
            </a:r>
            <a:r>
              <a:rPr lang="en-US" altLang="zh-CN" b="1" dirty="0">
                <a:latin typeface="Consolas" panose="020B0609020204030204" pitchFamily="49" charset="0"/>
              </a:rPr>
              <a:t>UNCHANGED</a:t>
            </a:r>
            <a:r>
              <a:rPr lang="en-US" altLang="zh-CN" dirty="0">
                <a:latin typeface="Consolas" panose="020B0609020204030204" pitchFamily="49" charset="0"/>
              </a:rPr>
              <a:t> &lt;&lt;</a:t>
            </a:r>
            <a:r>
              <a:rPr lang="en-US" altLang="zh-CN" dirty="0" err="1">
                <a:latin typeface="Consolas" panose="020B0609020204030204" pitchFamily="49" charset="0"/>
              </a:rPr>
              <a:t>AVar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BVar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AtoB</a:t>
            </a:r>
            <a:r>
              <a:rPr lang="en-US" altLang="zh-CN" dirty="0" smtClean="0">
                <a:latin typeface="Consolas" panose="020B0609020204030204" pitchFamily="49" charset="0"/>
              </a:rPr>
              <a:t>&gt;&gt;</a:t>
            </a:r>
          </a:p>
          <a:p>
            <a:pPr marL="0" indent="0">
              <a:buNone/>
            </a:pP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dirty="0" smtClean="0">
                <a:latin typeface="Consolas" panose="020B0609020204030204" pitchFamily="49" charset="0"/>
              </a:rPr>
              <a:t>(* </a:t>
            </a:r>
            <a:r>
              <a:rPr lang="en-US" altLang="zh-CN" sz="1900" dirty="0">
                <a:latin typeface="Consolas" panose="020B0609020204030204" pitchFamily="49" charset="0"/>
              </a:rPr>
              <a:t>The action of the receiver receiving a data message.  It sets </a:t>
            </a:r>
            <a:r>
              <a:rPr lang="en-US" altLang="zh-CN" sz="1900" dirty="0" err="1">
                <a:latin typeface="Consolas" panose="020B0609020204030204" pitchFamily="49" charset="0"/>
              </a:rPr>
              <a:t>BVar</a:t>
            </a:r>
            <a:r>
              <a:rPr lang="en-US" altLang="zh-CN" sz="1900" dirty="0">
                <a:latin typeface="Consolas" panose="020B0609020204030204" pitchFamily="49" charset="0"/>
              </a:rPr>
              <a:t> to   *)</a:t>
            </a:r>
            <a:endParaRPr lang="zh-CN" altLang="zh-CN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900" dirty="0">
                <a:latin typeface="Consolas" panose="020B0609020204030204" pitchFamily="49" charset="0"/>
              </a:rPr>
              <a:t>(* that message if it's not for the data item it has already received.     </a:t>
            </a:r>
            <a:r>
              <a:rPr lang="en-US" altLang="zh-CN" sz="1900" dirty="0" smtClean="0">
                <a:latin typeface="Consolas" panose="020B0609020204030204" pitchFamily="49" charset="0"/>
              </a:rPr>
              <a:t>*)</a:t>
            </a:r>
            <a:endParaRPr lang="zh-CN" altLang="zh-CN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BRcv</a:t>
            </a:r>
            <a:r>
              <a:rPr lang="en-US" altLang="zh-CN" dirty="0">
                <a:latin typeface="Consolas" panose="020B0609020204030204" pitchFamily="49" charset="0"/>
              </a:rPr>
              <a:t> == /\ </a:t>
            </a:r>
            <a:r>
              <a:rPr lang="en-US" altLang="zh-CN" dirty="0" err="1">
                <a:latin typeface="Consolas" panose="020B0609020204030204" pitchFamily="49" charset="0"/>
              </a:rPr>
              <a:t>AtoB</a:t>
            </a:r>
            <a:r>
              <a:rPr lang="en-US" altLang="zh-CN" dirty="0">
                <a:latin typeface="Consolas" panose="020B0609020204030204" pitchFamily="49" charset="0"/>
              </a:rPr>
              <a:t> # &lt;&lt; &gt;&gt;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/\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Head(</a:t>
            </a:r>
            <a:r>
              <a:rPr lang="en-US" altLang="zh-CN" dirty="0" err="1">
                <a:latin typeface="Consolas" panose="020B0609020204030204" pitchFamily="49" charset="0"/>
              </a:rPr>
              <a:t>AtoB</a:t>
            </a:r>
            <a:r>
              <a:rPr lang="en-US" altLang="zh-CN" dirty="0">
                <a:latin typeface="Consolas" panose="020B0609020204030204" pitchFamily="49" charset="0"/>
              </a:rPr>
              <a:t>)[2] # </a:t>
            </a:r>
            <a:r>
              <a:rPr lang="en-US" altLang="zh-CN" dirty="0" err="1">
                <a:latin typeface="Consolas" panose="020B0609020204030204" pitchFamily="49" charset="0"/>
              </a:rPr>
              <a:t>BVar</a:t>
            </a:r>
            <a:r>
              <a:rPr lang="en-US" altLang="zh-CN" dirty="0">
                <a:latin typeface="Consolas" panose="020B0609020204030204" pitchFamily="49" charset="0"/>
              </a:rPr>
              <a:t>[2]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en-US" altLang="zh-CN" b="1" dirty="0">
                <a:latin typeface="Consolas" panose="020B0609020204030204" pitchFamily="49" charset="0"/>
              </a:rPr>
              <a:t>THEN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BVar</a:t>
            </a:r>
            <a:r>
              <a:rPr lang="en-US" altLang="zh-CN" dirty="0">
                <a:latin typeface="Consolas" panose="020B0609020204030204" pitchFamily="49" charset="0"/>
              </a:rPr>
              <a:t>' = Head(</a:t>
            </a:r>
            <a:r>
              <a:rPr lang="en-US" altLang="zh-CN" dirty="0" err="1">
                <a:latin typeface="Consolas" panose="020B0609020204030204" pitchFamily="49" charset="0"/>
              </a:rPr>
              <a:t>AtoB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BVar</a:t>
            </a:r>
            <a:r>
              <a:rPr lang="en-US" altLang="zh-CN" dirty="0">
                <a:latin typeface="Consolas" panose="020B0609020204030204" pitchFamily="49" charset="0"/>
              </a:rPr>
              <a:t>' = </a:t>
            </a:r>
            <a:r>
              <a:rPr lang="en-US" altLang="zh-CN" dirty="0" err="1">
                <a:latin typeface="Consolas" panose="020B0609020204030204" pitchFamily="49" charset="0"/>
              </a:rPr>
              <a:t>BVar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/\ </a:t>
            </a:r>
            <a:r>
              <a:rPr lang="en-US" altLang="zh-CN" dirty="0" err="1">
                <a:latin typeface="Consolas" panose="020B0609020204030204" pitchFamily="49" charset="0"/>
              </a:rPr>
              <a:t>AtoB</a:t>
            </a:r>
            <a:r>
              <a:rPr lang="en-US" altLang="zh-CN" dirty="0">
                <a:latin typeface="Consolas" panose="020B0609020204030204" pitchFamily="49" charset="0"/>
              </a:rPr>
              <a:t>' = Tail(</a:t>
            </a:r>
            <a:r>
              <a:rPr lang="en-US" altLang="zh-CN" dirty="0" err="1">
                <a:latin typeface="Consolas" panose="020B0609020204030204" pitchFamily="49" charset="0"/>
              </a:rPr>
              <a:t>AtoB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   /\ </a:t>
            </a:r>
            <a:r>
              <a:rPr lang="en-US" altLang="zh-CN" b="1" dirty="0">
                <a:latin typeface="Consolas" panose="020B0609020204030204" pitchFamily="49" charset="0"/>
              </a:rPr>
              <a:t>UNCHANGED</a:t>
            </a:r>
            <a:r>
              <a:rPr lang="en-US" altLang="zh-CN" dirty="0">
                <a:latin typeface="Consolas" panose="020B0609020204030204" pitchFamily="49" charset="0"/>
              </a:rPr>
              <a:t> &lt;&lt;</a:t>
            </a:r>
            <a:r>
              <a:rPr lang="en-US" altLang="zh-CN" dirty="0" err="1">
                <a:latin typeface="Consolas" panose="020B0609020204030204" pitchFamily="49" charset="0"/>
              </a:rPr>
              <a:t>AVar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BtoA</a:t>
            </a:r>
            <a:r>
              <a:rPr lang="en-US" altLang="zh-CN" dirty="0" smtClean="0">
                <a:latin typeface="Consolas" panose="020B0609020204030204" pitchFamily="49" charset="0"/>
              </a:rPr>
              <a:t>&gt;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safety </a:t>
            </a:r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6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dirty="0" smtClean="0">
                <a:latin typeface="Consolas" panose="020B0609020204030204" pitchFamily="49" charset="0"/>
              </a:rPr>
              <a:t>(* </a:t>
            </a:r>
            <a:r>
              <a:rPr lang="en-US" altLang="zh-CN" sz="1200" dirty="0" err="1">
                <a:latin typeface="Consolas" panose="020B0609020204030204" pitchFamily="49" charset="0"/>
              </a:rPr>
              <a:t>LoseMsg</a:t>
            </a:r>
            <a:r>
              <a:rPr lang="en-US" altLang="zh-CN" sz="1200" dirty="0">
                <a:latin typeface="Consolas" panose="020B0609020204030204" pitchFamily="49" charset="0"/>
              </a:rPr>
              <a:t> is the action that removes an arbitrary message from queue </a:t>
            </a:r>
            <a:r>
              <a:rPr lang="en-US" altLang="zh-CN" sz="1200" dirty="0" err="1" smtClean="0">
                <a:latin typeface="Consolas" panose="020B0609020204030204" pitchFamily="49" charset="0"/>
              </a:rPr>
              <a:t>AtoB</a:t>
            </a:r>
            <a:r>
              <a:rPr lang="en-US" altLang="zh-CN" sz="1200" dirty="0" smtClean="0">
                <a:latin typeface="Consolas" panose="020B0609020204030204" pitchFamily="49" charset="0"/>
              </a:rPr>
              <a:t> or </a:t>
            </a:r>
            <a:r>
              <a:rPr lang="en-US" altLang="zh-CN" sz="1200" dirty="0" err="1">
                <a:latin typeface="Consolas" panose="020B0609020204030204" pitchFamily="49" charset="0"/>
              </a:rPr>
              <a:t>BtoA</a:t>
            </a:r>
            <a:r>
              <a:rPr lang="en-US" altLang="zh-CN" sz="1200" dirty="0">
                <a:latin typeface="Consolas" panose="020B0609020204030204" pitchFamily="49" charset="0"/>
              </a:rPr>
              <a:t>. </a:t>
            </a:r>
            <a:r>
              <a:rPr lang="en-US" altLang="zh-CN" sz="1200" dirty="0" smtClean="0">
                <a:latin typeface="Consolas" panose="020B0609020204030204" pitchFamily="49" charset="0"/>
              </a:rPr>
              <a:t>*)</a:t>
            </a:r>
            <a:endParaRPr lang="zh-CN" altLang="zh-CN" sz="1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200" dirty="0" err="1" smtClean="0">
                <a:latin typeface="Consolas" panose="020B0609020204030204" pitchFamily="49" charset="0"/>
              </a:rPr>
              <a:t>LoseMsg</a:t>
            </a:r>
            <a:r>
              <a:rPr lang="en-US" altLang="zh-CN" sz="2200" dirty="0" smtClean="0">
                <a:latin typeface="Consolas" panose="020B0609020204030204" pitchFamily="49" charset="0"/>
              </a:rPr>
              <a:t> == /\ \/ /\ \E </a:t>
            </a:r>
            <a:r>
              <a:rPr lang="en-US" altLang="zh-CN" sz="2200" dirty="0" err="1" smtClean="0">
                <a:latin typeface="Consolas" panose="020B0609020204030204" pitchFamily="49" charset="0"/>
              </a:rPr>
              <a:t>i</a:t>
            </a:r>
            <a:r>
              <a:rPr lang="en-US" altLang="zh-CN" sz="2200" dirty="0" smtClean="0">
                <a:latin typeface="Consolas" panose="020B0609020204030204" pitchFamily="49" charset="0"/>
              </a:rPr>
              <a:t> \in 1..Len(</a:t>
            </a:r>
            <a:r>
              <a:rPr lang="en-US" altLang="zh-CN" sz="2200" dirty="0" err="1" smtClean="0">
                <a:latin typeface="Consolas" panose="020B0609020204030204" pitchFamily="49" charset="0"/>
              </a:rPr>
              <a:t>AtoB</a:t>
            </a:r>
            <a:r>
              <a:rPr lang="en-US" altLang="zh-CN" sz="2200" dirty="0" smtClean="0">
                <a:latin typeface="Consolas" panose="020B0609020204030204" pitchFamily="49" charset="0"/>
              </a:rPr>
              <a:t>): </a:t>
            </a:r>
            <a:endParaRPr lang="zh-CN" altLang="zh-CN" sz="22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Consolas" panose="020B0609020204030204" pitchFamily="49" charset="0"/>
              </a:rPr>
              <a:t>                         </a:t>
            </a:r>
            <a:r>
              <a:rPr lang="en-US" altLang="zh-CN" sz="2200" dirty="0" err="1">
                <a:latin typeface="Consolas" panose="020B0609020204030204" pitchFamily="49" charset="0"/>
              </a:rPr>
              <a:t>AtoB</a:t>
            </a:r>
            <a:r>
              <a:rPr lang="en-US" altLang="zh-CN" sz="2200" dirty="0">
                <a:latin typeface="Consolas" panose="020B0609020204030204" pitchFamily="49" charset="0"/>
              </a:rPr>
              <a:t>' = Remove(</a:t>
            </a:r>
            <a:r>
              <a:rPr lang="en-US" altLang="zh-CN" sz="2200" dirty="0" err="1"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latin typeface="Consolas" panose="020B0609020204030204" pitchFamily="49" charset="0"/>
              </a:rPr>
              <a:t>, </a:t>
            </a:r>
            <a:r>
              <a:rPr lang="en-US" altLang="zh-CN" sz="2200" dirty="0" err="1">
                <a:latin typeface="Consolas" panose="020B0609020204030204" pitchFamily="49" charset="0"/>
              </a:rPr>
              <a:t>AtoB</a:t>
            </a:r>
            <a:r>
              <a:rPr lang="en-US" altLang="zh-CN" sz="2200" dirty="0">
                <a:latin typeface="Consolas" panose="020B0609020204030204" pitchFamily="49" charset="0"/>
              </a:rPr>
              <a:t>)</a:t>
            </a:r>
            <a:endParaRPr lang="zh-CN" altLang="zh-CN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              /\ </a:t>
            </a:r>
            <a:r>
              <a:rPr lang="en-US" altLang="zh-CN" sz="2200" dirty="0" err="1">
                <a:latin typeface="Consolas" panose="020B0609020204030204" pitchFamily="49" charset="0"/>
              </a:rPr>
              <a:t>BtoA</a:t>
            </a:r>
            <a:r>
              <a:rPr lang="en-US" altLang="zh-CN" sz="2200" dirty="0">
                <a:latin typeface="Consolas" panose="020B0609020204030204" pitchFamily="49" charset="0"/>
              </a:rPr>
              <a:t>' = </a:t>
            </a:r>
            <a:r>
              <a:rPr lang="en-US" altLang="zh-CN" sz="2200" dirty="0" err="1">
                <a:latin typeface="Consolas" panose="020B0609020204030204" pitchFamily="49" charset="0"/>
              </a:rPr>
              <a:t>BtoA</a:t>
            </a:r>
            <a:endParaRPr lang="zh-CN" altLang="zh-CN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           \/ /\ \E </a:t>
            </a:r>
            <a:r>
              <a:rPr lang="en-US" altLang="zh-CN" sz="2200" dirty="0" err="1"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latin typeface="Consolas" panose="020B0609020204030204" pitchFamily="49" charset="0"/>
              </a:rPr>
              <a:t> \in 1..Len(</a:t>
            </a:r>
            <a:r>
              <a:rPr lang="en-US" altLang="zh-CN" sz="2200" dirty="0" err="1">
                <a:latin typeface="Consolas" panose="020B0609020204030204" pitchFamily="49" charset="0"/>
              </a:rPr>
              <a:t>BtoA</a:t>
            </a:r>
            <a:r>
              <a:rPr lang="en-US" altLang="zh-CN" sz="2200" dirty="0">
                <a:latin typeface="Consolas" panose="020B0609020204030204" pitchFamily="49" charset="0"/>
              </a:rPr>
              <a:t>): </a:t>
            </a:r>
            <a:endParaRPr lang="zh-CN" altLang="zh-CN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                      </a:t>
            </a:r>
            <a:r>
              <a:rPr lang="en-US" altLang="zh-CN" sz="2200" dirty="0" err="1">
                <a:latin typeface="Consolas" panose="020B0609020204030204" pitchFamily="49" charset="0"/>
              </a:rPr>
              <a:t>BtoA</a:t>
            </a:r>
            <a:r>
              <a:rPr lang="en-US" altLang="zh-CN" sz="2200" dirty="0">
                <a:latin typeface="Consolas" panose="020B0609020204030204" pitchFamily="49" charset="0"/>
              </a:rPr>
              <a:t>' = Remove(</a:t>
            </a:r>
            <a:r>
              <a:rPr lang="en-US" altLang="zh-CN" sz="2200" dirty="0" err="1"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latin typeface="Consolas" panose="020B0609020204030204" pitchFamily="49" charset="0"/>
              </a:rPr>
              <a:t>, </a:t>
            </a:r>
            <a:r>
              <a:rPr lang="en-US" altLang="zh-CN" sz="2200" dirty="0" err="1">
                <a:latin typeface="Consolas" panose="020B0609020204030204" pitchFamily="49" charset="0"/>
              </a:rPr>
              <a:t>BtoA</a:t>
            </a:r>
            <a:r>
              <a:rPr lang="en-US" altLang="zh-CN" sz="2200" dirty="0">
                <a:latin typeface="Consolas" panose="020B0609020204030204" pitchFamily="49" charset="0"/>
              </a:rPr>
              <a:t>)</a:t>
            </a:r>
            <a:endParaRPr lang="zh-CN" altLang="zh-CN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              /\ </a:t>
            </a:r>
            <a:r>
              <a:rPr lang="en-US" altLang="zh-CN" sz="2200" dirty="0" err="1">
                <a:latin typeface="Consolas" panose="020B0609020204030204" pitchFamily="49" charset="0"/>
              </a:rPr>
              <a:t>AtoB</a:t>
            </a:r>
            <a:r>
              <a:rPr lang="en-US" altLang="zh-CN" sz="2200" dirty="0">
                <a:latin typeface="Consolas" panose="020B0609020204030204" pitchFamily="49" charset="0"/>
              </a:rPr>
              <a:t>' = </a:t>
            </a:r>
            <a:r>
              <a:rPr lang="en-US" altLang="zh-CN" sz="2200" dirty="0" err="1">
                <a:latin typeface="Consolas" panose="020B0609020204030204" pitchFamily="49" charset="0"/>
              </a:rPr>
              <a:t>AtoB</a:t>
            </a:r>
            <a:endParaRPr lang="zh-CN" altLang="zh-CN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        /\ </a:t>
            </a:r>
            <a:r>
              <a:rPr lang="en-US" altLang="zh-CN" sz="2200" b="1" dirty="0">
                <a:latin typeface="Consolas" panose="020B0609020204030204" pitchFamily="49" charset="0"/>
              </a:rPr>
              <a:t>UNCHANGED</a:t>
            </a:r>
            <a:r>
              <a:rPr lang="en-US" altLang="zh-CN" sz="2200" dirty="0">
                <a:latin typeface="Consolas" panose="020B0609020204030204" pitchFamily="49" charset="0"/>
              </a:rPr>
              <a:t> &lt;&lt; </a:t>
            </a:r>
            <a:r>
              <a:rPr lang="en-US" altLang="zh-CN" sz="2200" dirty="0" err="1">
                <a:latin typeface="Consolas" panose="020B0609020204030204" pitchFamily="49" charset="0"/>
              </a:rPr>
              <a:t>AVar</a:t>
            </a:r>
            <a:r>
              <a:rPr lang="en-US" altLang="zh-CN" sz="2200" dirty="0">
                <a:latin typeface="Consolas" panose="020B0609020204030204" pitchFamily="49" charset="0"/>
              </a:rPr>
              <a:t>, </a:t>
            </a:r>
            <a:r>
              <a:rPr lang="en-US" altLang="zh-CN" sz="2200" dirty="0" err="1">
                <a:latin typeface="Consolas" panose="020B0609020204030204" pitchFamily="49" charset="0"/>
              </a:rPr>
              <a:t>BVar</a:t>
            </a:r>
            <a:r>
              <a:rPr lang="en-US" altLang="zh-CN" sz="2200" dirty="0">
                <a:latin typeface="Consolas" panose="020B0609020204030204" pitchFamily="49" charset="0"/>
              </a:rPr>
              <a:t> </a:t>
            </a:r>
            <a:r>
              <a:rPr lang="en-US" altLang="zh-CN" sz="2200" dirty="0" smtClean="0">
                <a:latin typeface="Consolas" panose="020B0609020204030204" pitchFamily="49" charset="0"/>
              </a:rPr>
              <a:t>&gt;&gt;</a:t>
            </a:r>
            <a:endParaRPr lang="zh-CN" altLang="zh-CN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Next == </a:t>
            </a:r>
            <a:r>
              <a:rPr lang="en-US" altLang="zh-CN" sz="2200" dirty="0" err="1">
                <a:latin typeface="Consolas" panose="020B0609020204030204" pitchFamily="49" charset="0"/>
              </a:rPr>
              <a:t>ASnd</a:t>
            </a:r>
            <a:r>
              <a:rPr lang="en-US" altLang="zh-CN" sz="2200" dirty="0">
                <a:latin typeface="Consolas" panose="020B0609020204030204" pitchFamily="49" charset="0"/>
              </a:rPr>
              <a:t> \/ </a:t>
            </a:r>
            <a:r>
              <a:rPr lang="en-US" altLang="zh-CN" sz="2200" dirty="0" err="1">
                <a:latin typeface="Consolas" panose="020B0609020204030204" pitchFamily="49" charset="0"/>
              </a:rPr>
              <a:t>ARcv</a:t>
            </a:r>
            <a:r>
              <a:rPr lang="en-US" altLang="zh-CN" sz="2200" dirty="0">
                <a:latin typeface="Consolas" panose="020B0609020204030204" pitchFamily="49" charset="0"/>
              </a:rPr>
              <a:t> \/ </a:t>
            </a:r>
            <a:r>
              <a:rPr lang="en-US" altLang="zh-CN" sz="2200" dirty="0" err="1">
                <a:latin typeface="Consolas" panose="020B0609020204030204" pitchFamily="49" charset="0"/>
              </a:rPr>
              <a:t>BSnd</a:t>
            </a:r>
            <a:r>
              <a:rPr lang="en-US" altLang="zh-CN" sz="2200" dirty="0">
                <a:latin typeface="Consolas" panose="020B0609020204030204" pitchFamily="49" charset="0"/>
              </a:rPr>
              <a:t> \/ </a:t>
            </a:r>
            <a:r>
              <a:rPr lang="en-US" altLang="zh-CN" sz="2200" dirty="0" err="1">
                <a:latin typeface="Consolas" panose="020B0609020204030204" pitchFamily="49" charset="0"/>
              </a:rPr>
              <a:t>BRcv</a:t>
            </a:r>
            <a:r>
              <a:rPr lang="en-US" altLang="zh-CN" sz="2200" dirty="0">
                <a:latin typeface="Consolas" panose="020B0609020204030204" pitchFamily="49" charset="0"/>
              </a:rPr>
              <a:t> \/ </a:t>
            </a:r>
            <a:r>
              <a:rPr lang="en-US" altLang="zh-CN" sz="2200" dirty="0" err="1" smtClean="0">
                <a:latin typeface="Consolas" panose="020B0609020204030204" pitchFamily="49" charset="0"/>
              </a:rPr>
              <a:t>LoseMsg</a:t>
            </a:r>
            <a:endParaRPr lang="zh-CN" altLang="zh-CN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Spec == </a:t>
            </a:r>
            <a:r>
              <a:rPr lang="en-US" altLang="zh-CN" sz="2200" dirty="0" err="1">
                <a:latin typeface="Consolas" panose="020B0609020204030204" pitchFamily="49" charset="0"/>
              </a:rPr>
              <a:t>Init</a:t>
            </a:r>
            <a:r>
              <a:rPr lang="en-US" altLang="zh-CN" sz="2200" dirty="0">
                <a:latin typeface="Consolas" panose="020B0609020204030204" pitchFamily="49" charset="0"/>
              </a:rPr>
              <a:t> /\ [][Next]_</a:t>
            </a:r>
            <a:r>
              <a:rPr lang="en-US" altLang="zh-CN" sz="2200" dirty="0" err="1">
                <a:latin typeface="Consolas" panose="020B0609020204030204" pitchFamily="49" charset="0"/>
              </a:rPr>
              <a:t>vars</a:t>
            </a:r>
            <a:endParaRPr lang="zh-CN" altLang="zh-CN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The safety specification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Checking safety</a:t>
            </a:r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The safety specification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64" y="1180669"/>
            <a:ext cx="2999789" cy="21996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63" y="3380272"/>
            <a:ext cx="2999790" cy="17356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53" y="1180669"/>
            <a:ext cx="2999789" cy="22129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23" y="3393628"/>
            <a:ext cx="3017719" cy="172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6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Finite </a:t>
            </a:r>
            <a:r>
              <a:rPr lang="en-US" altLang="zh-CN" dirty="0" smtClean="0"/>
              <a:t>sequences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a finite sequence?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What </a:t>
            </a:r>
            <a:r>
              <a:rPr lang="en-US" altLang="zh-CN" dirty="0"/>
              <a:t>operations are supported by </a:t>
            </a:r>
            <a:r>
              <a:rPr lang="en-US" altLang="zh-CN" dirty="0" smtClean="0"/>
              <a:t>it?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What can be used for it?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59037" y="2291051"/>
            <a:ext cx="94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Tuple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9518" y="2862735"/>
            <a:ext cx="2403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Length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Get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i-th</a:t>
            </a:r>
            <a:r>
              <a:rPr lang="en-US" altLang="zh-CN" sz="2400" dirty="0" smtClean="0">
                <a:solidFill>
                  <a:srgbClr val="FF0000"/>
                </a:solidFill>
              </a:rPr>
              <a:t> element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Head and tail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Concatenation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59036" y="4542414"/>
            <a:ext cx="338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e.g. The Cartesian Product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Formula </a:t>
            </a:r>
            <a:r>
              <a:rPr lang="en-US" altLang="zh-CN" dirty="0"/>
              <a:t>Spec of module </a:t>
            </a:r>
            <a:r>
              <a:rPr lang="en-US" altLang="zh-CN" dirty="0" smtClean="0"/>
              <a:t>AB should </a:t>
            </a:r>
            <a:r>
              <a:rPr lang="en-US" altLang="zh-CN" dirty="0"/>
              <a:t>imply formula Spec of module </a:t>
            </a:r>
            <a:r>
              <a:rPr lang="en-US" altLang="zh-CN" dirty="0" err="1" smtClean="0"/>
              <a:t>ABSpec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It’s illegal </a:t>
            </a:r>
            <a:r>
              <a:rPr lang="en-US" altLang="zh-CN" dirty="0" smtClean="0"/>
              <a:t>to use </a:t>
            </a:r>
            <a:r>
              <a:rPr lang="en-US" altLang="zh-CN" dirty="0">
                <a:latin typeface="Consolas" panose="020B0609020204030204" pitchFamily="49" charset="0"/>
              </a:rPr>
              <a:t>INSTANCE </a:t>
            </a:r>
            <a:r>
              <a:rPr lang="en-US" altLang="zh-CN" dirty="0" err="1" smtClean="0">
                <a:latin typeface="Consolas" panose="020B0609020204030204" pitchFamily="49" charset="0"/>
              </a:rPr>
              <a:t>ABSpec</a:t>
            </a:r>
            <a:r>
              <a:rPr lang="en-US" altLang="zh-CN" dirty="0" smtClean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because it imports definitions </a:t>
            </a:r>
            <a:r>
              <a:rPr lang="en-US" altLang="zh-CN" dirty="0" smtClean="0"/>
              <a:t>of Spec</a:t>
            </a:r>
            <a:r>
              <a:rPr lang="en-US" altLang="zh-CN" dirty="0"/>
              <a:t>, ... , which are already defined in </a:t>
            </a:r>
            <a:r>
              <a:rPr lang="en-US" altLang="zh-CN" dirty="0" smtClean="0"/>
              <a:t>AB.</a:t>
            </a:r>
          </a:p>
          <a:p>
            <a:r>
              <a:rPr lang="en-US" altLang="zh-CN" dirty="0"/>
              <a:t>ABS == </a:t>
            </a:r>
            <a:r>
              <a:rPr lang="en-US" altLang="zh-CN" b="1" dirty="0"/>
              <a:t>INSTANCE</a:t>
            </a:r>
            <a:r>
              <a:rPr lang="en-US" altLang="zh-CN" dirty="0"/>
              <a:t> </a:t>
            </a:r>
            <a:r>
              <a:rPr lang="en-US" altLang="zh-CN" dirty="0" err="1" smtClean="0"/>
              <a:t>ABSpec</a:t>
            </a:r>
            <a:endParaRPr lang="en-US" altLang="zh-CN" dirty="0" smtClean="0"/>
          </a:p>
          <a:p>
            <a:r>
              <a:rPr lang="en-US" altLang="zh-CN" dirty="0" smtClean="0"/>
              <a:t>Renamed as </a:t>
            </a:r>
            <a:r>
              <a:rPr lang="en-US" altLang="zh-CN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ABS!Spec</a:t>
            </a:r>
            <a:endParaRPr lang="zh-CN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The safety </a:t>
            </a:r>
            <a:r>
              <a:rPr lang="en-US" altLang="zh-CN" dirty="0" smtClean="0"/>
              <a:t>specification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12" y="3806697"/>
            <a:ext cx="2999789" cy="17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9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Liveness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complete AB protocol specification should </a:t>
            </a:r>
            <a:r>
              <a:rPr lang="en-US" altLang="zh-CN" dirty="0" smtClean="0"/>
              <a:t>be</a:t>
            </a:r>
          </a:p>
          <a:p>
            <a:pPr lvl="1"/>
            <a:r>
              <a:rPr lang="en-US" altLang="zh-CN" dirty="0" err="1" smtClean="0"/>
              <a:t>FairSpec</a:t>
            </a:r>
            <a:r>
              <a:rPr lang="en-US" altLang="zh-CN" dirty="0" smtClean="0"/>
              <a:t> == Spec </a:t>
            </a:r>
            <a:r>
              <a:rPr lang="en-US" altLang="zh-CN" dirty="0"/>
              <a:t>∧ </a:t>
            </a:r>
            <a:r>
              <a:rPr lang="en-US" altLang="zh-CN" b="1" dirty="0"/>
              <a:t>fairness </a:t>
            </a:r>
            <a:r>
              <a:rPr lang="en-US" altLang="zh-CN" b="1" dirty="0" smtClean="0"/>
              <a:t>properties</a:t>
            </a:r>
            <a:endParaRPr lang="en-US" altLang="zh-CN" dirty="0" smtClean="0"/>
          </a:p>
          <a:p>
            <a:pPr lvl="1"/>
            <a:r>
              <a:rPr lang="en-US" altLang="zh-CN" dirty="0"/>
              <a:t>Should imply that messages keep getting sent and </a:t>
            </a:r>
            <a:r>
              <a:rPr lang="en-US" altLang="zh-CN" dirty="0" smtClean="0"/>
              <a:t>received:</a:t>
            </a:r>
            <a:endParaRPr lang="en-US" altLang="zh-CN" b="1" dirty="0" smtClean="0"/>
          </a:p>
          <a:p>
            <a:pPr lvl="1"/>
            <a:r>
              <a:rPr lang="en-US" altLang="zh-CN" dirty="0"/>
              <a:t>THEOREM </a:t>
            </a:r>
            <a:r>
              <a:rPr lang="en-US" altLang="zh-CN" dirty="0" err="1"/>
              <a:t>FairSpec</a:t>
            </a:r>
            <a:r>
              <a:rPr lang="en-US" altLang="zh-CN" dirty="0"/>
              <a:t> </a:t>
            </a:r>
            <a:r>
              <a:rPr lang="en-US" altLang="zh-CN" dirty="0" smtClean="0"/>
              <a:t>=&gt; </a:t>
            </a:r>
            <a:r>
              <a:rPr lang="en-US" altLang="zh-CN" dirty="0" err="1" smtClean="0"/>
              <a:t>ABS!FairSpec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9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FairSpec</a:t>
            </a:r>
            <a:r>
              <a:rPr lang="en-US" altLang="zh-CN" dirty="0" smtClean="0"/>
              <a:t> == </a:t>
            </a:r>
            <a:r>
              <a:rPr lang="en-US" altLang="zh-CN" dirty="0"/>
              <a:t>Spec </a:t>
            </a:r>
            <a:r>
              <a:rPr lang="en-US" altLang="zh-CN" dirty="0" smtClean="0"/>
              <a:t>/\ </a:t>
            </a:r>
            <a:r>
              <a:rPr lang="en-US" altLang="zh-CN" dirty="0" err="1" smtClean="0"/>
              <a:t>WF_vars</a:t>
            </a:r>
            <a:r>
              <a:rPr lang="en-US" altLang="zh-CN" dirty="0" smtClean="0"/>
              <a:t> </a:t>
            </a:r>
            <a:r>
              <a:rPr lang="en-US" altLang="zh-CN" dirty="0"/>
              <a:t>(Next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Next == </a:t>
            </a:r>
            <a:r>
              <a:rPr lang="en-US" altLang="zh-CN" dirty="0" err="1"/>
              <a:t>ASnd</a:t>
            </a:r>
            <a:r>
              <a:rPr lang="en-US" altLang="zh-CN" dirty="0"/>
              <a:t> \/ </a:t>
            </a:r>
            <a:r>
              <a:rPr lang="en-US" altLang="zh-CN" dirty="0" err="1"/>
              <a:t>ARcv</a:t>
            </a:r>
            <a:r>
              <a:rPr lang="en-US" altLang="zh-CN" dirty="0"/>
              <a:t> \/ </a:t>
            </a:r>
            <a:r>
              <a:rPr lang="en-US" altLang="zh-CN" dirty="0" err="1"/>
              <a:t>BSnd</a:t>
            </a:r>
            <a:r>
              <a:rPr lang="en-US" altLang="zh-CN" dirty="0"/>
              <a:t> \/ </a:t>
            </a:r>
            <a:r>
              <a:rPr lang="en-US" altLang="zh-CN" dirty="0" err="1"/>
              <a:t>BRcv</a:t>
            </a:r>
            <a:r>
              <a:rPr lang="en-US" altLang="zh-CN" dirty="0"/>
              <a:t> \/ </a:t>
            </a:r>
            <a:r>
              <a:rPr lang="en-US" altLang="zh-CN" dirty="0" err="1" smtClean="0"/>
              <a:t>LoseMsg</a:t>
            </a:r>
            <a:endParaRPr lang="en-US" altLang="zh-CN" dirty="0" smtClean="0"/>
          </a:p>
          <a:p>
            <a:r>
              <a:rPr lang="en-US" altLang="zh-CN" dirty="0" smtClean="0"/>
              <a:t>But we don’t want </a:t>
            </a:r>
            <a:r>
              <a:rPr lang="en-US" altLang="zh-CN" dirty="0"/>
              <a:t>to </a:t>
            </a:r>
            <a:r>
              <a:rPr lang="en-US" altLang="zh-CN" dirty="0" smtClean="0"/>
              <a:t>require </a:t>
            </a:r>
            <a:r>
              <a:rPr lang="en-US" altLang="zh-CN" dirty="0"/>
              <a:t>that messages have to be lost</a:t>
            </a:r>
            <a:r>
              <a:rPr lang="en-US" altLang="zh-CN" dirty="0" smtClean="0"/>
              <a:t>. So we specify weak fairness of the first four actions.</a:t>
            </a:r>
          </a:p>
          <a:p>
            <a:pPr marL="0" indent="0">
              <a:buNone/>
            </a:pPr>
            <a:r>
              <a:rPr lang="en-US" altLang="zh-CN" sz="1800" dirty="0" err="1">
                <a:latin typeface="Consolas" panose="020B0609020204030204" pitchFamily="49" charset="0"/>
              </a:rPr>
              <a:t>FairSpec</a:t>
            </a:r>
            <a:r>
              <a:rPr lang="en-US" altLang="zh-CN" sz="1800" dirty="0">
                <a:latin typeface="Consolas" panose="020B0609020204030204" pitchFamily="49" charset="0"/>
              </a:rPr>
              <a:t> == Spec  /\  </a:t>
            </a:r>
            <a:r>
              <a:rPr lang="en-US" altLang="zh-CN" sz="1800" dirty="0" err="1">
                <a:latin typeface="Consolas" panose="020B0609020204030204" pitchFamily="49" charset="0"/>
              </a:rPr>
              <a:t>W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F_vars</a:t>
            </a:r>
            <a:r>
              <a:rPr lang="en-US" altLang="zh-CN" sz="1800" dirty="0" smtClean="0">
                <a:latin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ARcv</a:t>
            </a:r>
            <a:r>
              <a:rPr lang="en-US" altLang="zh-CN" sz="1800" dirty="0">
                <a:latin typeface="Consolas" panose="020B0609020204030204" pitchFamily="49" charset="0"/>
              </a:rPr>
              <a:t>) /\ </a:t>
            </a:r>
            <a:r>
              <a:rPr lang="en-US" altLang="zh-CN" sz="1800" dirty="0" err="1">
                <a:latin typeface="Consolas" panose="020B0609020204030204" pitchFamily="49" charset="0"/>
              </a:rPr>
              <a:t>W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F_vars</a:t>
            </a:r>
            <a:r>
              <a:rPr lang="en-US" altLang="zh-CN" sz="1800" dirty="0" smtClean="0">
                <a:latin typeface="Consolas" panose="020B0609020204030204" pitchFamily="49" charset="0"/>
              </a:rPr>
              <a:t>(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BRcv</a:t>
            </a:r>
            <a:r>
              <a:rPr lang="en-US" altLang="zh-CN" sz="1800" dirty="0">
                <a:latin typeface="Consolas" panose="020B0609020204030204" pitchFamily="49" charset="0"/>
              </a:rPr>
              <a:t>) </a:t>
            </a:r>
            <a:r>
              <a:rPr lang="en-US" altLang="zh-CN" sz="1800" dirty="0" smtClean="0">
                <a:latin typeface="Consolas" panose="020B0609020204030204" pitchFamily="49" charset="0"/>
              </a:rPr>
              <a:t>/\</a:t>
            </a:r>
            <a:br>
              <a:rPr lang="en-US" altLang="zh-CN" sz="1800" dirty="0" smtClean="0">
                <a:latin typeface="Consolas" panose="020B0609020204030204" pitchFamily="49" charset="0"/>
              </a:rPr>
            </a:br>
            <a:r>
              <a:rPr lang="en-US" altLang="zh-CN" sz="1800" dirty="0" smtClean="0">
                <a:latin typeface="Consolas" panose="020B0609020204030204" pitchFamily="49" charset="0"/>
              </a:rPr>
              <a:t>                      </a:t>
            </a:r>
            <a:r>
              <a:rPr lang="en-US" altLang="zh-CN" sz="1800" dirty="0" err="1">
                <a:latin typeface="Consolas" panose="020B0609020204030204" pitchFamily="49" charset="0"/>
              </a:rPr>
              <a:t>WF_vars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ASnd</a:t>
            </a:r>
            <a:r>
              <a:rPr lang="en-US" altLang="zh-CN" sz="1800" dirty="0">
                <a:latin typeface="Consolas" panose="020B0609020204030204" pitchFamily="49" charset="0"/>
              </a:rPr>
              <a:t>) /\ </a:t>
            </a:r>
            <a:r>
              <a:rPr lang="en-US" altLang="zh-CN" sz="1800" dirty="0" err="1">
                <a:latin typeface="Consolas" panose="020B0609020204030204" pitchFamily="49" charset="0"/>
              </a:rPr>
              <a:t>WF_vars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BSnd</a:t>
            </a:r>
            <a:r>
              <a:rPr lang="en-US" altLang="zh-CN" sz="1800" dirty="0" smtClean="0">
                <a:latin typeface="Consolas" panose="020B0609020204030204" pitchFamily="49" charset="0"/>
              </a:rPr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THEOREM </a:t>
            </a:r>
            <a:r>
              <a:rPr lang="en-US" altLang="zh-CN" sz="1800" dirty="0" err="1">
                <a:latin typeface="Consolas" panose="020B0609020204030204" pitchFamily="49" charset="0"/>
              </a:rPr>
              <a:t>FairSpec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smtClean="0">
                <a:latin typeface="Consolas" panose="020B0609020204030204" pitchFamily="49" charset="0"/>
              </a:rPr>
              <a:t>=&gt;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ABS!FairSpec</a:t>
            </a:r>
            <a:endParaRPr lang="en-US" altLang="zh-CN" sz="1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Liveness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6338455" y="1475509"/>
            <a:ext cx="1150577" cy="103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8" y="4114799"/>
            <a:ext cx="3621882" cy="11144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940" y="4114799"/>
            <a:ext cx="28670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1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Liveness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22" y="82550"/>
            <a:ext cx="56483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Temporal properties were </a:t>
            </a:r>
            <a:r>
              <a:rPr lang="en-US" altLang="zh-CN" dirty="0" smtClean="0">
                <a:solidFill>
                  <a:srgbClr val="FF0000"/>
                </a:solidFill>
              </a:rPr>
              <a:t>violated</a:t>
            </a:r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From the counterexample we find that: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sends its value, A’s message is lost, </a:t>
            </a:r>
            <a:r>
              <a:rPr lang="en-US" altLang="zh-CN" dirty="0" smtClean="0"/>
              <a:t>B’s message </a:t>
            </a:r>
            <a:r>
              <a:rPr lang="en-US" altLang="zh-CN" dirty="0"/>
              <a:t>is lost, B sends a message</a:t>
            </a:r>
            <a:r>
              <a:rPr lang="en-US" altLang="zh-CN" dirty="0" smtClean="0"/>
              <a:t>, </a:t>
            </a:r>
            <a:r>
              <a:rPr lang="en-US" altLang="zh-CN" dirty="0"/>
              <a:t>A sends a message, A’s message </a:t>
            </a:r>
            <a:r>
              <a:rPr lang="en-US" altLang="zh-CN" dirty="0" smtClean="0"/>
              <a:t>is lost</a:t>
            </a:r>
            <a:r>
              <a:rPr lang="en-US" altLang="zh-CN" dirty="0"/>
              <a:t>, B’s message is lost, B sends a message</a:t>
            </a:r>
            <a:r>
              <a:rPr lang="en-US" altLang="zh-CN" dirty="0" smtClean="0"/>
              <a:t>, </a:t>
            </a:r>
            <a:r>
              <a:rPr lang="en-US" altLang="zh-CN" dirty="0"/>
              <a:t>A sends a message, </a:t>
            </a:r>
            <a:r>
              <a:rPr lang="en-US" altLang="zh-CN" dirty="0" smtClean="0"/>
              <a:t>A’s message </a:t>
            </a:r>
            <a:r>
              <a:rPr lang="en-US" altLang="zh-CN" dirty="0"/>
              <a:t>is lost, B’s message is </a:t>
            </a:r>
            <a:r>
              <a:rPr lang="en-US" altLang="zh-CN" dirty="0" smtClean="0"/>
              <a:t>lost…</a:t>
            </a:r>
          </a:p>
          <a:p>
            <a:r>
              <a:rPr lang="en-US" altLang="zh-CN" dirty="0"/>
              <a:t>The behavior satisfies </a:t>
            </a:r>
            <a:r>
              <a:rPr lang="en-US" altLang="zh-CN" dirty="0" err="1" smtClean="0"/>
              <a:t>FairSpec</a:t>
            </a:r>
            <a:r>
              <a:rPr lang="en-US" altLang="zh-CN" dirty="0"/>
              <a:t>, but </a:t>
            </a:r>
            <a:r>
              <a:rPr lang="en-US" altLang="zh-CN" dirty="0" smtClean="0"/>
              <a:t>it </a:t>
            </a:r>
            <a:r>
              <a:rPr lang="en-US" altLang="zh-CN" dirty="0"/>
              <a:t>doesn’t satisfy the high level fair spec in module </a:t>
            </a:r>
            <a:r>
              <a:rPr lang="en-US" altLang="zh-CN" dirty="0" err="1"/>
              <a:t>ABSpec</a:t>
            </a:r>
            <a:r>
              <a:rPr lang="en-US" altLang="zh-CN" dirty="0"/>
              <a:t> because </a:t>
            </a:r>
            <a:r>
              <a:rPr lang="en-US" altLang="zh-CN" dirty="0" smtClean="0">
                <a:solidFill>
                  <a:srgbClr val="FF0000"/>
                </a:solidFill>
              </a:rPr>
              <a:t>no values are ever sent from A to B.</a:t>
            </a:r>
          </a:p>
          <a:p>
            <a:r>
              <a:rPr lang="sv-SE" altLang="zh-CN" dirty="0" smtClean="0"/>
              <a:t>The problem is that: </a:t>
            </a:r>
            <a:r>
              <a:rPr lang="sv-SE" altLang="zh-CN" dirty="0" smtClean="0">
                <a:solidFill>
                  <a:srgbClr val="FF0000"/>
                </a:solidFill>
              </a:rPr>
              <a:t>WF_vars (ARcv) /\ WF_vars (BRcv) </a:t>
            </a:r>
            <a:r>
              <a:rPr lang="en-US" altLang="zh-CN" dirty="0" smtClean="0"/>
              <a:t>don’t imply </a:t>
            </a:r>
            <a:r>
              <a:rPr lang="en-US" altLang="zh-CN" dirty="0" err="1" smtClean="0"/>
              <a:t>ARcv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BRcv</a:t>
            </a:r>
            <a:r>
              <a:rPr lang="en-US" altLang="zh-CN" dirty="0" smtClean="0"/>
              <a:t> steps ever occur.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Liveness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Weak fairness of action A asserts of a behavior:</a:t>
            </a:r>
          </a:p>
          <a:p>
            <a:pPr lvl="1"/>
            <a:r>
              <a:rPr lang="en-US" altLang="zh-CN" dirty="0"/>
              <a:t>If A ever remains continuously enabled,</a:t>
            </a:r>
          </a:p>
          <a:p>
            <a:pPr lvl="1"/>
            <a:r>
              <a:rPr lang="en-US" altLang="zh-CN" dirty="0"/>
              <a:t>then an A step must eventually occur.</a:t>
            </a:r>
            <a:endParaRPr lang="zh-CN" altLang="en-US" dirty="0"/>
          </a:p>
          <a:p>
            <a:r>
              <a:rPr lang="en-US" altLang="zh-CN" dirty="0"/>
              <a:t>Or equivalently:</a:t>
            </a:r>
          </a:p>
          <a:p>
            <a:pPr lvl="1"/>
            <a:r>
              <a:rPr lang="en-US" altLang="zh-CN" dirty="0"/>
              <a:t>A cannot be repeatedly enabled </a:t>
            </a:r>
            <a:r>
              <a:rPr lang="en-US" altLang="zh-CN" dirty="0" smtClean="0"/>
              <a:t>forever without </a:t>
            </a:r>
            <a:r>
              <a:rPr lang="en-US" altLang="zh-CN" dirty="0"/>
              <a:t>another A step occurring</a:t>
            </a:r>
            <a:r>
              <a:rPr lang="en-US" altLang="zh-CN" dirty="0" smtClean="0"/>
              <a:t>.</a:t>
            </a:r>
          </a:p>
          <a:p>
            <a:pPr marL="0" lvl="0" indent="0">
              <a:buNone/>
            </a:pPr>
            <a:r>
              <a:rPr lang="en-US" altLang="zh-CN" sz="1800" dirty="0" err="1">
                <a:solidFill>
                  <a:prstClr val="white"/>
                </a:solidFill>
                <a:latin typeface="Consolas" panose="020B0609020204030204" pitchFamily="49" charset="0"/>
              </a:rPr>
              <a:t>FairSpec</a:t>
            </a:r>
            <a:r>
              <a:rPr lang="en-US" altLang="zh-CN" sz="1800" dirty="0">
                <a:solidFill>
                  <a:prstClr val="white"/>
                </a:solidFill>
                <a:latin typeface="Consolas" panose="020B0609020204030204" pitchFamily="49" charset="0"/>
              </a:rPr>
              <a:t> == Spec  /\  </a:t>
            </a:r>
            <a:r>
              <a:rPr lang="en-US" altLang="zh-CN" sz="1800" dirty="0" err="1">
                <a:solidFill>
                  <a:prstClr val="white"/>
                </a:solidFill>
                <a:latin typeface="Consolas" panose="020B0609020204030204" pitchFamily="49" charset="0"/>
              </a:rPr>
              <a:t>WF_vars</a:t>
            </a:r>
            <a:r>
              <a:rPr lang="en-US" altLang="zh-CN" sz="1800" dirty="0">
                <a:solidFill>
                  <a:prstClr val="white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prstClr val="white"/>
                </a:solidFill>
                <a:latin typeface="Consolas" panose="020B0609020204030204" pitchFamily="49" charset="0"/>
              </a:rPr>
              <a:t>ARcv</a:t>
            </a:r>
            <a:r>
              <a:rPr lang="en-US" altLang="zh-CN" sz="1800" dirty="0">
                <a:solidFill>
                  <a:prstClr val="white"/>
                </a:solidFill>
                <a:latin typeface="Consolas" panose="020B0609020204030204" pitchFamily="49" charset="0"/>
              </a:rPr>
              <a:t>) /\ </a:t>
            </a:r>
            <a:r>
              <a:rPr lang="en-US" altLang="zh-CN" sz="1800" dirty="0" err="1">
                <a:solidFill>
                  <a:prstClr val="white"/>
                </a:solidFill>
                <a:latin typeface="Consolas" panose="020B0609020204030204" pitchFamily="49" charset="0"/>
              </a:rPr>
              <a:t>WF_vars</a:t>
            </a:r>
            <a:r>
              <a:rPr lang="en-US" altLang="zh-CN" sz="1800" dirty="0">
                <a:solidFill>
                  <a:prstClr val="white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prstClr val="white"/>
                </a:solidFill>
                <a:latin typeface="Consolas" panose="020B0609020204030204" pitchFamily="49" charset="0"/>
              </a:rPr>
              <a:t>BRcv</a:t>
            </a:r>
            <a:r>
              <a:rPr lang="en-US" altLang="zh-CN" sz="1800" dirty="0">
                <a:solidFill>
                  <a:prstClr val="white"/>
                </a:solidFill>
                <a:latin typeface="Consolas" panose="020B0609020204030204" pitchFamily="49" charset="0"/>
              </a:rPr>
              <a:t>) /\</a:t>
            </a:r>
            <a:br>
              <a:rPr lang="en-US" altLang="zh-CN" sz="1800" dirty="0">
                <a:solidFill>
                  <a:prstClr val="white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prstClr val="white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altLang="zh-CN" sz="1800" dirty="0" err="1">
                <a:solidFill>
                  <a:prstClr val="white"/>
                </a:solidFill>
                <a:latin typeface="Consolas" panose="020B0609020204030204" pitchFamily="49" charset="0"/>
              </a:rPr>
              <a:t>WF_vars</a:t>
            </a:r>
            <a:r>
              <a:rPr lang="en-US" altLang="zh-CN" sz="1800" dirty="0">
                <a:solidFill>
                  <a:prstClr val="white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prstClr val="white"/>
                </a:solidFill>
                <a:latin typeface="Consolas" panose="020B0609020204030204" pitchFamily="49" charset="0"/>
              </a:rPr>
              <a:t>ASnd</a:t>
            </a:r>
            <a:r>
              <a:rPr lang="en-US" altLang="zh-CN" sz="1800" dirty="0">
                <a:solidFill>
                  <a:prstClr val="white"/>
                </a:solidFill>
                <a:latin typeface="Consolas" panose="020B0609020204030204" pitchFamily="49" charset="0"/>
              </a:rPr>
              <a:t>) /\ </a:t>
            </a:r>
            <a:r>
              <a:rPr lang="en-US" altLang="zh-CN" sz="1800" dirty="0" err="1">
                <a:solidFill>
                  <a:prstClr val="white"/>
                </a:solidFill>
                <a:latin typeface="Consolas" panose="020B0609020204030204" pitchFamily="49" charset="0"/>
              </a:rPr>
              <a:t>WF_vars</a:t>
            </a:r>
            <a:r>
              <a:rPr lang="en-US" altLang="zh-CN" sz="1800" dirty="0">
                <a:solidFill>
                  <a:prstClr val="white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prstClr val="white"/>
                </a:solidFill>
                <a:latin typeface="Consolas" panose="020B0609020204030204" pitchFamily="49" charset="0"/>
              </a:rPr>
              <a:t>BSnd</a:t>
            </a:r>
            <a:r>
              <a:rPr lang="en-US" altLang="zh-CN" sz="1800" dirty="0">
                <a:solidFill>
                  <a:prstClr val="white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prstClr val="white"/>
              </a:solidFill>
            </a:endParaRPr>
          </a:p>
          <a:p>
            <a:r>
              <a:rPr lang="en-US" altLang="zh-CN" dirty="0"/>
              <a:t>TLC will now find no error.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Liveness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091046" y="914400"/>
            <a:ext cx="872836" cy="103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35382" y="1381992"/>
            <a:ext cx="2130136" cy="103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39061" y="387685"/>
            <a:ext cx="9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Strong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91387" y="874289"/>
            <a:ext cx="181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is repeatedly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695700" y="3622964"/>
            <a:ext cx="872836" cy="103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843154" y="3628160"/>
            <a:ext cx="872836" cy="103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600450" y="310743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SF_vars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93514" y="310743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SF_vars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 </a:t>
            </a:r>
            <a:r>
              <a:rPr lang="en-US" altLang="zh-CN" dirty="0" smtClean="0"/>
              <a:t>you!</a:t>
            </a:r>
            <a:br>
              <a:rPr lang="en-US" altLang="zh-CN" dirty="0" smtClean="0"/>
            </a:br>
            <a:r>
              <a:rPr lang="en-US" altLang="zh-CN" dirty="0" smtClean="0"/>
              <a:t>Q </a:t>
            </a:r>
            <a:r>
              <a:rPr lang="en-US" altLang="zh-CN" dirty="0"/>
              <a:t>&amp; A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altLang="zh-CN" dirty="0"/>
              <a:t>The TLA+ Video Course 9a and 9b</a:t>
            </a:r>
          </a:p>
          <a:p>
            <a:pPr algn="ctr"/>
            <a:r>
              <a:rPr lang="en-US" altLang="zh-CN" dirty="0" smtClean="0"/>
              <a:t>May 18, 2018</a:t>
            </a:r>
          </a:p>
          <a:p>
            <a:pPr algn="ctr"/>
            <a:r>
              <a:rPr lang="en-US" altLang="zh-CN" dirty="0" smtClean="0"/>
              <a:t>Ruize Tang</a:t>
            </a:r>
          </a:p>
          <a:p>
            <a:pPr algn="ctr"/>
            <a:r>
              <a:rPr lang="en-US" altLang="zh-CN" dirty="0" smtClean="0">
                <a:hlinkClick r:id="rId2"/>
              </a:rPr>
              <a:t>151220100@smail.nju.edu.cn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EXTENDS Sequences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Supported operations: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A is defined as </a:t>
            </a:r>
            <a:r>
              <a:rPr lang="en-US" altLang="zh-CN" dirty="0" smtClean="0">
                <a:solidFill>
                  <a:srgbClr val="FF0000"/>
                </a:solidFill>
              </a:rPr>
              <a:t>&lt;&lt; </a:t>
            </a:r>
            <a:r>
              <a:rPr lang="en-US" altLang="zh-CN" dirty="0">
                <a:solidFill>
                  <a:srgbClr val="FF0000"/>
                </a:solidFill>
              </a:rPr>
              <a:t>-3, "xyz", {0,2} </a:t>
            </a:r>
            <a:r>
              <a:rPr lang="en-US" altLang="zh-CN" dirty="0" smtClean="0">
                <a:solidFill>
                  <a:srgbClr val="FF0000"/>
                </a:solidFill>
              </a:rPr>
              <a:t>&gt;&gt;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/>
              <a:t>Length of A: </a:t>
            </a:r>
            <a:r>
              <a:rPr lang="en-US" altLang="zh-CN" dirty="0" smtClean="0">
                <a:solidFill>
                  <a:srgbClr val="FF0000"/>
                </a:solidFill>
              </a:rPr>
              <a:t>Len(A) </a:t>
            </a:r>
            <a:r>
              <a:rPr lang="en-US" altLang="zh-CN" dirty="0" smtClean="0"/>
              <a:t>equals 3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Get elements:</a:t>
            </a:r>
            <a:br>
              <a:rPr lang="en-US" altLang="zh-CN" dirty="0" smtClean="0"/>
            </a:br>
            <a:r>
              <a:rPr lang="en-US" altLang="zh-CN" dirty="0" smtClean="0"/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[1] </a:t>
            </a:r>
            <a:r>
              <a:rPr lang="en-US" altLang="zh-CN" dirty="0" smtClean="0"/>
              <a:t>= -3, A</a:t>
            </a:r>
            <a:r>
              <a:rPr lang="en-US" altLang="zh-CN" dirty="0" smtClean="0">
                <a:solidFill>
                  <a:srgbClr val="FF0000"/>
                </a:solidFill>
              </a:rPr>
              <a:t>[2] </a:t>
            </a:r>
            <a:r>
              <a:rPr lang="en-US" altLang="zh-CN" dirty="0"/>
              <a:t>= </a:t>
            </a:r>
            <a:r>
              <a:rPr lang="en-US" altLang="zh-CN" dirty="0" smtClean="0"/>
              <a:t>"xyz", A</a:t>
            </a:r>
            <a:r>
              <a:rPr lang="en-US" altLang="zh-CN" dirty="0" smtClean="0">
                <a:solidFill>
                  <a:srgbClr val="FF0000"/>
                </a:solidFill>
              </a:rPr>
              <a:t>[3] </a:t>
            </a:r>
            <a:r>
              <a:rPr lang="en-US" altLang="zh-CN" dirty="0" smtClean="0"/>
              <a:t>= {0,2}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Tail(A)</a:t>
            </a:r>
            <a:r>
              <a:rPr lang="en-US" altLang="zh-CN" dirty="0" smtClean="0"/>
              <a:t> = &lt;&lt;</a:t>
            </a:r>
            <a:r>
              <a:rPr lang="en-US" altLang="zh-CN" dirty="0"/>
              <a:t>"xyz", {0,2} &gt;&gt;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Head(A) </a:t>
            </a:r>
            <a:r>
              <a:rPr lang="en-US" altLang="zh-CN" dirty="0" smtClean="0"/>
              <a:t>= A[1] = -3</a:t>
            </a:r>
          </a:p>
          <a:p>
            <a:pPr lvl="1"/>
            <a:r>
              <a:rPr lang="en-US" altLang="zh-CN" dirty="0" smtClean="0"/>
              <a:t>Concatenation: </a:t>
            </a:r>
            <a:r>
              <a:rPr lang="en-US" altLang="zh-CN" dirty="0" smtClean="0">
                <a:solidFill>
                  <a:srgbClr val="FF0000"/>
                </a:solidFill>
              </a:rPr>
              <a:t>\o</a:t>
            </a:r>
            <a:r>
              <a:rPr lang="en-US" altLang="zh-CN" dirty="0" smtClean="0"/>
              <a:t> (backslash lowercase Oh)</a:t>
            </a:r>
            <a:br>
              <a:rPr lang="en-US" altLang="zh-CN" dirty="0" smtClean="0"/>
            </a:br>
            <a:r>
              <a:rPr lang="en-US" altLang="zh-CN" dirty="0" smtClean="0"/>
              <a:t>&lt;&lt;3,2,1&gt;&gt; </a:t>
            </a:r>
            <a:r>
              <a:rPr lang="en-US" altLang="zh-CN" dirty="0" smtClean="0">
                <a:solidFill>
                  <a:srgbClr val="FF0000"/>
                </a:solidFill>
              </a:rPr>
              <a:t>\o </a:t>
            </a:r>
            <a:r>
              <a:rPr lang="en-US" altLang="zh-CN" dirty="0" smtClean="0"/>
              <a:t>A = &lt;&lt;</a:t>
            </a:r>
            <a:r>
              <a:rPr lang="en-US" altLang="zh-CN" dirty="0"/>
              <a:t>3,2,1, -3, "xyz", {0,2</a:t>
            </a:r>
            <a:r>
              <a:rPr lang="en-US" altLang="zh-CN" dirty="0" smtClean="0"/>
              <a:t>}&gt;&gt;</a:t>
            </a:r>
            <a:br>
              <a:rPr lang="en-US" altLang="zh-CN" dirty="0" smtClean="0"/>
            </a:br>
            <a:r>
              <a:rPr lang="en-US" altLang="zh-CN" sz="1800" dirty="0" smtClean="0">
                <a:latin typeface="Consolas" panose="020B0609020204030204" pitchFamily="49" charset="0"/>
              </a:rPr>
              <a:t>if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seq</a:t>
            </a:r>
            <a:r>
              <a:rPr lang="en-US" altLang="zh-CN" sz="1800" dirty="0" smtClean="0">
                <a:latin typeface="Consolas" panose="020B0609020204030204" pitchFamily="49" charset="0"/>
              </a:rPr>
              <a:t> # &lt;&lt;&gt;&gt; then 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seq</a:t>
            </a:r>
            <a:r>
              <a:rPr lang="en-US" altLang="zh-CN" sz="1800" dirty="0" smtClean="0">
                <a:latin typeface="Consolas" panose="020B0609020204030204" pitchFamily="49" charset="0"/>
              </a:rPr>
              <a:t> = &lt;&lt;Head(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seq</a:t>
            </a:r>
            <a:r>
              <a:rPr lang="en-US" altLang="zh-CN" sz="1800" dirty="0" smtClean="0">
                <a:latin typeface="Consolas" panose="020B0609020204030204" pitchFamily="49" charset="0"/>
              </a:rPr>
              <a:t>)&gt;&gt; \o Tail(</a:t>
            </a:r>
            <a:r>
              <a:rPr lang="en-US" altLang="zh-CN" sz="1800" dirty="0" err="1" smtClean="0">
                <a:latin typeface="Consolas" panose="020B0609020204030204" pitchFamily="49" charset="0"/>
              </a:rPr>
              <a:t>seq</a:t>
            </a:r>
            <a:r>
              <a:rPr lang="en-US" altLang="zh-CN" sz="1800" dirty="0" smtClean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Finite sequences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40231" y="3291182"/>
            <a:ext cx="255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It’s a sequence.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40231" y="2770361"/>
            <a:ext cx="255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Indices start from 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40231" y="3785749"/>
            <a:ext cx="255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It’s an element.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3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Let’s define Remove(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seq</a:t>
            </a:r>
            <a:r>
              <a:rPr lang="en-US" altLang="zh-CN" dirty="0"/>
              <a:t>) to be the </a:t>
            </a:r>
            <a:r>
              <a:rPr lang="en-US" altLang="zh-CN" dirty="0" smtClean="0"/>
              <a:t>sequence obtained </a:t>
            </a:r>
            <a:r>
              <a:rPr lang="en-US" altLang="zh-CN" dirty="0"/>
              <a:t>by removing the </a:t>
            </a:r>
            <a:r>
              <a:rPr lang="en-US" altLang="zh-CN" dirty="0" err="1" smtClean="0"/>
              <a:t>i-th</a:t>
            </a:r>
            <a:r>
              <a:rPr lang="en-US" altLang="zh-CN" dirty="0" smtClean="0"/>
              <a:t> </a:t>
            </a:r>
            <a:r>
              <a:rPr lang="en-US" altLang="zh-CN" dirty="0"/>
              <a:t>element from </a:t>
            </a:r>
            <a:r>
              <a:rPr lang="en-US" altLang="zh-CN" dirty="0" smtClean="0"/>
              <a:t>the sequence </a:t>
            </a:r>
            <a:r>
              <a:rPr lang="en-US" altLang="zh-CN" dirty="0" err="1"/>
              <a:t>seq</a:t>
            </a:r>
            <a:r>
              <a:rPr lang="en-US" altLang="zh-CN" dirty="0"/>
              <a:t> </a:t>
            </a:r>
            <a:r>
              <a:rPr lang="en-US" altLang="zh-CN" dirty="0" smtClean="0"/>
              <a:t>.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Remove(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seq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) ==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[j \in 1..(Len(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seq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)-1) |-&gt; IF j &lt;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THEN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seq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[j] 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ELSE 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seq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[j+1</a:t>
            </a:r>
            <a:r>
              <a:rPr lang="en-US" altLang="zh-C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zh-CN" dirty="0" smtClean="0"/>
              <a:t>Let’s check it!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Finite sequences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45" y="3042371"/>
            <a:ext cx="6391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Cartesian </a:t>
            </a:r>
            <a:r>
              <a:rPr lang="en-US" altLang="zh-CN" dirty="0" smtClean="0"/>
              <a:t>Product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For any sets S and </a:t>
            </a:r>
            <a:r>
              <a:rPr lang="en-US" altLang="zh-CN" dirty="0" smtClean="0">
                <a:latin typeface="Consolas" panose="020B0609020204030204" pitchFamily="49" charset="0"/>
              </a:rPr>
              <a:t>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>
                <a:latin typeface="Consolas" panose="020B0609020204030204" pitchFamily="49" charset="0"/>
              </a:rPr>
              <a:t>S×T </a:t>
            </a:r>
            <a:r>
              <a:rPr lang="en-US" altLang="zh-CN" dirty="0">
                <a:latin typeface="Consolas" panose="020B0609020204030204" pitchFamily="49" charset="0"/>
              </a:rPr>
              <a:t>= </a:t>
            </a:r>
            <a:r>
              <a:rPr lang="en-US" altLang="zh-CN" dirty="0" smtClean="0">
                <a:latin typeface="Consolas" panose="020B0609020204030204" pitchFamily="49" charset="0"/>
              </a:rPr>
              <a:t>{&lt;</a:t>
            </a:r>
            <a:r>
              <a:rPr lang="en-US" altLang="zh-CN" dirty="0" err="1" smtClean="0">
                <a:latin typeface="Consolas" panose="020B0609020204030204" pitchFamily="49" charset="0"/>
              </a:rPr>
              <a:t>a,b</a:t>
            </a:r>
            <a:r>
              <a:rPr lang="en-US" altLang="zh-CN" dirty="0" smtClean="0">
                <a:latin typeface="Consolas" panose="020B0609020204030204" pitchFamily="49" charset="0"/>
              </a:rPr>
              <a:t>&gt; </a:t>
            </a:r>
            <a:r>
              <a:rPr lang="en-US" altLang="zh-CN" dirty="0">
                <a:latin typeface="Consolas" panose="020B0609020204030204" pitchFamily="49" charset="0"/>
              </a:rPr>
              <a:t>: a ∈ S, </a:t>
            </a:r>
            <a:r>
              <a:rPr lang="en-US" altLang="zh-CN" dirty="0" smtClean="0">
                <a:latin typeface="Consolas" panose="020B0609020204030204" pitchFamily="49" charset="0"/>
              </a:rPr>
              <a:t>b ∈ T}</a:t>
            </a:r>
          </a:p>
          <a:p>
            <a:r>
              <a:rPr lang="en-US" altLang="zh-CN" dirty="0" smtClean="0"/>
              <a:t>The operator ‘</a:t>
            </a:r>
            <a:r>
              <a:rPr lang="en-US" altLang="zh-CN" dirty="0" smtClean="0">
                <a:latin typeface="Consolas" panose="020B0609020204030204" pitchFamily="49" charset="0"/>
              </a:rPr>
              <a:t>×</a:t>
            </a:r>
            <a:r>
              <a:rPr lang="en-US" altLang="zh-CN" dirty="0" smtClean="0"/>
              <a:t>’ </a:t>
            </a:r>
            <a:r>
              <a:rPr lang="en-US" altLang="zh-CN" dirty="0"/>
              <a:t>is typed </a:t>
            </a:r>
            <a:r>
              <a:rPr lang="en-US" altLang="zh-CN" dirty="0">
                <a:solidFill>
                  <a:srgbClr val="FF0000"/>
                </a:solidFill>
              </a:rPr>
              <a:t>\X </a:t>
            </a:r>
            <a:r>
              <a:rPr lang="en-US" altLang="zh-CN" dirty="0"/>
              <a:t>(backslash upper-case </a:t>
            </a:r>
            <a:r>
              <a:rPr lang="en-US" altLang="zh-CN" dirty="0" smtClean="0"/>
              <a:t>X)</a:t>
            </a:r>
          </a:p>
          <a:p>
            <a:r>
              <a:rPr lang="en-US" altLang="zh-CN" dirty="0"/>
              <a:t>Let TLC compute (1..3) × {“</a:t>
            </a:r>
            <a:r>
              <a:rPr lang="en-US" altLang="zh-CN" dirty="0" err="1"/>
              <a:t>a”,“b</a:t>
            </a:r>
            <a:r>
              <a:rPr lang="en-US" altLang="zh-CN" dirty="0" smtClean="0"/>
              <a:t>”}. </a:t>
            </a:r>
            <a:br>
              <a:rPr lang="en-US" altLang="zh-CN" dirty="0" smtClean="0"/>
            </a:br>
            <a:r>
              <a:rPr lang="en-US" altLang="zh-CN" dirty="0" smtClean="0"/>
              <a:t>You cannot </a:t>
            </a:r>
            <a:r>
              <a:rPr lang="en-US" altLang="zh-CN" dirty="0"/>
              <a:t>remove the </a:t>
            </a:r>
            <a:r>
              <a:rPr lang="en-US" altLang="zh-CN" dirty="0" smtClean="0"/>
              <a:t>parentheses of (1..3), since</a:t>
            </a:r>
            <a:br>
              <a:rPr lang="en-US" altLang="zh-CN" dirty="0" smtClean="0"/>
            </a:br>
            <a:r>
              <a:rPr lang="en-US" altLang="zh-CN" dirty="0" smtClean="0"/>
              <a:t>1..3 × {“</a:t>
            </a:r>
            <a:r>
              <a:rPr lang="en-US" altLang="zh-CN" dirty="0" err="1" smtClean="0"/>
              <a:t>a”,“b</a:t>
            </a:r>
            <a:r>
              <a:rPr lang="en-US" altLang="zh-CN" dirty="0" smtClean="0"/>
              <a:t>”} is parsed as </a:t>
            </a:r>
            <a:r>
              <a:rPr lang="en-US" altLang="zh-CN" dirty="0"/>
              <a:t>1</a:t>
            </a:r>
            <a:r>
              <a:rPr lang="en-US" altLang="zh-CN" dirty="0" smtClean="0"/>
              <a:t>..(3 </a:t>
            </a:r>
            <a:r>
              <a:rPr lang="en-US" altLang="zh-CN" dirty="0"/>
              <a:t>× {“</a:t>
            </a:r>
            <a:r>
              <a:rPr lang="en-US" altLang="zh-CN" dirty="0" err="1"/>
              <a:t>a”,“b</a:t>
            </a:r>
            <a:r>
              <a:rPr lang="en-US" altLang="zh-CN" dirty="0" smtClean="0"/>
              <a:t>”})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Finite sequences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4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AB Protocol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 is short for Alternating Bit. </a:t>
            </a:r>
          </a:p>
          <a:p>
            <a:r>
              <a:rPr lang="en-US" altLang="zh-CN" dirty="0" smtClean="0"/>
              <a:t>There is a sender </a:t>
            </a:r>
            <a:r>
              <a:rPr lang="en-US" altLang="zh-CN" b="1" i="1" dirty="0"/>
              <a:t>A</a:t>
            </a:r>
            <a:r>
              <a:rPr lang="en-US" altLang="zh-CN" dirty="0"/>
              <a:t> </a:t>
            </a:r>
            <a:r>
              <a:rPr lang="en-US" altLang="zh-CN" dirty="0" smtClean="0"/>
              <a:t>who sends </a:t>
            </a:r>
            <a:r>
              <a:rPr lang="en-US" altLang="zh-CN" dirty="0"/>
              <a:t>a sequence </a:t>
            </a:r>
            <a:r>
              <a:rPr lang="en-US" altLang="zh-CN" dirty="0" smtClean="0"/>
              <a:t>of data (or strings) </a:t>
            </a:r>
            <a:r>
              <a:rPr lang="en-US" altLang="zh-CN" dirty="0"/>
              <a:t>to a receiver </a:t>
            </a:r>
            <a:r>
              <a:rPr lang="en-US" altLang="zh-CN" b="1" i="1" dirty="0" smtClean="0"/>
              <a:t>B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 obvious way to represent it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What sequence of values was sent</a:t>
            </a:r>
            <a:r>
              <a:rPr lang="en-US" altLang="zh-CN" dirty="0" smtClean="0"/>
              <a:t>? </a:t>
            </a:r>
            <a:r>
              <a:rPr lang="en-US" altLang="zh-CN" dirty="0" smtClean="0">
                <a:solidFill>
                  <a:srgbClr val="FF0000"/>
                </a:solidFill>
              </a:rPr>
              <a:t>“Fred”, “Mary”, “Ted”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r>
              <a:rPr lang="en-US" altLang="zh-CN" dirty="0" smtClean="0"/>
              <a:t>No! Actually </a:t>
            </a:r>
            <a:r>
              <a:rPr lang="en-US" altLang="zh-CN" dirty="0">
                <a:solidFill>
                  <a:srgbClr val="FF0000"/>
                </a:solidFill>
              </a:rPr>
              <a:t>“Fred”, “Fred”, </a:t>
            </a:r>
            <a:r>
              <a:rPr lang="en-US" altLang="zh-CN" dirty="0" smtClean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Mary”, “Mary”, </a:t>
            </a:r>
            <a:r>
              <a:rPr lang="en-US" altLang="zh-CN" dirty="0" smtClean="0">
                <a:solidFill>
                  <a:srgbClr val="FF0000"/>
                </a:solidFill>
              </a:rPr>
              <a:t>“</a:t>
            </a:r>
            <a:r>
              <a:rPr lang="en-US" altLang="zh-CN" dirty="0">
                <a:solidFill>
                  <a:srgbClr val="FF0000"/>
                </a:solidFill>
              </a:rPr>
              <a:t>Ted</a:t>
            </a:r>
            <a:r>
              <a:rPr lang="en-US" altLang="zh-CN" dirty="0" smtClean="0">
                <a:solidFill>
                  <a:srgbClr val="FF0000"/>
                </a:solidFill>
              </a:rPr>
              <a:t>” 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The AB Protocol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096659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185058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5636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9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73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“Fred”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37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“Fred”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“Fred”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38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“Mary”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“Fred”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34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“Mary”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“Mary”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84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“Ted”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“Mary”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“Ted”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“Ted”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2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7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computer networks, we could add a variable ‘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’ to indicate the value changes.</a:t>
            </a:r>
          </a:p>
          <a:p>
            <a:r>
              <a:rPr lang="en-US" altLang="zh-CN" dirty="0" smtClean="0"/>
              <a:t>But in this case, we can make it simpler. Add an one-bit value element that is changed when a value chosen.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5/18/2018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The AB Protocol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19065"/>
              </p:ext>
            </p:extLst>
          </p:nvPr>
        </p:nvGraphicFramePr>
        <p:xfrm>
          <a:off x="1522807" y="2727035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185058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5636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9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“”,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“”,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73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“Fred”,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“”,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37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“Fred”,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“Fred”,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38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“Mary”,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“Fred”,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34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“Mary”,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“Mary”,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84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“Ted”,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“Mary”,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“Ted”,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“Ted”,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2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21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725</TotalTime>
  <Words>2281</Words>
  <Application>Microsoft Office PowerPoint</Application>
  <PresentationFormat>全屏显示(4:3)</PresentationFormat>
  <Paragraphs>376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等线</vt:lpstr>
      <vt:lpstr>宋体</vt:lpstr>
      <vt:lpstr>Arial</vt:lpstr>
      <vt:lpstr>Consolas</vt:lpstr>
      <vt:lpstr>Trebuchet MS</vt:lpstr>
      <vt:lpstr>Tw Cen MT</vt:lpstr>
      <vt:lpstr>电路</vt:lpstr>
      <vt:lpstr>The Alternating Bit Protocol</vt:lpstr>
      <vt:lpstr>Content</vt:lpstr>
      <vt:lpstr>Finite sequences</vt:lpstr>
      <vt:lpstr>PowerPoint 演示文稿</vt:lpstr>
      <vt:lpstr>PowerPoint 演示文稿</vt:lpstr>
      <vt:lpstr>PowerPoint 演示文稿</vt:lpstr>
      <vt:lpstr>The AB Protocol</vt:lpstr>
      <vt:lpstr>PowerPoint 演示文稿</vt:lpstr>
      <vt:lpstr>PowerPoint 演示文稿</vt:lpstr>
      <vt:lpstr>Specifying the protocol</vt:lpstr>
      <vt:lpstr>PowerPoint 演示文稿</vt:lpstr>
      <vt:lpstr>PowerPoint 演示文稿</vt:lpstr>
      <vt:lpstr>PowerPoint 演示文稿</vt:lpstr>
      <vt:lpstr>Safety and liveness</vt:lpstr>
      <vt:lpstr>PowerPoint 演示文稿</vt:lpstr>
      <vt:lpstr>PowerPoint 演示文稿</vt:lpstr>
      <vt:lpstr>PowerPoint 演示文稿</vt:lpstr>
      <vt:lpstr>Weak fairness</vt:lpstr>
      <vt:lpstr>PowerPoint 演示文稿</vt:lpstr>
      <vt:lpstr>PowerPoint 演示文稿</vt:lpstr>
      <vt:lpstr>PowerPoint 演示文稿</vt:lpstr>
      <vt:lpstr>PowerPoint 演示文稿</vt:lpstr>
      <vt:lpstr>The safety specification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Liveness</vt:lpstr>
      <vt:lpstr>PowerPoint 演示文稿</vt:lpstr>
      <vt:lpstr>PowerPoint 演示文稿</vt:lpstr>
      <vt:lpstr>PowerPoint 演示文稿</vt:lpstr>
      <vt:lpstr>PowerPoint 演示文稿</vt:lpstr>
      <vt:lpstr>Thank you!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Alternating Bit Protocol</dc:title>
  <dc:creator>唐瑞泽</dc:creator>
  <cp:lastModifiedBy>唐瑞泽</cp:lastModifiedBy>
  <cp:revision>144</cp:revision>
  <dcterms:created xsi:type="dcterms:W3CDTF">2018-05-16T23:57:34Z</dcterms:created>
  <dcterms:modified xsi:type="dcterms:W3CDTF">2018-05-18T09:08:57Z</dcterms:modified>
</cp:coreProperties>
</file>