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19"/>
  </p:handoutMasterIdLst>
  <p:sldIdLst>
    <p:sldId id="554" r:id="rId4"/>
    <p:sldId id="877" r:id="rId6"/>
    <p:sldId id="915" r:id="rId7"/>
    <p:sldId id="917" r:id="rId8"/>
    <p:sldId id="919" r:id="rId9"/>
    <p:sldId id="920" r:id="rId10"/>
    <p:sldId id="921" r:id="rId11"/>
    <p:sldId id="922" r:id="rId12"/>
    <p:sldId id="918" r:id="rId13"/>
    <p:sldId id="923" r:id="rId14"/>
    <p:sldId id="924" r:id="rId15"/>
    <p:sldId id="926" r:id="rId16"/>
    <p:sldId id="927" r:id="rId17"/>
    <p:sldId id="895" r:id="rId18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gxin wei" initials="hw" lastIdx="13" clrIdx="0"/>
  <p:cmAuthor id="2" name="xhdn" initials="x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loop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63A725"/>
    <a:srgbClr val="D1E4FB"/>
    <a:srgbClr val="99CCFF"/>
    <a:srgbClr val="6699FF"/>
    <a:srgbClr val="E8F1FD"/>
    <a:srgbClr val="57126C"/>
    <a:srgbClr val="FAD2F0"/>
    <a:srgbClr val="FFFFFF"/>
    <a:srgbClr val="FCD0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6" autoAdjust="0"/>
    <p:restoredTop sz="89655" autoAdjust="0"/>
  </p:normalViewPr>
  <p:slideViewPr>
    <p:cSldViewPr>
      <p:cViewPr varScale="1">
        <p:scale>
          <a:sx n="79" d="100"/>
          <a:sy n="79" d="100"/>
        </p:scale>
        <p:origin x="699" y="49"/>
      </p:cViewPr>
      <p:guideLst>
        <p:guide orient="horz" pos="214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472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3EC8D-7583-4284-A537-DAB3CE5650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0C732-8FF6-4C60-9A53-035D85741A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6ED33-92F3-419A-83F1-939B210192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A2441-62E5-47DE-97D7-858DE28521C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164388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pic>
        <p:nvPicPr>
          <p:cNvPr id="6" name="Picture 9" descr="back"/>
          <p:cNvPicPr>
            <a:picLocks noChangeAspect="1" noChangeArrowheads="1"/>
          </p:cNvPicPr>
          <p:nvPr/>
        </p:nvPicPr>
        <p:blipFill>
          <a:blip r:embed="rId2" cstate="print">
            <a:lum bright="-36000" contrast="30000"/>
          </a:blip>
          <a:srcRect/>
          <a:stretch>
            <a:fillRect/>
          </a:stretch>
        </p:blipFill>
        <p:spPr bwMode="auto">
          <a:xfrm>
            <a:off x="7235825" y="3068638"/>
            <a:ext cx="16573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2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1150" y="549275"/>
            <a:ext cx="6781800" cy="2133600"/>
          </a:xfrm>
        </p:spPr>
        <p:txBody>
          <a:bodyPr/>
          <a:lstStyle>
            <a:lvl1pPr algn="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27088" y="2997200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4FBBCF-6140-4F34-B704-0B80CB6EFB2C}" type="datetime4">
              <a:rPr lang="en-US" altLang="zh-CN" smtClean="0"/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61CD0A-BE88-46E0-824D-35AE91BA901F}" type="datetime4">
              <a:rPr lang="en-US" altLang="zh-CN" smtClean="0"/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59"/>
            <a:ext cx="7772400" cy="216347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32235"/>
            <a:ext cx="6400800" cy="273996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7242C8D7-F16C-4A07-AD4C-2183EC0DD23F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87921" y="6309320"/>
            <a:ext cx="2847975" cy="365125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NJU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33" y="287612"/>
            <a:ext cx="201635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31" y="332656"/>
            <a:ext cx="602938" cy="70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>
            <a:lvl1pPr>
              <a:defRPr sz="4800" baseline="0">
                <a:latin typeface="Candara" panose="020E0502030303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0" y="6468467"/>
            <a:ext cx="2085975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453336"/>
            <a:ext cx="4072111" cy="365125"/>
          </a:xfrm>
        </p:spPr>
        <p:txBody>
          <a:bodyPr/>
          <a:lstStyle>
            <a:lvl1pPr>
              <a:defRPr lang="en-US" altLang="zh-CN" sz="1200" b="0" i="0" baseline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7" y="6468467"/>
            <a:ext cx="410577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2576"/>
            <a:ext cx="288000" cy="340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Candara" panose="020E0502030303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9E0173A4-4731-41A4-A6DA-1B1984AC4955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20B1-EE8A-46DE-B089-DB6EFA376C30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CF48-7F3B-40E8-AECF-1B7E940CAC28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57AD0F80-D245-447C-A5A9-F5531DFB0AAC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CDD33EBD-0B71-4B64-A382-5C26F609CB63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54F7-EBE6-4661-8A28-16F391A63639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  <a:lvl2pPr>
              <a:defRPr>
                <a:latin typeface="+mj-lt"/>
                <a:ea typeface="黑体" panose="02010609060101010101" pitchFamily="49" charset="-122"/>
              </a:defRPr>
            </a:lvl2pPr>
            <a:lvl3pPr marL="1036320" indent="-342900">
              <a:buClr>
                <a:srgbClr val="920BCF"/>
              </a:buClr>
              <a:buFont typeface="Wingdings" panose="05000000000000000000" pitchFamily="2" charset="2"/>
              <a:buChar char="n"/>
              <a:defRPr>
                <a:latin typeface="+mj-lt"/>
              </a:defRPr>
            </a:lvl3pPr>
            <a:lvl4pPr>
              <a:buClr>
                <a:srgbClr val="B507B5"/>
              </a:buCl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defRPr>
            </a:lvl1pPr>
          </a:lstStyle>
          <a:p>
            <a:pPr defTabSz="457200"/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6B69-E583-4C5A-81AE-FC7DCB18649B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DF7D-C2F7-4EE9-8B9D-3853EB106E16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5098-0B1F-49F0-9C79-A55BCAB13311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BBADC1-3F56-49A4-B55D-9737B2C3720F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D677E9-E279-4680-B081-AE76912FE034}" type="datetime4">
              <a:rPr lang="en-US" altLang="zh-CN" smtClean="0"/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886EFB-6699-45F8-83C3-A8EC54C54436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EF5DC4-B62C-4398-BD5C-40F628795F23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AF8388-AC33-48F2-9E4C-CA522109DF5D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7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pPr defTabSz="457200"/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3884"/>
            <a:ext cx="28956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baseline="0">
                <a:latin typeface="Arial" panose="020B0604020202020204" pitchFamily="34" charset="0"/>
                <a:ea typeface="仿宋" panose="02010609060101010101" pitchFamily="49" charset="-122"/>
              </a:defRPr>
            </a:lvl1pPr>
          </a:lstStyle>
          <a:p>
            <a:pPr defTabSz="457200"/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pPr defTabSz="457200"/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pic>
        <p:nvPicPr>
          <p:cNvPr id="1032" name="Picture 8" descr="nju01"/>
          <p:cNvPicPr>
            <a:picLocks noChangeAspect="1" noChangeArrowheads="1"/>
          </p:cNvPicPr>
          <p:nvPr/>
        </p:nvPicPr>
        <p:blipFill>
          <a:blip r:embed="rId12" cstate="print">
            <a:lum bright="12000" contrast="-18000"/>
          </a:blip>
          <a:srcRect/>
          <a:stretch>
            <a:fillRect/>
          </a:stretch>
        </p:blipFill>
        <p:spPr bwMode="auto">
          <a:xfrm>
            <a:off x="8032751" y="702970"/>
            <a:ext cx="608883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57126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7126C"/>
        </a:buClr>
        <a:buSzPct val="70000"/>
        <a:buFont typeface="Wingdings" panose="05000000000000000000" pitchFamily="2" charset="2"/>
        <a:buChar char="n"/>
        <a:defRPr sz="3000" b="0">
          <a:solidFill>
            <a:schemeClr val="tx1"/>
          </a:solidFill>
          <a:latin typeface="+mn-lt"/>
          <a:ea typeface="+mn-ea"/>
          <a:cs typeface="+mn-cs"/>
        </a:defRPr>
      </a:lvl1pPr>
      <a:lvl2pPr marL="801370" indent="-457200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987425" indent="-29400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5pPr>
      <a:lvl6pPr marL="20561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1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2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F3F3F3AB-2E40-4C37-8711-45F4C0163D50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913" y="6309320"/>
            <a:ext cx="34960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b="0" i="0" baseline="0" smtClean="0"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0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lang="zh-CN" altLang="en-US" sz="4300" b="1" kern="1200" baseline="0" dirty="0" smtClean="0">
          <a:solidFill>
            <a:srgbClr val="57126C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57126C"/>
        </a:buClr>
        <a:buSzPct val="70000"/>
        <a:buFont typeface="Wingdings" panose="05000000000000000000" pitchFamily="2" charset="2"/>
        <a:buChar char="n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Clr>
          <a:srgbClr val="7030A0"/>
        </a:buClr>
        <a:buSzPct val="70000"/>
        <a:buFont typeface="Wingdings" panose="05000000000000000000" pitchFamily="2" charset="2"/>
        <a:buChar char="n"/>
        <a:defRPr sz="24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257300" indent="-342900" algn="l" defTabSz="914400" rtl="0" eaLnBrk="1" latinLnBrk="0" hangingPunct="1">
        <a:spcBef>
          <a:spcPct val="20000"/>
        </a:spcBef>
        <a:buClr>
          <a:schemeClr val="accent3"/>
        </a:buClr>
        <a:buSzPct val="70000"/>
        <a:buFont typeface="Wingdings" panose="05000000000000000000" pitchFamily="2" charset="2"/>
        <a:buChar char="l"/>
        <a:defRPr sz="20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573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1145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 bwMode="auto">
          <a:xfrm>
            <a:off x="564831" y="1845568"/>
            <a:ext cx="7800614" cy="17994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endParaRPr lang="en-US" altLang="zh-CN" sz="3600" kern="0" dirty="0" smtClean="0">
              <a:solidFill>
                <a:srgbClr val="57126C"/>
              </a:solidFill>
              <a:latin typeface="Arial" panose="020B0604020202020204"/>
            </a:endParaRPr>
          </a:p>
        </p:txBody>
      </p:sp>
      <p:sp>
        <p:nvSpPr>
          <p:cNvPr id="8" name="标题 1"/>
          <p:cNvSpPr txBox="1"/>
          <p:nvPr/>
        </p:nvSpPr>
        <p:spPr bwMode="auto">
          <a:xfrm>
            <a:off x="803834" y="3645024"/>
            <a:ext cx="7543800" cy="6480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7C1302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348456" y="3779044"/>
            <a:ext cx="8491061" cy="1444943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20000"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endParaRPr lang="zh-CN" altLang="en-US" sz="1800" dirty="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algn="ctr"/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纪业</a:t>
            </a:r>
            <a:endParaRPr lang="zh-CN" altLang="en-US" sz="1800" dirty="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algn="ctr"/>
            <a:endParaRPr lang="zh-CN" altLang="en-US" sz="1800" dirty="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algn="ctr"/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sym typeface="+mn-ea"/>
              </a:rPr>
              <a:t>2018.7.13</a:t>
            </a:r>
            <a:endParaRPr lang="en-US" altLang="zh-CN" sz="18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92271" y="2501265"/>
            <a:ext cx="8447246" cy="1277303"/>
          </a:xfrm>
          <a:prstGeom prst="rect">
            <a:avLst/>
          </a:prstGeom>
        </p:spPr>
        <p:txBody>
          <a:bodyPr vert="horz" lIns="68580" tIns="34290" rIns="68580" bIns="34290" rtlCol="0" anchor="b">
            <a:normAutofit lnSpcReduction="20000"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50" dirty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sym typeface="+mn-ea"/>
              </a:rPr>
              <a:t>Refinement Mappings</a:t>
            </a:r>
            <a:endParaRPr lang="en-US" sz="4050" dirty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sym typeface="+mn-ea"/>
            </a:endParaRPr>
          </a:p>
          <a:p>
            <a:pPr algn="ctr"/>
            <a:endParaRPr lang="en-US" sz="4050" dirty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sym typeface="+mn-ea"/>
            </a:endParaRPr>
          </a:p>
          <a:p>
            <a:pPr algn="ctr"/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sym typeface="+mn-ea"/>
              </a:rPr>
              <a:t>             ——Auxiliary Variables in TLA+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sym typeface="+mn-ea"/>
              </a:rPr>
              <a:t>：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sym typeface="+mn-ea"/>
              </a:rPr>
              <a:t>part 1</a:t>
            </a:r>
            <a:endParaRPr lang="en-US" altLang="zh-CN" sz="1800" dirty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sym typeface="+mn-ea"/>
            </a:endParaRPr>
          </a:p>
          <a:p>
            <a:endParaRPr lang="zh-CN" alt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9691">
        <p:fade/>
      </p:transition>
    </mc:Choice>
    <mc:Fallback>
      <p:transition spd="med" advTm="969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>
                <a:latin typeface="Cambria" panose="02040503050406030204" charset="0"/>
              </a:rPr>
              <a:t>The Relation Between the Two Speci</a:t>
            </a:r>
            <a:r>
              <a:rPr lang="en-US" sz="2800">
                <a:latin typeface="Cambria" panose="02040503050406030204" charset="0"/>
              </a:rPr>
              <a:t>fi</a:t>
            </a:r>
            <a:r>
              <a:rPr sz="2800">
                <a:latin typeface="Cambria" panose="02040503050406030204" charset="0"/>
              </a:rPr>
              <a:t>cations</a:t>
            </a:r>
            <a:endParaRPr sz="2800">
              <a:latin typeface="Cambria" panose="02040503050406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+mj-lt"/>
              <a:buNone/>
            </a:pPr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8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endParaRPr lang="en-US" altLang="zh-CN" sz="18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None/>
            </a:pPr>
            <a:endParaRPr lang="en-US" altLang="zh-CN" sz="18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2400" b="1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2400" b="1" dirty="0" smtClean="0">
              <a:solidFill>
                <a:srgbClr val="040404"/>
              </a:solidFill>
            </a:endParaRPr>
          </a:p>
        </p:txBody>
      </p:sp>
      <p:pic>
        <p:nvPicPr>
          <p:cNvPr id="4" name="图片 3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110" y="1876425"/>
            <a:ext cx="5704840" cy="447675"/>
          </a:xfrm>
          <a:prstGeom prst="rect">
            <a:avLst/>
          </a:prstGeom>
        </p:spPr>
      </p:pic>
      <p:pic>
        <p:nvPicPr>
          <p:cNvPr id="5" name="图片 4" descr="无标题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10" y="2557780"/>
            <a:ext cx="6000750" cy="875030"/>
          </a:xfrm>
          <a:prstGeom prst="rect">
            <a:avLst/>
          </a:prstGeom>
        </p:spPr>
      </p:pic>
      <p:pic>
        <p:nvPicPr>
          <p:cNvPr id="6" name="图片 5" descr="无标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70" y="4167505"/>
            <a:ext cx="6132195" cy="484505"/>
          </a:xfrm>
          <a:prstGeom prst="rect">
            <a:avLst/>
          </a:prstGeom>
        </p:spPr>
      </p:pic>
      <p:pic>
        <p:nvPicPr>
          <p:cNvPr id="7" name="图片 6" descr="无标题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110" y="4940935"/>
            <a:ext cx="3893185" cy="59626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>
                <a:latin typeface="Cambria" panose="02040503050406030204" charset="0"/>
              </a:rPr>
              <a:t>The Relation Between the Two Speci</a:t>
            </a:r>
            <a:r>
              <a:rPr lang="en-US" sz="2800">
                <a:latin typeface="Cambria" panose="02040503050406030204" charset="0"/>
              </a:rPr>
              <a:t>fi</a:t>
            </a:r>
            <a:r>
              <a:rPr sz="2800">
                <a:latin typeface="Cambria" panose="02040503050406030204" charset="0"/>
              </a:rPr>
              <a:t>cations</a:t>
            </a:r>
            <a:endParaRPr sz="2800">
              <a:latin typeface="Cambria" panose="02040503050406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+mj-lt"/>
              <a:buNone/>
            </a:pPr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8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endParaRPr lang="en-US" altLang="zh-CN" sz="18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None/>
            </a:pPr>
            <a:endParaRPr lang="en-US" altLang="zh-CN" sz="18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r>
              <a:rPr lang="en-US" altLang="zh-CN" sz="2000" dirty="0">
                <a:solidFill>
                  <a:srgbClr val="040404"/>
                </a:solidFill>
              </a:rPr>
              <a:t>[show the code]</a:t>
            </a:r>
            <a:endParaRPr lang="en-US" altLang="zh-CN" sz="2000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2400" b="1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2400" b="1" dirty="0" smtClean="0">
              <a:solidFill>
                <a:srgbClr val="040404"/>
              </a:solidFill>
            </a:endParaRPr>
          </a:p>
        </p:txBody>
      </p:sp>
      <p:pic>
        <p:nvPicPr>
          <p:cNvPr id="8" name="图片 7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530" y="2473960"/>
            <a:ext cx="7774940" cy="561340"/>
          </a:xfrm>
          <a:prstGeom prst="rect">
            <a:avLst/>
          </a:prstGeom>
        </p:spPr>
      </p:pic>
      <p:pic>
        <p:nvPicPr>
          <p:cNvPr id="9" name="图片 8" descr="无标题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3635375"/>
            <a:ext cx="4240530" cy="5384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Cambria" panose="02040503050406030204" charset="0"/>
              </a:rPr>
              <a:t>Re</a:t>
            </a:r>
            <a:r>
              <a:rPr lang="en-US">
                <a:latin typeface="Cambria" panose="02040503050406030204" charset="0"/>
              </a:rPr>
              <a:t>fi</a:t>
            </a:r>
            <a:r>
              <a:rPr>
                <a:latin typeface="Cambria" panose="02040503050406030204" charset="0"/>
              </a:rPr>
              <a:t>nement In General</a:t>
            </a:r>
            <a:endParaRPr>
              <a:latin typeface="Cambria" panose="02040503050406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+mj-lt"/>
              <a:buNone/>
            </a:pP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In general, we have two specs: </a:t>
            </a:r>
            <a:r>
              <a:rPr lang="en-US" altLang="zh-CN" sz="2400" b="1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Spec1</a:t>
            </a: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 with variables </a:t>
            </a:r>
            <a:r>
              <a:rPr lang="en-US" altLang="zh-CN" sz="2400" b="1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x</a:t>
            </a:r>
            <a:r>
              <a:rPr lang="en-US" altLang="zh-CN" sz="2400" b="1" i="1" kern="1200" baseline="-250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1</a:t>
            </a: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...</a:t>
            </a:r>
            <a:r>
              <a:rPr lang="en-US" altLang="zh-CN" sz="2400" b="1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x</a:t>
            </a:r>
            <a:r>
              <a:rPr lang="en-US" altLang="zh-CN" sz="2400" b="1" i="1" kern="1200" baseline="-250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m</a:t>
            </a: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;</a:t>
            </a:r>
            <a:r>
              <a:rPr lang="en-US" altLang="zh-CN" sz="2400" b="1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y</a:t>
            </a:r>
            <a:r>
              <a:rPr lang="en-US" altLang="zh-CN" sz="2400" b="1" i="1" kern="1200" baseline="-250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1</a:t>
            </a: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...</a:t>
            </a:r>
            <a:r>
              <a:rPr lang="en-US" altLang="zh-CN" sz="2400" b="1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y</a:t>
            </a:r>
            <a:r>
              <a:rPr lang="en-US" altLang="zh-CN" sz="2400" b="1" i="1" kern="1200" baseline="-250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n</a:t>
            </a: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, and </a:t>
            </a:r>
            <a:r>
              <a:rPr lang="en-US" altLang="zh-CN" sz="2400" b="1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Spec2</a:t>
            </a: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 with variables </a:t>
            </a:r>
            <a:r>
              <a:rPr lang="en-US" altLang="zh-CN" sz="2400" b="1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x</a:t>
            </a:r>
            <a:r>
              <a:rPr lang="en-US" altLang="zh-CN" sz="2400" b="1" i="1" kern="1200" baseline="-250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1</a:t>
            </a: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...</a:t>
            </a:r>
            <a:r>
              <a:rPr lang="en-US" altLang="zh-CN" sz="2400" b="1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x</a:t>
            </a:r>
            <a:r>
              <a:rPr lang="en-US" altLang="zh-CN" sz="2400" b="1" i="1" kern="1200" baseline="-250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m</a:t>
            </a: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; </a:t>
            </a:r>
            <a:r>
              <a:rPr lang="en-US" altLang="zh-CN" sz="2400" b="1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z</a:t>
            </a:r>
            <a:r>
              <a:rPr lang="en-US" altLang="zh-CN" sz="2400" b="1" i="1" kern="1200" baseline="-250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1</a:t>
            </a: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...</a:t>
            </a:r>
            <a:r>
              <a:rPr lang="en-US" altLang="zh-CN" sz="2400" b="1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z</a:t>
            </a:r>
            <a:r>
              <a:rPr lang="en-US" altLang="zh-CN" sz="2400" b="1" i="1" kern="1200" baseline="-250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p</a:t>
            </a: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. For compactness let </a:t>
            </a:r>
            <a:r>
              <a:rPr lang="en-US" altLang="zh-CN" sz="2400" b="1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x</a:t>
            </a: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 denote </a:t>
            </a:r>
            <a:r>
              <a:rPr lang="en-US" altLang="zh-CN" sz="2400" b="1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x</a:t>
            </a:r>
            <a:r>
              <a:rPr lang="en-US" altLang="zh-CN" sz="2400" b="1" i="1" kern="1200" baseline="-250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1</a:t>
            </a: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...</a:t>
            </a:r>
            <a:r>
              <a:rPr lang="en-US" altLang="zh-CN" sz="2400" b="1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x</a:t>
            </a:r>
            <a:r>
              <a:rPr lang="en-US" altLang="zh-CN" sz="2400" b="1" i="1" kern="1200" baseline="-250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m </a:t>
            </a: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, let </a:t>
            </a:r>
            <a:r>
              <a:rPr lang="en-US" altLang="zh-CN" sz="2400" b="1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y</a:t>
            </a: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 denote </a:t>
            </a:r>
            <a:r>
              <a:rPr lang="en-US" altLang="zh-CN" sz="2400" b="1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y</a:t>
            </a:r>
            <a:r>
              <a:rPr lang="en-US" altLang="zh-CN" sz="2400" b="1" i="1" kern="1200" baseline="-250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1</a:t>
            </a: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...</a:t>
            </a:r>
            <a:r>
              <a:rPr lang="en-US" altLang="zh-CN" sz="2400" b="1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y</a:t>
            </a:r>
            <a:r>
              <a:rPr lang="en-US" altLang="zh-CN" sz="2400" b="1" i="1" kern="1200" baseline="-250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n</a:t>
            </a: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, and let </a:t>
            </a:r>
            <a:r>
              <a:rPr lang="en-US" altLang="zh-CN" sz="2400" b="1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z </a:t>
            </a: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denote  </a:t>
            </a:r>
            <a:r>
              <a:rPr lang="en-US" altLang="zh-CN" sz="2400" b="1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z</a:t>
            </a:r>
            <a:r>
              <a:rPr lang="en-US" altLang="zh-CN" sz="2400" b="1" i="1" kern="1200" baseline="-250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1</a:t>
            </a: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...</a:t>
            </a:r>
            <a:r>
              <a:rPr lang="en-US" altLang="zh-CN" sz="2400" b="1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z</a:t>
            </a:r>
            <a:r>
              <a:rPr lang="en-US" altLang="zh-CN" sz="2400" b="1" i="1" kern="1200" baseline="-250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p</a:t>
            </a: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. We consider </a:t>
            </a:r>
            <a:r>
              <a:rPr lang="en-US" altLang="zh-CN" sz="2400" b="1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x </a:t>
            </a: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to be the externally visible variables of both specifications, and we consider </a:t>
            </a:r>
            <a:r>
              <a:rPr lang="en-US" altLang="zh-CN" sz="2400" b="1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y </a:t>
            </a: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and </a:t>
            </a:r>
            <a:r>
              <a:rPr lang="en-US" altLang="zh-CN" sz="2400" b="1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z </a:t>
            </a: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to be internal variables.</a:t>
            </a:r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8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To verify that</a:t>
            </a:r>
            <a:r>
              <a:rPr lang="en-US" altLang="zh-CN" sz="18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                 </a:t>
            </a: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     implements  </a:t>
            </a:r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None/>
            </a:pPr>
            <a:endParaRPr lang="en-US" altLang="zh-CN" sz="18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2400" b="1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2400" b="1" dirty="0" smtClean="0">
              <a:solidFill>
                <a:srgbClr val="040404"/>
              </a:solidFill>
            </a:endParaRPr>
          </a:p>
        </p:txBody>
      </p:sp>
      <p:pic>
        <p:nvPicPr>
          <p:cNvPr id="4" name="图片 3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2725" y="4566920"/>
            <a:ext cx="939800" cy="259080"/>
          </a:xfrm>
          <a:prstGeom prst="rect">
            <a:avLst/>
          </a:prstGeom>
        </p:spPr>
      </p:pic>
      <p:pic>
        <p:nvPicPr>
          <p:cNvPr id="5" name="图片 4" descr="无标题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470" y="4572635"/>
            <a:ext cx="1043305" cy="2838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Cambria" panose="02040503050406030204" charset="0"/>
              </a:rPr>
              <a:t>Re</a:t>
            </a:r>
            <a:r>
              <a:rPr lang="en-US">
                <a:latin typeface="Cambria" panose="02040503050406030204" charset="0"/>
              </a:rPr>
              <a:t>fi</a:t>
            </a:r>
            <a:r>
              <a:rPr>
                <a:latin typeface="Cambria" panose="02040503050406030204" charset="0"/>
              </a:rPr>
              <a:t>nement In General</a:t>
            </a:r>
            <a:endParaRPr>
              <a:latin typeface="Cambria" panose="02040503050406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+mj-lt"/>
              <a:buNone/>
            </a:pPr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8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None/>
            </a:pPr>
            <a:endParaRPr lang="en-US" altLang="zh-CN" sz="18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2400" b="1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2400" b="1" dirty="0" smtClean="0">
              <a:solidFill>
                <a:srgbClr val="040404"/>
              </a:solidFill>
            </a:endParaRPr>
          </a:p>
        </p:txBody>
      </p:sp>
      <p:pic>
        <p:nvPicPr>
          <p:cNvPr id="6" name="图片 5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2845" y="2259330"/>
            <a:ext cx="5741670" cy="529590"/>
          </a:xfrm>
          <a:prstGeom prst="rect">
            <a:avLst/>
          </a:prstGeom>
        </p:spPr>
      </p:pic>
      <p:pic>
        <p:nvPicPr>
          <p:cNvPr id="7" name="图片 6" descr="无标题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885" y="3387090"/>
            <a:ext cx="3333115" cy="4870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/>
          <p:cNvSpPr txBox="1"/>
          <p:nvPr/>
        </p:nvSpPr>
        <p:spPr>
          <a:xfrm>
            <a:off x="3200400" y="2969419"/>
            <a:ext cx="2500630" cy="78359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4500" dirty="0">
                <a:solidFill>
                  <a:srgbClr val="C00000"/>
                </a:solidFill>
                <a:latin typeface="Arial" panose="020B0604020202020204" pitchFamily="34" charset="0"/>
                <a:ea typeface="Kozuka Gothic Pr6N B" pitchFamily="34" charset="-128"/>
              </a:rPr>
              <a:t>THANKS</a:t>
            </a:r>
            <a:endParaRPr lang="en-US" altLang="zh-CN" sz="4500" dirty="0">
              <a:solidFill>
                <a:srgbClr val="C00000"/>
              </a:solidFill>
              <a:latin typeface="Arial" panose="020B0604020202020204" pitchFamily="34" charset="0"/>
              <a:ea typeface="Kozuka Gothic Pr6N B" pitchFamily="34" charset="-128"/>
            </a:endParaRPr>
          </a:p>
        </p:txBody>
      </p:sp>
      <p:sp>
        <p:nvSpPr>
          <p:cNvPr id="3" name="空心弧 2"/>
          <p:cNvSpPr/>
          <p:nvPr/>
        </p:nvSpPr>
        <p:spPr bwMode="auto">
          <a:xfrm rot="7086271">
            <a:off x="4913948" y="2789873"/>
            <a:ext cx="1112044" cy="1112044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3311366" y="3602831"/>
            <a:ext cx="1644015" cy="29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dist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谢谢聆听</a:t>
            </a:r>
            <a:endParaRPr kumimoji="0" lang="zh-CN" altLang="en-US" sz="135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ambria" panose="02040503050406030204" charset="0"/>
              </a:rPr>
              <a:t>Introduction</a:t>
            </a:r>
            <a:endParaRPr lang="zh-CN" altLang="en-US">
              <a:latin typeface="Cambria" panose="02040503050406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sz="2000" kern="1200" dirty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With state-based methods, checking that an implementation satis</a:t>
            </a:r>
            <a:r>
              <a:rPr lang="en-US" sz="2000" kern="1200" dirty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fi</a:t>
            </a:r>
            <a:r>
              <a:rPr sz="2000" kern="1200" dirty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es a higher-level specification requires describing how the higher-level concepts in the specification are represented by the lower-level data structures of the implementation.</a:t>
            </a:r>
            <a:endParaRPr sz="2000" kern="1200" dirty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None/>
            </a:pPr>
            <a:endParaRPr sz="2000" kern="1200" dirty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None/>
            </a:pPr>
            <a:endParaRPr sz="1800" kern="1200" dirty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r>
              <a:rPr lang="en-US" altLang="zh-CN" sz="20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They observed that constructing a refinement mapping may require adding auxiliary variables to the implementation - variables that do not alter the behavior of the actual variables and need not be implemented.</a:t>
            </a:r>
            <a:endParaRPr lang="en-US" altLang="zh-CN" sz="20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endParaRPr lang="en-US" altLang="zh-CN" sz="18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endParaRPr lang="en-US" altLang="zh-CN" sz="18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r>
              <a:rPr lang="en-US" altLang="zh-CN" sz="2000" kern="1200" dirty="0" smtClean="0">
                <a:solidFill>
                  <a:srgbClr val="7030A0"/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three kinds of auxiliary variables</a:t>
            </a:r>
            <a:r>
              <a:rPr lang="en-US" altLang="zh-CN" sz="20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:</a:t>
            </a:r>
            <a:endParaRPr lang="en-US" altLang="zh-CN" sz="20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>
              <a:buFont typeface="+mj-lt"/>
              <a:buAutoNum type="arabicPeriod"/>
            </a:pPr>
            <a:r>
              <a:rPr lang="en-US" altLang="zh-CN" sz="2000" b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History variables</a:t>
            </a:r>
            <a:r>
              <a:rPr lang="en-US" altLang="zh-CN" sz="20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: record information about the system's past behavior</a:t>
            </a:r>
            <a:endParaRPr lang="en-US" altLang="zh-CN" sz="20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>
              <a:buFont typeface="+mj-lt"/>
              <a:buAutoNum type="arabicPeriod"/>
            </a:pPr>
            <a:r>
              <a:rPr lang="en-US" altLang="zh-CN" sz="2000" b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Prophecy variables</a:t>
            </a:r>
            <a:r>
              <a:rPr lang="en-US" altLang="zh-CN" sz="20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: predict the future behavior of the system</a:t>
            </a:r>
            <a:endParaRPr lang="en-US" altLang="zh-CN" sz="20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>
              <a:buFont typeface="+mj-lt"/>
              <a:buAutoNum type="arabicPeriod"/>
            </a:pPr>
            <a:r>
              <a:rPr lang="en-US" altLang="zh-CN" sz="2000" b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Stuttering variables</a:t>
            </a:r>
            <a:r>
              <a:rPr lang="en-US" altLang="zh-CN" sz="20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: add  “stuttering" steps</a:t>
            </a:r>
            <a:endParaRPr lang="en-US" altLang="zh-CN" sz="20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>
              <a:buFont typeface="+mj-lt"/>
              <a:buAutoNum type="arabicPeriod"/>
            </a:pPr>
            <a:endParaRPr lang="en-US" altLang="zh-CN" sz="18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>
              <a:buFont typeface="+mj-lt"/>
              <a:buAutoNum type="arabicPeriod"/>
            </a:pPr>
            <a:endParaRPr lang="en-US" altLang="zh-CN" sz="18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endParaRPr lang="en-US" altLang="zh-CN" sz="18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None/>
            </a:pPr>
            <a:endParaRPr lang="en-US" altLang="zh-CN" sz="18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2400" b="1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2400" b="1" dirty="0" smtClean="0">
              <a:solidFill>
                <a:srgbClr val="040404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ambria" panose="02040503050406030204" charset="0"/>
              </a:rPr>
              <a:t>Speci</a:t>
            </a:r>
            <a:r>
              <a:rPr lang="en-US" altLang="zh-CN">
                <a:latin typeface="Cambria" panose="02040503050406030204" charset="0"/>
              </a:rPr>
              <a:t>fi</a:t>
            </a:r>
            <a:r>
              <a:rPr lang="zh-CN" altLang="en-US">
                <a:latin typeface="Cambria" panose="02040503050406030204" charset="0"/>
              </a:rPr>
              <a:t>cation MinMax1</a:t>
            </a:r>
            <a:endParaRPr lang="zh-CN" altLang="en-US">
              <a:latin typeface="Cambria" panose="02040503050406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+mj-lt"/>
              <a:buNone/>
            </a:pPr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Font typeface="+mj-lt"/>
              <a:buNone/>
            </a:pP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A user presents a server with a sequence of integer inputs. The server responds to each input value </a:t>
            </a:r>
            <a:r>
              <a:rPr lang="en-US" altLang="zh-CN" sz="2400" b="1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i</a:t>
            </a: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 with one of the following outputs: </a:t>
            </a:r>
            <a:r>
              <a:rPr lang="en-US" altLang="zh-CN" sz="2400" b="1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Hi</a:t>
            </a: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 if </a:t>
            </a:r>
            <a:r>
              <a:rPr lang="en-US" altLang="zh-CN" sz="2400" b="1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i</a:t>
            </a: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 is the largest number input so far, </a:t>
            </a:r>
            <a:r>
              <a:rPr lang="en-US" altLang="zh-CN" sz="2400" b="1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Lo</a:t>
            </a: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 if it's the smallest number input so far, </a:t>
            </a:r>
            <a:r>
              <a:rPr lang="en-US" altLang="zh-CN" sz="2400" b="1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Both</a:t>
            </a: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 if it's both, and </a:t>
            </a:r>
            <a:r>
              <a:rPr lang="en-US" altLang="zh-CN" sz="2400" b="1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None</a:t>
            </a: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 if it's neither.</a:t>
            </a:r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Font typeface="+mj-lt"/>
              <a:buNone/>
            </a:pP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[show the code]</a:t>
            </a:r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endParaRPr lang="en-US" altLang="zh-CN" sz="18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None/>
            </a:pPr>
            <a:endParaRPr lang="en-US" altLang="zh-CN" sz="18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2400" b="1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2400" b="1" dirty="0" smtClean="0">
              <a:solidFill>
                <a:srgbClr val="040404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Cambria" panose="02040503050406030204" charset="0"/>
              </a:rPr>
              <a:t>The Hiding Operator</a:t>
            </a:r>
            <a:endParaRPr>
              <a:latin typeface="Cambria" panose="02040503050406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+mj-lt"/>
              <a:buNone/>
            </a:pP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The purpose of this specification is to describe the interaction of the user and the server. </a:t>
            </a:r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Font typeface="+mj-lt"/>
              <a:buNone/>
            </a:pP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This interaction is described by the values of </a:t>
            </a:r>
            <a:r>
              <a:rPr lang="en-US" altLang="zh-CN" sz="2400" b="1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x</a:t>
            </a:r>
            <a:r>
              <a:rPr lang="en-US" altLang="zh-CN" sz="2400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 </a:t>
            </a: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and </a:t>
            </a:r>
            <a:r>
              <a:rPr lang="en-US" altLang="zh-CN" sz="2400" b="1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turn</a:t>
            </a: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. The value of </a:t>
            </a:r>
            <a:r>
              <a:rPr lang="en-US" altLang="zh-CN" sz="2400" b="1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y</a:t>
            </a: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 is needed only to describe how the values of </a:t>
            </a:r>
            <a:r>
              <a:rPr lang="en-US" altLang="zh-CN" sz="2400" b="1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x </a:t>
            </a: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and </a:t>
            </a:r>
            <a:r>
              <a:rPr lang="en-US" altLang="zh-CN" sz="2400" b="1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turn</a:t>
            </a: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 can change.We consider </a:t>
            </a:r>
            <a:r>
              <a:rPr lang="en-US" altLang="zh-CN" sz="2400" b="1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x </a:t>
            </a: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and </a:t>
            </a:r>
            <a:r>
              <a:rPr lang="en-US" altLang="zh-CN" sz="2400" b="1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turn</a:t>
            </a: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 to be the externally visible or observable values of the specification and </a:t>
            </a:r>
            <a:r>
              <a:rPr lang="en-US" altLang="zh-CN" sz="2400" b="1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y </a:t>
            </a: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to be an internal variable.</a:t>
            </a:r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8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8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8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2400" b="1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2400" b="1" dirty="0" smtClean="0">
              <a:solidFill>
                <a:srgbClr val="040404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Cambria" panose="02040503050406030204" charset="0"/>
              </a:rPr>
              <a:t>The Hiding Operator</a:t>
            </a:r>
            <a:endParaRPr>
              <a:latin typeface="Cambria" panose="02040503050406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+mj-lt"/>
              <a:buNone/>
            </a:pPr>
            <a:endParaRPr lang="en-US" altLang="zh-CN" sz="18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Font typeface="+mj-lt"/>
              <a:buNone/>
            </a:pPr>
            <a:r>
              <a:rPr lang="en-US" altLang="zh-CN" sz="1800" b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                       :   </a:t>
            </a:r>
            <a:r>
              <a:rPr lang="en-US" altLang="zh-CN" sz="2000" b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F with v hidden</a:t>
            </a:r>
            <a:endParaRPr lang="en-US" altLang="zh-CN" sz="2000" b="1" i="1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None/>
            </a:pPr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None/>
            </a:pP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asserts the existence not of a single value for </a:t>
            </a:r>
            <a:r>
              <a:rPr lang="en-US" altLang="zh-CN" sz="2400" b="1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v</a:t>
            </a: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 that makes</a:t>
            </a:r>
            <a:r>
              <a:rPr lang="en-US" altLang="zh-CN" sz="2400" b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 </a:t>
            </a:r>
            <a:r>
              <a:rPr lang="en-US" altLang="zh-CN" sz="2400" b="1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F</a:t>
            </a:r>
            <a:r>
              <a:rPr lang="en-US" altLang="zh-CN" sz="2400" b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 </a:t>
            </a: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true but rather of a sequence of values, one for each state</a:t>
            </a:r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None/>
            </a:pP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in the behavior, that makes </a:t>
            </a:r>
            <a:r>
              <a:rPr lang="en-US" altLang="zh-CN" sz="2400" b="1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F</a:t>
            </a: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 true on the behavior.</a:t>
            </a:r>
            <a:endParaRPr lang="en-US" altLang="zh-CN" sz="18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2400" b="1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2400" b="1" dirty="0" smtClean="0">
              <a:solidFill>
                <a:srgbClr val="040404"/>
              </a:solidFill>
            </a:endParaRPr>
          </a:p>
        </p:txBody>
      </p:sp>
      <p:pic>
        <p:nvPicPr>
          <p:cNvPr id="5" name="图片 4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0570" y="2053590"/>
            <a:ext cx="835025" cy="3448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Cambria" panose="02040503050406030204" charset="0"/>
              </a:rPr>
              <a:t>The Hiding Operator</a:t>
            </a:r>
            <a:endParaRPr>
              <a:latin typeface="Cambria" panose="02040503050406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buFont typeface="+mj-lt"/>
              <a:buNone/>
            </a:pP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A philosophically correct specification:</a:t>
            </a:r>
            <a:endParaRPr lang="en-US" altLang="zh-CN" sz="18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Font typeface="+mj-lt"/>
              <a:buNone/>
            </a:pPr>
            <a:r>
              <a:rPr lang="en-US" altLang="zh-CN" sz="1800" b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                      </a:t>
            </a:r>
            <a:endParaRPr lang="en-US" altLang="zh-CN" sz="1800" b="1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2000" b="1" i="1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None/>
            </a:pP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There are ways to write the formula </a:t>
            </a:r>
            <a:r>
              <a:rPr lang="en-US" altLang="zh-CN" sz="2400" b="1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Spec</a:t>
            </a: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 with</a:t>
            </a:r>
            <a:r>
              <a:rPr lang="en-US" altLang="zh-CN" sz="2400" b="1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 v</a:t>
            </a: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 hidden in TLA+. The most convenient ones involve writing it in another module that instantiates module MinMax1. However, there's little reason to do it.</a:t>
            </a:r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None/>
            </a:pPr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None/>
            </a:pP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Instead, we take the formula                   to be an abbreviation</a:t>
            </a:r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None/>
            </a:pP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for the formula                     , where </a:t>
            </a:r>
            <a:r>
              <a:rPr lang="en-US" altLang="zh-CN" sz="2400" b="1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[[Spec]]</a:t>
            </a: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 is the formula obtained from </a:t>
            </a:r>
            <a:r>
              <a:rPr lang="en-US" altLang="zh-CN" sz="2400" b="1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Spec</a:t>
            </a: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 by expanding all definitions.Formula </a:t>
            </a:r>
            <a:r>
              <a:rPr lang="en-US" altLang="zh-CN" sz="2400" b="1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[[Spec]]</a:t>
            </a: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 contains only: TLA+ primitives; the constants </a:t>
            </a:r>
            <a:r>
              <a:rPr lang="en-US" altLang="zh-CN" sz="2400" b="1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Hi</a:t>
            </a: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, </a:t>
            </a:r>
            <a:r>
              <a:rPr lang="en-US" altLang="zh-CN" sz="2400" b="1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Lo</a:t>
            </a: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, </a:t>
            </a:r>
            <a:r>
              <a:rPr lang="en-US" altLang="zh-CN" sz="2400" b="1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Both</a:t>
            </a: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, and </a:t>
            </a:r>
            <a:r>
              <a:rPr lang="en-US" altLang="zh-CN" sz="2400" b="1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None</a:t>
            </a: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; and the variables</a:t>
            </a:r>
            <a:r>
              <a:rPr lang="en-US" altLang="zh-CN" sz="2400" b="1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 x</a:t>
            </a: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 ,</a:t>
            </a:r>
            <a:r>
              <a:rPr lang="en-US" altLang="zh-CN" sz="2400" b="1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 turn</a:t>
            </a: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, and </a:t>
            </a:r>
            <a:r>
              <a:rPr lang="en-US" altLang="zh-CN" sz="2400" b="1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y</a:t>
            </a: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.</a:t>
            </a: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2400" b="1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2400" b="1" dirty="0" smtClean="0">
              <a:solidFill>
                <a:srgbClr val="040404"/>
              </a:solidFill>
            </a:endParaRPr>
          </a:p>
        </p:txBody>
      </p:sp>
      <p:pic>
        <p:nvPicPr>
          <p:cNvPr id="4" name="图片 3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5810" y="1719580"/>
            <a:ext cx="1497965" cy="421005"/>
          </a:xfrm>
          <a:prstGeom prst="rect">
            <a:avLst/>
          </a:prstGeom>
        </p:spPr>
      </p:pic>
      <p:pic>
        <p:nvPicPr>
          <p:cNvPr id="6" name="图片 5" descr="无标题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965" y="4329430"/>
            <a:ext cx="1143000" cy="292735"/>
          </a:xfrm>
          <a:prstGeom prst="rect">
            <a:avLst/>
          </a:prstGeom>
        </p:spPr>
      </p:pic>
      <p:pic>
        <p:nvPicPr>
          <p:cNvPr id="8" name="图片 7" descr="无标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360" y="4622165"/>
            <a:ext cx="1202055" cy="3213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Cambria" panose="02040503050406030204" charset="0"/>
              </a:rPr>
              <a:t>The Hiding Operator</a:t>
            </a:r>
            <a:endParaRPr>
              <a:latin typeface="Cambria" panose="02040503050406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+mj-lt"/>
              <a:buNone/>
            </a:pPr>
            <a:endParaRPr lang="en-US" altLang="zh-CN" sz="18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2000" b="1" i="1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None/>
            </a:pPr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None/>
            </a:pPr>
            <a:endParaRPr lang="en-US" altLang="zh-CN" sz="18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2400" b="1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2400" b="1" dirty="0" smtClean="0">
              <a:solidFill>
                <a:srgbClr val="040404"/>
              </a:solidFill>
            </a:endParaRPr>
          </a:p>
        </p:txBody>
      </p:sp>
      <p:pic>
        <p:nvPicPr>
          <p:cNvPr id="4" name="图片 3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5835" y="1983740"/>
            <a:ext cx="6196965" cy="596265"/>
          </a:xfrm>
          <a:prstGeom prst="rect">
            <a:avLst/>
          </a:prstGeom>
        </p:spPr>
      </p:pic>
      <p:pic>
        <p:nvPicPr>
          <p:cNvPr id="6" name="图片 5" descr="无标题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35" y="3030855"/>
            <a:ext cx="5047615" cy="482600"/>
          </a:xfrm>
          <a:prstGeom prst="rect">
            <a:avLst/>
          </a:prstGeom>
        </p:spPr>
      </p:pic>
      <p:pic>
        <p:nvPicPr>
          <p:cNvPr id="7" name="图片 6" descr="无标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620" y="4028440"/>
            <a:ext cx="4311650" cy="956310"/>
          </a:xfrm>
          <a:prstGeom prst="rect">
            <a:avLst/>
          </a:prstGeom>
        </p:spPr>
      </p:pic>
      <p:pic>
        <p:nvPicPr>
          <p:cNvPr id="8" name="图片 7" descr="无标题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435" y="5367020"/>
            <a:ext cx="5088890" cy="6172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Cambria" panose="02040503050406030204" charset="0"/>
              </a:rPr>
              <a:t>The Hiding Operator</a:t>
            </a:r>
            <a:endParaRPr>
              <a:latin typeface="Cambria" panose="02040503050406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+mj-lt"/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2400" b="1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2400" b="1" dirty="0" smtClean="0">
              <a:solidFill>
                <a:srgbClr val="040404"/>
              </a:solidFill>
            </a:endParaRPr>
          </a:p>
        </p:txBody>
      </p:sp>
      <p:pic>
        <p:nvPicPr>
          <p:cNvPr id="5" name="图片 4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960370"/>
            <a:ext cx="7920990" cy="13398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ambria" panose="02040503050406030204" charset="0"/>
              </a:rPr>
              <a:t>Speci</a:t>
            </a:r>
            <a:r>
              <a:rPr lang="en-US" altLang="zh-CN">
                <a:latin typeface="Cambria" panose="02040503050406030204" charset="0"/>
              </a:rPr>
              <a:t>fi</a:t>
            </a:r>
            <a:r>
              <a:rPr lang="zh-CN" altLang="en-US">
                <a:latin typeface="Cambria" panose="02040503050406030204" charset="0"/>
              </a:rPr>
              <a:t>cation MinMax</a:t>
            </a:r>
            <a:r>
              <a:rPr lang="en-US" altLang="zh-CN">
                <a:latin typeface="Cambria" panose="02040503050406030204" charset="0"/>
              </a:rPr>
              <a:t>2</a:t>
            </a:r>
            <a:endParaRPr lang="en-US" altLang="zh-CN">
              <a:latin typeface="Cambria" panose="02040503050406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+mj-lt"/>
              <a:buNone/>
            </a:pP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Module MinMax2 specifies the same user/server interaction that remembers only the smallest and largest values input so far, using the variables </a:t>
            </a:r>
            <a:r>
              <a:rPr lang="en-US" altLang="zh-CN" sz="2400" b="1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min</a:t>
            </a: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 and </a:t>
            </a:r>
            <a:r>
              <a:rPr lang="en-US" altLang="zh-CN" sz="2400" b="1" i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max.</a:t>
            </a:r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Font typeface="+mj-lt"/>
              <a:buNone/>
            </a:pP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[show the code]</a:t>
            </a:r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8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endParaRPr lang="en-US" altLang="zh-CN" sz="18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None/>
            </a:pPr>
            <a:endParaRPr lang="en-US" altLang="zh-CN" sz="18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2400" b="1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2400" b="1" dirty="0" smtClean="0">
              <a:solidFill>
                <a:srgbClr val="040404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144"/>
  <p:tag name="KSO_WM_UNIT_LAYERLEVEL" val="1"/>
  <p:tag name="KSO_WM_UNIT_INDEX" val="1"/>
  <p:tag name="KSO_WM_UNIT_TYPE" val="f"/>
  <p:tag name="KSO_WM_TEMPLATE_CATEGORY" val="custom"/>
  <p:tag name="KSO_WM_TEMPLATE_INDEX" val="20181637"/>
  <p:tag name="KSO_WM_UNIT_ID" val="custom20181637_20*f*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15.xml><?xml version="1.0" encoding="utf-8"?>
<p:tagLst xmlns:p="http://schemas.openxmlformats.org/presentationml/2006/main">
  <p:tag name="KSO_WM_TEMPLATE_CATEGORY" val="custom"/>
  <p:tag name="KSO_WM_TEMPLATE_INDEX" val="2018168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TYPE" val="a"/>
  <p:tag name="KSO_WM_TEMPLATE_CATEGORY" val="custom"/>
  <p:tag name="KSO_WM_TEMPLATE_INDEX" val="20181637"/>
  <p:tag name="KSO_WM_UNIT_ID" val="custom20181637_20*a*1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2_Network">
  <a:themeElements>
    <a:clrScheme name="2_Network 9">
      <a:dk1>
        <a:srgbClr val="000000"/>
      </a:dk1>
      <a:lt1>
        <a:srgbClr val="FFFFFF"/>
      </a:lt1>
      <a:dk2>
        <a:srgbClr val="7C1302"/>
      </a:dk2>
      <a:lt2>
        <a:srgbClr val="CC9900"/>
      </a:lt2>
      <a:accent1>
        <a:srgbClr val="CC9900"/>
      </a:accent1>
      <a:accent2>
        <a:srgbClr val="CC3300"/>
      </a:accent2>
      <a:accent3>
        <a:srgbClr val="FFFFFF"/>
      </a:accent3>
      <a:accent4>
        <a:srgbClr val="000000"/>
      </a:accent4>
      <a:accent5>
        <a:srgbClr val="E2CAAA"/>
      </a:accent5>
      <a:accent6>
        <a:srgbClr val="B92D00"/>
      </a:accent6>
      <a:hlink>
        <a:srgbClr val="808080"/>
      </a:hlink>
      <a:folHlink>
        <a:srgbClr val="CCCC66"/>
      </a:folHlink>
    </a:clrScheme>
    <a:fontScheme name="2_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2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pec-2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自定义 1">
      <a:majorFont>
        <a:latin typeface="Candara"/>
        <a:ea typeface="黑体"/>
        <a:cs typeface=""/>
      </a:majorFont>
      <a:minorFont>
        <a:latin typeface="Candara"/>
        <a:ea typeface="华文细黑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3023</Words>
  <Application>WPS 演示</Application>
  <PresentationFormat>全屏显示(4:3)</PresentationFormat>
  <Paragraphs>206</Paragraphs>
  <Slides>14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32" baseType="lpstr">
      <vt:lpstr>Arial</vt:lpstr>
      <vt:lpstr>宋体</vt:lpstr>
      <vt:lpstr>Wingdings</vt:lpstr>
      <vt:lpstr>仿宋</vt:lpstr>
      <vt:lpstr>黑体</vt:lpstr>
      <vt:lpstr>Candara</vt:lpstr>
      <vt:lpstr>华文细黑</vt:lpstr>
      <vt:lpstr>Courier New</vt:lpstr>
      <vt:lpstr>Arial</vt:lpstr>
      <vt:lpstr>Calibri</vt:lpstr>
      <vt:lpstr>微软雅黑</vt:lpstr>
      <vt:lpstr>Cambria</vt:lpstr>
      <vt:lpstr>楷体</vt:lpstr>
      <vt:lpstr>Kozuka Gothic Pr6N B</vt:lpstr>
      <vt:lpstr>Arial Unicode MS</vt:lpstr>
      <vt:lpstr>Yu Mincho</vt:lpstr>
      <vt:lpstr>2_Network</vt:lpstr>
      <vt:lpstr>mopec-2</vt:lpstr>
      <vt:lpstr>PowerPoint 演示文稿</vt:lpstr>
      <vt:lpstr>Introduction</vt:lpstr>
      <vt:lpstr>Specification MinMax1</vt:lpstr>
      <vt:lpstr>The Hiding Operator</vt:lpstr>
      <vt:lpstr>The Hiding Operator</vt:lpstr>
      <vt:lpstr>The Hiding Operator</vt:lpstr>
      <vt:lpstr>The Hiding Operator</vt:lpstr>
      <vt:lpstr>The Hiding Operator</vt:lpstr>
      <vt:lpstr>Specification MinMax2</vt:lpstr>
      <vt:lpstr>The Relation Between the Two Specifications</vt:lpstr>
      <vt:lpstr>The Relation Between the Two Specifications</vt:lpstr>
      <vt:lpstr>Refinement In General</vt:lpstr>
      <vt:lpstr>Refinement In General</vt:lpstr>
      <vt:lpstr>PowerPoint 演示文稿</vt:lpstr>
    </vt:vector>
  </TitlesOfParts>
  <Company>Nanjing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网构软件模型、技术与平台</dc:title>
  <dc:creator>Xiaoxing Ma</dc:creator>
  <cp:lastModifiedBy>云飛揚1416839454</cp:lastModifiedBy>
  <cp:revision>2450</cp:revision>
  <cp:lastPrinted>2014-03-24T00:35:00Z</cp:lastPrinted>
  <dcterms:created xsi:type="dcterms:W3CDTF">2012-02-01T01:23:00Z</dcterms:created>
  <dcterms:modified xsi:type="dcterms:W3CDTF">2018-07-13T06:40:45Z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2052-10.1.0.7401</vt:lpwstr>
  </property>
</Properties>
</file>