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203" autoAdjust="0"/>
  </p:normalViewPr>
  <p:slideViewPr>
    <p:cSldViewPr snapToGrid="0" showGuides="1">
      <p:cViewPr>
        <p:scale>
          <a:sx n="66" d="100"/>
          <a:sy n="66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A5ACB-BF02-499A-A4BA-31C9989D7A36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68B0-37B6-4518-8B4A-1FD0B239A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6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3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3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8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9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68B0-37B6-4518-8B4A-1FD0B239AE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1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4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September 14,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54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September 14, 2018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September 14,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6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2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62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September 14,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2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September 14,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28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September 14,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3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September 14,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81C339D7-927A-4618-8124-A8D528E5E1D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194BE84B-7089-484D-A68A-D517B307B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3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History Variables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——Auxiliary Variables in TLA+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：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Ch3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Ruize Tang</a:t>
            </a:r>
          </a:p>
          <a:p>
            <a:r>
              <a:rPr lang="en-US" altLang="zh-CN" dirty="0" smtClean="0"/>
              <a:t>14/9/2018</a:t>
            </a:r>
          </a:p>
        </p:txBody>
      </p:sp>
    </p:spTree>
    <p:extLst>
      <p:ext uri="{BB962C8B-B14F-4D97-AF65-F5344CB8AC3E}">
        <p14:creationId xmlns:p14="http://schemas.microsoft.com/office/powerpoint/2010/main" val="2547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Disjunctive Representation</a:t>
            </a:r>
            <a:r>
              <a:rPr lang="en-US" altLang="zh-CN" sz="3200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A disjunctive representation of a formula </a:t>
            </a:r>
            <a:r>
              <a:rPr lang="en-US" altLang="zh-CN" b="0" i="1" dirty="0"/>
              <a:t>N</a:t>
            </a:r>
            <a:r>
              <a:rPr lang="en-US" altLang="zh-CN" b="0" dirty="0"/>
              <a:t> is a way of writing </a:t>
            </a:r>
            <a:r>
              <a:rPr lang="en-US" altLang="zh-CN" b="0" i="1" dirty="0"/>
              <a:t>N</a:t>
            </a:r>
            <a:r>
              <a:rPr lang="en-US" altLang="zh-CN" b="0" dirty="0"/>
              <a:t> </a:t>
            </a:r>
            <a:r>
              <a:rPr lang="en-US" altLang="zh-CN" b="0" dirty="0" smtClean="0"/>
              <a:t>in terms </a:t>
            </a:r>
            <a:r>
              <a:rPr lang="en-US" altLang="zh-CN" b="0" dirty="0"/>
              <a:t>of </a:t>
            </a:r>
            <a:r>
              <a:rPr lang="en-US" altLang="zh-CN" b="0" dirty="0" err="1"/>
              <a:t>subactions</a:t>
            </a:r>
            <a:r>
              <a:rPr lang="en-US" altLang="zh-CN" b="0" dirty="0"/>
              <a:t> </a:t>
            </a:r>
            <a:r>
              <a:rPr lang="en-US" altLang="zh-CN" b="0" i="1" dirty="0"/>
              <a:t>A1 , . . . , Am</a:t>
            </a:r>
            <a:r>
              <a:rPr lang="en-US" altLang="zh-CN" b="0" dirty="0"/>
              <a:t> using only the operators ∨ and ∃k ∈ K , </a:t>
            </a:r>
            <a:r>
              <a:rPr lang="en-US" altLang="zh-CN" b="0" dirty="0" smtClean="0"/>
              <a:t>for some </a:t>
            </a:r>
            <a:r>
              <a:rPr lang="en-US" altLang="zh-CN" b="0" dirty="0"/>
              <a:t>identifiers k and expressions K . </a:t>
            </a:r>
            <a:endParaRPr lang="en-US" altLang="zh-CN" b="0" dirty="0" smtClean="0"/>
          </a:p>
          <a:p>
            <a:endParaRPr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3754870"/>
            <a:ext cx="8058150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4821236"/>
            <a:ext cx="8058150" cy="9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Disjunctive Representation</a:t>
            </a:r>
            <a:r>
              <a:rPr lang="en-US" altLang="zh-CN" sz="3200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Context: </a:t>
            </a:r>
            <a:r>
              <a:rPr lang="en-US" altLang="zh-CN" b="0" dirty="0" smtClean="0"/>
              <a:t>&lt;</a:t>
            </a:r>
            <a:r>
              <a:rPr lang="en-US" altLang="zh-CN" dirty="0" smtClean="0"/>
              <a:t>k</a:t>
            </a:r>
            <a:r>
              <a:rPr lang="en-US" altLang="zh-CN" b="0" dirty="0"/>
              <a:t>; </a:t>
            </a:r>
            <a:r>
              <a:rPr lang="en-US" altLang="zh-CN" dirty="0" smtClean="0"/>
              <a:t>K</a:t>
            </a:r>
            <a:r>
              <a:rPr lang="en-US" altLang="zh-CN" b="0" dirty="0" smtClean="0"/>
              <a:t>&gt;, lower </a:t>
            </a:r>
            <a:r>
              <a:rPr lang="en-US" altLang="zh-CN" dirty="0" smtClean="0"/>
              <a:t>k</a:t>
            </a:r>
            <a:r>
              <a:rPr lang="en-US" altLang="zh-CN" b="0" dirty="0"/>
              <a:t> is an n-tuple of identifiers and </a:t>
            </a:r>
            <a:r>
              <a:rPr lang="en-US" altLang="zh-CN" b="0" dirty="0" smtClean="0"/>
              <a:t>upper </a:t>
            </a:r>
            <a:r>
              <a:rPr lang="en-US" altLang="zh-CN" dirty="0" smtClean="0"/>
              <a:t>K</a:t>
            </a:r>
            <a:r>
              <a:rPr lang="en-US" altLang="zh-CN" b="0" dirty="0" smtClean="0"/>
              <a:t> </a:t>
            </a:r>
            <a:r>
              <a:rPr lang="en-US" altLang="zh-CN" b="0" dirty="0"/>
              <a:t>is an n-tuple of </a:t>
            </a:r>
            <a:r>
              <a:rPr lang="en-US" altLang="zh-CN" b="0" dirty="0" smtClean="0"/>
              <a:t>expressions.</a:t>
            </a:r>
          </a:p>
          <a:p>
            <a:endParaRPr lang="en-US" altLang="zh-CN" b="0" dirty="0"/>
          </a:p>
          <a:p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  <a:p>
            <a:r>
              <a:rPr lang="en-US" altLang="zh-CN" b="0" dirty="0" smtClean="0"/>
              <a:t>If &lt;</a:t>
            </a:r>
            <a:r>
              <a:rPr lang="en-US" altLang="zh-CN" dirty="0" smtClean="0"/>
              <a:t>k</a:t>
            </a:r>
            <a:r>
              <a:rPr lang="en-US" altLang="zh-CN" b="0" dirty="0"/>
              <a:t>; </a:t>
            </a:r>
            <a:r>
              <a:rPr lang="en-US" altLang="zh-CN" dirty="0" smtClean="0"/>
              <a:t>K</a:t>
            </a:r>
            <a:r>
              <a:rPr lang="en-US" altLang="zh-CN" b="0" dirty="0" smtClean="0"/>
              <a:t>&gt; </a:t>
            </a:r>
            <a:r>
              <a:rPr lang="en-US" altLang="zh-CN" b="0" dirty="0"/>
              <a:t>is the empty context </a:t>
            </a:r>
            <a:r>
              <a:rPr lang="en-US" altLang="zh-CN" b="0" dirty="0" smtClean="0"/>
              <a:t>&lt;;&gt;, </a:t>
            </a:r>
            <a:r>
              <a:rPr lang="en-US" altLang="zh-CN" b="0" dirty="0"/>
              <a:t>we let </a:t>
            </a:r>
            <a:r>
              <a:rPr lang="en-US" altLang="zh-CN" b="0" dirty="0" smtClean="0"/>
              <a:t>∃&lt;</a:t>
            </a:r>
            <a:r>
              <a:rPr lang="en-US" altLang="zh-CN" dirty="0" smtClean="0"/>
              <a:t>k</a:t>
            </a:r>
            <a:r>
              <a:rPr lang="en-US" altLang="zh-CN" b="0" dirty="0"/>
              <a:t>; </a:t>
            </a:r>
            <a:r>
              <a:rPr lang="en-US" altLang="zh-CN" dirty="0" smtClean="0"/>
              <a:t>K</a:t>
            </a:r>
            <a:r>
              <a:rPr lang="en-US" altLang="zh-CN" b="0" dirty="0" smtClean="0"/>
              <a:t>&gt; </a:t>
            </a:r>
            <a:r>
              <a:rPr lang="en-US" altLang="zh-CN" b="0" dirty="0"/>
              <a:t>: </a:t>
            </a:r>
            <a:r>
              <a:rPr lang="en-US" altLang="zh-CN" b="0" dirty="0" smtClean="0"/>
              <a:t>F and ∀&lt;</a:t>
            </a:r>
            <a:r>
              <a:rPr lang="en-US" altLang="zh-CN" dirty="0" smtClean="0"/>
              <a:t>k</a:t>
            </a:r>
            <a:r>
              <a:rPr lang="en-US" altLang="zh-CN" b="0" dirty="0"/>
              <a:t>; </a:t>
            </a:r>
            <a:r>
              <a:rPr lang="en-US" altLang="zh-CN" dirty="0" smtClean="0"/>
              <a:t>K</a:t>
            </a:r>
            <a:r>
              <a:rPr lang="en-US" altLang="zh-CN" b="0" dirty="0" smtClean="0"/>
              <a:t>&gt; </a:t>
            </a:r>
            <a:r>
              <a:rPr lang="en-US" altLang="zh-CN" b="0" dirty="0"/>
              <a:t>: </a:t>
            </a:r>
            <a:r>
              <a:rPr lang="en-US" altLang="zh-CN" b="0" i="1" dirty="0"/>
              <a:t>F</a:t>
            </a:r>
            <a:r>
              <a:rPr lang="en-US" altLang="zh-CN" b="0" dirty="0"/>
              <a:t> equal </a:t>
            </a:r>
            <a:r>
              <a:rPr lang="en-US" altLang="zh-CN" b="0" i="1" dirty="0"/>
              <a:t>F</a:t>
            </a:r>
            <a:r>
              <a:rPr lang="en-US" altLang="zh-CN" b="0" dirty="0"/>
              <a:t> .</a:t>
            </a:r>
          </a:p>
          <a:p>
            <a:endParaRPr lang="en-US" altLang="zh-CN" b="0" dirty="0"/>
          </a:p>
          <a:p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595" y="3353043"/>
            <a:ext cx="4708629" cy="19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Disjunctive Representation</a:t>
            </a:r>
            <a:r>
              <a:rPr lang="en-US" altLang="zh-CN" sz="3200" dirty="0"/>
              <a:t>(cont.)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861" y="1783357"/>
            <a:ext cx="8852278" cy="36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Equivalence of Next-State </a:t>
            </a:r>
            <a:r>
              <a:rPr lang="en-US" altLang="zh-CN" sz="4000" dirty="0" smtClean="0"/>
              <a:t>Actions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783357"/>
            <a:ext cx="7924800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812" y="3087413"/>
            <a:ext cx="8269988" cy="23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of History </a:t>
            </a:r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In practice,  we just want to show that spec </a:t>
            </a:r>
            <a:r>
              <a:rPr lang="en-US" altLang="zh-CN" dirty="0" smtClean="0"/>
              <a:t>S</a:t>
            </a:r>
            <a:r>
              <a:rPr lang="en-US" altLang="zh-CN" b="0" dirty="0" smtClean="0"/>
              <a:t> satisfied some property </a:t>
            </a:r>
            <a:r>
              <a:rPr lang="en-US" altLang="zh-CN" dirty="0" smtClean="0"/>
              <a:t>P</a:t>
            </a:r>
            <a:r>
              <a:rPr lang="en-US" altLang="zh-CN" b="0" dirty="0" smtClean="0"/>
              <a:t> instead of proving they are equivalent.</a:t>
            </a:r>
          </a:p>
          <a:p>
            <a:r>
              <a:rPr lang="en-US" altLang="zh-CN" b="0" dirty="0" smtClean="0"/>
              <a:t>We often want to show </a:t>
            </a:r>
            <a:r>
              <a:rPr lang="en-US" altLang="zh-CN" dirty="0" smtClean="0"/>
              <a:t>S </a:t>
            </a:r>
            <a:r>
              <a:rPr lang="en-US" altLang="zh-CN" b="0" dirty="0" smtClean="0"/>
              <a:t>implies a more abstract spec </a:t>
            </a:r>
            <a:r>
              <a:rPr lang="en-US" altLang="zh-CN" dirty="0" smtClean="0"/>
              <a:t>T</a:t>
            </a:r>
            <a:r>
              <a:rPr lang="en-US" altLang="zh-CN" b="0" dirty="0" smtClean="0"/>
              <a:t>. The standard way is to find a refinement mapping.</a:t>
            </a:r>
          </a:p>
          <a:p>
            <a:r>
              <a:rPr lang="en-US" altLang="zh-CN" b="0" dirty="0" smtClean="0"/>
              <a:t>When the high-level </a:t>
            </a:r>
            <a:r>
              <a:rPr lang="en-US" altLang="zh-CN" dirty="0" smtClean="0"/>
              <a:t>T</a:t>
            </a:r>
            <a:r>
              <a:rPr lang="en-US" altLang="zh-CN" b="0" dirty="0" smtClean="0"/>
              <a:t> remembers its state info while that is forgotten by </a:t>
            </a:r>
            <a:r>
              <a:rPr lang="en-US" altLang="zh-CN" dirty="0" smtClean="0"/>
              <a:t>S</a:t>
            </a:r>
            <a:r>
              <a:rPr lang="en-US" altLang="zh-CN" b="0" dirty="0" smtClean="0"/>
              <a:t>, we can add history variables to </a:t>
            </a:r>
            <a:r>
              <a:rPr lang="en-US" altLang="zh-CN" dirty="0" smtClean="0"/>
              <a:t>S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Discussion of History </a:t>
            </a:r>
            <a:r>
              <a:rPr lang="en-US" altLang="zh-CN" sz="4000" dirty="0" smtClean="0"/>
              <a:t>Variables</a:t>
            </a:r>
            <a:r>
              <a:rPr lang="en-US" altLang="zh-CN" sz="2800" dirty="0" smtClean="0"/>
              <a:t>(cont.)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smtClean="0"/>
              <a:t>Some people think </a:t>
            </a:r>
            <a:r>
              <a:rPr lang="en-US" altLang="zh-CN" sz="2800" dirty="0" smtClean="0"/>
              <a:t>T </a:t>
            </a:r>
            <a:r>
              <a:rPr lang="en-US" altLang="zh-CN" sz="2800" b="0" dirty="0" smtClean="0"/>
              <a:t>is not a good high-level spec because it keeps past info that its implementation </a:t>
            </a:r>
            <a:r>
              <a:rPr lang="en-US" altLang="zh-CN" sz="2800" dirty="0" smtClean="0"/>
              <a:t>S </a:t>
            </a:r>
            <a:r>
              <a:rPr lang="en-US" altLang="zh-CN" sz="2800" b="0" dirty="0" smtClean="0"/>
              <a:t>doesn’t have to.</a:t>
            </a:r>
          </a:p>
          <a:p>
            <a:r>
              <a:rPr lang="en-US" altLang="zh-CN" sz="2800" b="0" dirty="0" smtClean="0"/>
              <a:t>However, sometimes this can be simpler.</a:t>
            </a:r>
          </a:p>
          <a:p>
            <a:r>
              <a:rPr lang="en-US" altLang="zh-CN" sz="2800" b="0" dirty="0" smtClean="0"/>
              <a:t>We may also add history variables even if we aren’t explicitly construct refinement mapping.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For example, spec </a:t>
            </a:r>
            <a:r>
              <a:rPr lang="en-US" altLang="zh-CN" sz="2800" dirty="0" smtClean="0"/>
              <a:t>S</a:t>
            </a:r>
            <a:r>
              <a:rPr lang="en-US" altLang="zh-CN" sz="2800" b="0" dirty="0" smtClean="0"/>
              <a:t> requires one kind of action happen before another. We can add a history variable to save all behaviors.</a:t>
            </a:r>
          </a:p>
          <a:p>
            <a:r>
              <a:rPr lang="en-US" altLang="zh-CN" sz="2800" b="0" dirty="0" smtClean="0"/>
              <a:t>Because of it is history variables, it doesn’t need to be implemented in the real system.</a:t>
            </a:r>
          </a:p>
        </p:txBody>
      </p:sp>
    </p:spTree>
    <p:extLst>
      <p:ext uri="{BB962C8B-B14F-4D97-AF65-F5344CB8AC3E}">
        <p14:creationId xmlns:p14="http://schemas.microsoft.com/office/powerpoint/2010/main" val="6212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A natural liveness spec is that every input should produce an output. </a:t>
            </a:r>
          </a:p>
          <a:p>
            <a:r>
              <a:rPr lang="en-US" altLang="zh-CN" b="0" dirty="0" smtClean="0"/>
              <a:t>This can be done </a:t>
            </a:r>
            <a:r>
              <a:rPr lang="en-US" altLang="zh-CN" b="0" dirty="0"/>
              <a:t>by conjoining </a:t>
            </a:r>
            <a:r>
              <a:rPr lang="en-US" altLang="zh-CN" b="0" i="1" dirty="0" err="1" smtClean="0"/>
              <a:t>WF_vars</a:t>
            </a:r>
            <a:r>
              <a:rPr lang="en-US" altLang="zh-CN" b="0" i="1" dirty="0" smtClean="0"/>
              <a:t>(Respond)  </a:t>
            </a:r>
            <a:r>
              <a:rPr lang="en-US" altLang="zh-CN" b="0" dirty="0" smtClean="0"/>
              <a:t>to </a:t>
            </a:r>
            <a:r>
              <a:rPr lang="en-US" altLang="zh-CN" b="0" i="1" dirty="0" smtClean="0"/>
              <a:t>Spec</a:t>
            </a:r>
            <a:r>
              <a:rPr lang="en-US" altLang="zh-CN" b="0" dirty="0" smtClean="0"/>
              <a:t>, we call the new spec </a:t>
            </a:r>
            <a:r>
              <a:rPr lang="en-US" altLang="zh-CN" b="0" i="1" dirty="0" err="1" smtClean="0"/>
              <a:t>Lspec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The way to verify spec1 =&gt; spec2 is the same as before. But spec2 </a:t>
            </a:r>
            <a:r>
              <a:rPr lang="en-US" altLang="zh-CN" b="0" dirty="0"/>
              <a:t>=&gt; </a:t>
            </a:r>
            <a:r>
              <a:rPr lang="en-US" altLang="zh-CN" b="0" dirty="0" smtClean="0"/>
              <a:t>spec1 should introduce history variables.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554" y="5808265"/>
            <a:ext cx="5924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If the spec is written in canonical form:</a:t>
            </a:r>
          </a:p>
          <a:p>
            <a:endParaRPr lang="en-US" altLang="zh-CN" b="0" dirty="0"/>
          </a:p>
          <a:p>
            <a:r>
              <a:rPr lang="en-US" altLang="zh-CN" b="0" dirty="0" smtClean="0"/>
              <a:t>Then, add history variables can be written:</a:t>
            </a:r>
          </a:p>
          <a:p>
            <a:endParaRPr lang="en-US" altLang="zh-CN" b="0" dirty="0"/>
          </a:p>
          <a:p>
            <a:r>
              <a:rPr lang="en-US" altLang="zh-CN" b="0" dirty="0" smtClean="0"/>
              <a:t>But that is weird because </a:t>
            </a:r>
            <a:r>
              <a:rPr lang="en-US" altLang="zh-CN" b="0" i="1" dirty="0" smtClean="0"/>
              <a:t>Respond</a:t>
            </a:r>
            <a:r>
              <a:rPr lang="en-US" altLang="zh-CN" b="0" dirty="0" smtClean="0"/>
              <a:t> is not the a </a:t>
            </a:r>
            <a:r>
              <a:rPr lang="en-US" altLang="zh-CN" b="0" dirty="0" err="1" smtClean="0"/>
              <a:t>subaction</a:t>
            </a:r>
            <a:r>
              <a:rPr lang="en-US" altLang="zh-CN" b="0" dirty="0" smtClean="0"/>
              <a:t> of </a:t>
            </a:r>
            <a:r>
              <a:rPr lang="en-US" altLang="zh-CN" b="0" i="1" dirty="0" err="1" smtClean="0"/>
              <a:t>NextH</a:t>
            </a:r>
            <a:r>
              <a:rPr lang="en-US" altLang="zh-CN" b="0" dirty="0" smtClean="0"/>
              <a:t>. </a:t>
            </a:r>
          </a:p>
          <a:p>
            <a:endParaRPr lang="zh-CN" altLang="en-US" b="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26" y="2431816"/>
            <a:ext cx="3457575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26" y="3489850"/>
            <a:ext cx="7124700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26" y="5072743"/>
            <a:ext cx="7553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957"/>
            <a:ext cx="9144000" cy="57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the last </a:t>
            </a:r>
            <a:r>
              <a:rPr lang="en-US" altLang="zh-CN" dirty="0" smtClean="0"/>
              <a:t>seminar…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Specification </a:t>
            </a:r>
            <a:r>
              <a:rPr lang="en-US" altLang="zh-CN" i="1" dirty="0" smtClean="0"/>
              <a:t>MinMax</a:t>
            </a:r>
            <a:r>
              <a:rPr lang="en-US" altLang="zh-CN" dirty="0" smtClean="0"/>
              <a:t>1 and </a:t>
            </a:r>
            <a:r>
              <a:rPr lang="en-US" altLang="zh-CN" i="1" dirty="0" smtClean="0"/>
              <a:t>MinMax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Both specs continuously accept user </a:t>
            </a:r>
            <a:r>
              <a:rPr lang="en-US" altLang="zh-CN" dirty="0"/>
              <a:t>input and </a:t>
            </a:r>
            <a:r>
              <a:rPr lang="en-US" altLang="zh-CN" dirty="0" smtClean="0"/>
              <a:t>response one value of {Hi, Lo, Both, None}. </a:t>
            </a:r>
          </a:p>
          <a:p>
            <a:pPr lvl="1"/>
            <a:r>
              <a:rPr lang="en-US" altLang="zh-CN" dirty="0"/>
              <a:t>Both </a:t>
            </a:r>
            <a:r>
              <a:rPr lang="en-US" altLang="zh-CN" dirty="0" smtClean="0"/>
              <a:t>use a variable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to hold the input or response, and </a:t>
            </a:r>
            <a:r>
              <a:rPr lang="en-US" altLang="zh-CN" i="1" dirty="0" smtClean="0"/>
              <a:t>turn</a:t>
            </a:r>
            <a:r>
              <a:rPr lang="en-US" altLang="zh-CN" dirty="0" smtClean="0"/>
              <a:t> to indicate whether it’s the user’s or server’s turn.</a:t>
            </a:r>
          </a:p>
          <a:p>
            <a:pPr lvl="1"/>
            <a:r>
              <a:rPr lang="en-US" altLang="zh-CN" i="1" dirty="0" smtClean="0"/>
              <a:t>MinMax</a:t>
            </a:r>
            <a:r>
              <a:rPr lang="en-US" altLang="zh-CN" dirty="0" smtClean="0"/>
              <a:t>1 uses a variable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to hold all the user input while </a:t>
            </a:r>
            <a:r>
              <a:rPr lang="en-US" altLang="zh-CN" i="1" dirty="0" smtClean="0"/>
              <a:t>MinMax</a:t>
            </a:r>
            <a:r>
              <a:rPr lang="en-US" altLang="zh-CN" dirty="0" smtClean="0"/>
              <a:t>2 only records the </a:t>
            </a:r>
            <a:r>
              <a:rPr lang="en-US" altLang="zh-CN" i="1" dirty="0" smtClean="0"/>
              <a:t>min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max</a:t>
            </a:r>
            <a:r>
              <a:rPr lang="en-US" altLang="zh-CN" dirty="0" smtClean="0"/>
              <a:t> input value.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the last seminar</a:t>
            </a:r>
            <a:r>
              <a:rPr lang="en-US" altLang="zh-CN" dirty="0" smtClean="0"/>
              <a:t>…</a:t>
            </a:r>
            <a:r>
              <a:rPr lang="en-US" altLang="zh-CN" sz="3600" dirty="0" smtClean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Refinement in </a:t>
            </a:r>
            <a:r>
              <a:rPr lang="en-US" altLang="zh-CN" dirty="0" smtClean="0"/>
              <a:t>General</a:t>
            </a:r>
          </a:p>
          <a:p>
            <a:pPr lvl="1"/>
            <a:r>
              <a:rPr lang="da-DK" altLang="zh-CN" dirty="0" smtClean="0"/>
              <a:t>Let</a:t>
            </a:r>
            <a:r>
              <a:rPr lang="da-DK" altLang="zh-CN" b="1" dirty="0" smtClean="0"/>
              <a:t> </a:t>
            </a:r>
            <a:r>
              <a:rPr lang="da-DK" altLang="zh-CN" b="1" dirty="0"/>
              <a:t>x </a:t>
            </a:r>
            <a:r>
              <a:rPr lang="da-DK" altLang="zh-CN" dirty="0" smtClean="0"/>
              <a:t>denote x1 </a:t>
            </a:r>
            <a:r>
              <a:rPr lang="da-DK" altLang="zh-CN" dirty="0"/>
              <a:t>, . . . , </a:t>
            </a:r>
            <a:r>
              <a:rPr lang="da-DK" altLang="zh-CN" dirty="0" smtClean="0"/>
              <a:t>xm. </a:t>
            </a:r>
            <a:r>
              <a:rPr lang="da-DK" altLang="zh-CN" b="1" dirty="0" smtClean="0"/>
              <a:t>y </a:t>
            </a:r>
            <a:r>
              <a:rPr lang="da-DK" altLang="zh-CN" dirty="0" smtClean="0"/>
              <a:t>and </a:t>
            </a:r>
            <a:r>
              <a:rPr lang="da-DK" altLang="zh-CN" b="1" dirty="0" smtClean="0"/>
              <a:t>z </a:t>
            </a:r>
            <a:r>
              <a:rPr lang="da-DK" altLang="zh-CN" dirty="0" smtClean="0"/>
              <a:t>are the same.</a:t>
            </a:r>
          </a:p>
          <a:p>
            <a:pPr lvl="1"/>
            <a:r>
              <a:rPr lang="da-DK" altLang="zh-CN" dirty="0" smtClean="0"/>
              <a:t>Consider </a:t>
            </a:r>
            <a:r>
              <a:rPr lang="da-DK" altLang="zh-CN" b="1" dirty="0" smtClean="0"/>
              <a:t>x </a:t>
            </a:r>
            <a:r>
              <a:rPr lang="da-DK" altLang="zh-CN" dirty="0" smtClean="0"/>
              <a:t>to be</a:t>
            </a:r>
            <a:r>
              <a:rPr lang="da-DK" altLang="zh-CN" b="1" dirty="0" smtClean="0"/>
              <a:t> </a:t>
            </a:r>
            <a:r>
              <a:rPr lang="en-US" altLang="zh-CN" dirty="0"/>
              <a:t>externally visible </a:t>
            </a:r>
            <a:r>
              <a:rPr lang="en-US" altLang="zh-CN" dirty="0" smtClean="0"/>
              <a:t>variables and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to be </a:t>
            </a:r>
            <a:r>
              <a:rPr lang="en-US" altLang="zh-CN" dirty="0"/>
              <a:t>internal variables.</a:t>
            </a:r>
          </a:p>
          <a:p>
            <a:pPr lvl="1"/>
            <a:r>
              <a:rPr lang="en-US" altLang="zh-CN" dirty="0"/>
              <a:t>To verify that </a:t>
            </a:r>
            <a:r>
              <a:rPr lang="en-US" altLang="zh-CN" b="1" dirty="0" smtClean="0"/>
              <a:t>∃</a:t>
            </a:r>
            <a:r>
              <a:rPr lang="en-US" altLang="zh-CN" dirty="0" smtClean="0"/>
              <a:t>y </a:t>
            </a:r>
            <a:r>
              <a:rPr lang="en-US" altLang="zh-CN" dirty="0"/>
              <a:t>: </a:t>
            </a:r>
            <a:r>
              <a:rPr lang="en-US" altLang="zh-CN" i="1" dirty="0" smtClean="0"/>
              <a:t>Spec1</a:t>
            </a:r>
            <a:r>
              <a:rPr lang="en-US" altLang="zh-CN" dirty="0" smtClean="0"/>
              <a:t> implements </a:t>
            </a:r>
            <a:r>
              <a:rPr lang="en-US" altLang="zh-CN" b="1" dirty="0" smtClean="0"/>
              <a:t>∃</a:t>
            </a:r>
            <a:r>
              <a:rPr lang="en-US" altLang="zh-CN" dirty="0" smtClean="0"/>
              <a:t>z </a:t>
            </a:r>
            <a:r>
              <a:rPr lang="en-US" altLang="zh-CN" dirty="0"/>
              <a:t>: </a:t>
            </a:r>
            <a:r>
              <a:rPr lang="en-US" altLang="zh-CN" i="1" dirty="0" smtClean="0"/>
              <a:t>Spec2</a:t>
            </a:r>
            <a:endParaRPr lang="en-US" altLang="zh-CN" i="1" dirty="0"/>
          </a:p>
          <a:p>
            <a:pPr lvl="1"/>
            <a:r>
              <a:rPr lang="en-US" altLang="zh-CN" dirty="0" smtClean="0"/>
              <a:t>However, sometimes there doesn’t exist a </a:t>
            </a:r>
            <a:r>
              <a:rPr lang="en-US" altLang="zh-CN" dirty="0"/>
              <a:t>refinement mapping under which </a:t>
            </a:r>
            <a:r>
              <a:rPr lang="en-US" altLang="zh-CN" i="1" dirty="0"/>
              <a:t>Spec1</a:t>
            </a:r>
            <a:r>
              <a:rPr lang="en-US" altLang="zh-CN" dirty="0" smtClean="0"/>
              <a:t> implements </a:t>
            </a:r>
            <a:r>
              <a:rPr lang="en-US" altLang="zh-CN" i="1" dirty="0"/>
              <a:t>Spec2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smtClean="0"/>
              <a:t>most cases, we can construct </a:t>
            </a:r>
            <a:r>
              <a:rPr lang="en-US" altLang="zh-CN" dirty="0"/>
              <a:t>the </a:t>
            </a:r>
            <a:r>
              <a:rPr lang="en-US" altLang="zh-CN" dirty="0" smtClean="0"/>
              <a:t>necessary refinement </a:t>
            </a:r>
            <a:r>
              <a:rPr lang="en-US" altLang="zh-CN" dirty="0"/>
              <a:t>mapping by adding </a:t>
            </a:r>
            <a:r>
              <a:rPr lang="en-US" altLang="zh-CN" sz="2800" b="1" dirty="0"/>
              <a:t>auxiliary variables</a:t>
            </a:r>
            <a:r>
              <a:rPr lang="en-US" altLang="zh-CN" dirty="0"/>
              <a:t> to </a:t>
            </a:r>
            <a:r>
              <a:rPr lang="en-US" altLang="zh-CN" i="1" dirty="0"/>
              <a:t>Spec1</a:t>
            </a:r>
            <a:r>
              <a:rPr lang="en-US" altLang="zh-CN" dirty="0" smtClean="0"/>
              <a:t> .</a:t>
            </a:r>
          </a:p>
          <a:p>
            <a:pPr lvl="1"/>
            <a:r>
              <a:rPr lang="en-US" altLang="zh-CN" sz="2800" b="1" dirty="0" smtClean="0"/>
              <a:t>History variables </a:t>
            </a:r>
            <a:r>
              <a:rPr lang="en-US" altLang="zh-CN" dirty="0" smtClean="0"/>
              <a:t>is one kind of the three variables.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32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Equivalence of </a:t>
            </a:r>
            <a:r>
              <a:rPr lang="en-US" altLang="zh-CN" sz="3600" i="1" dirty="0" smtClean="0"/>
              <a:t>MinMax1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and </a:t>
            </a:r>
            <a:r>
              <a:rPr lang="en-US" altLang="zh-CN" sz="3600" i="1" dirty="0" smtClean="0"/>
              <a:t>MinMax2</a:t>
            </a:r>
            <a:endParaRPr lang="zh-CN" altLang="en-US" sz="36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We </a:t>
            </a:r>
            <a:r>
              <a:rPr lang="en-US" altLang="zh-CN" b="0" dirty="0"/>
              <a:t>observed that </a:t>
            </a:r>
            <a:r>
              <a:rPr lang="en-US" altLang="zh-CN" dirty="0" smtClean="0"/>
              <a:t>∃</a:t>
            </a:r>
            <a:r>
              <a:rPr lang="en-US" altLang="zh-CN" b="0" i="1" dirty="0" smtClean="0"/>
              <a:t>y </a:t>
            </a:r>
            <a:r>
              <a:rPr lang="en-US" altLang="zh-CN" b="0" i="1" dirty="0"/>
              <a:t>: </a:t>
            </a:r>
            <a:r>
              <a:rPr lang="en-US" altLang="zh-CN" b="0" i="1" dirty="0" smtClean="0"/>
              <a:t>Spec1 </a:t>
            </a:r>
            <a:r>
              <a:rPr lang="en-US" altLang="zh-CN" b="0" dirty="0"/>
              <a:t>and</a:t>
            </a:r>
            <a:r>
              <a:rPr lang="en-US" altLang="zh-CN" b="0" i="1" dirty="0"/>
              <a:t> </a:t>
            </a:r>
            <a:r>
              <a:rPr lang="en-US" altLang="zh-CN" dirty="0" smtClean="0"/>
              <a:t>∃</a:t>
            </a:r>
            <a:r>
              <a:rPr lang="en-US" altLang="zh-CN" b="0" i="1" dirty="0" smtClean="0"/>
              <a:t>min</a:t>
            </a:r>
            <a:r>
              <a:rPr lang="en-US" altLang="zh-CN" b="0" i="1" dirty="0"/>
              <a:t>, max : </a:t>
            </a:r>
            <a:r>
              <a:rPr lang="en-US" altLang="zh-CN" b="0" i="1" dirty="0" smtClean="0"/>
              <a:t>Spec2 </a:t>
            </a:r>
            <a:r>
              <a:rPr lang="en-US" altLang="zh-CN" b="0" dirty="0" smtClean="0"/>
              <a:t>are</a:t>
            </a:r>
            <a:r>
              <a:rPr lang="en-US" altLang="zh-CN" b="0" i="1" dirty="0" smtClean="0"/>
              <a:t> </a:t>
            </a:r>
            <a:r>
              <a:rPr lang="en-US" altLang="zh-CN" b="0" dirty="0" smtClean="0"/>
              <a:t>equivalent (each implies the other).</a:t>
            </a:r>
          </a:p>
          <a:p>
            <a:r>
              <a:rPr lang="en-US" altLang="zh-CN" b="0" dirty="0"/>
              <a:t>We found a refinement mapping </a:t>
            </a:r>
            <a:r>
              <a:rPr lang="en-US" altLang="zh-CN" b="0" dirty="0" smtClean="0"/>
              <a:t>under which </a:t>
            </a:r>
            <a:r>
              <a:rPr lang="en-US" altLang="zh-CN" b="0" i="1" dirty="0"/>
              <a:t>Spec1</a:t>
            </a:r>
            <a:r>
              <a:rPr lang="en-US" altLang="zh-CN" b="0" dirty="0" smtClean="0"/>
              <a:t> </a:t>
            </a:r>
            <a:r>
              <a:rPr lang="en-US" altLang="zh-CN" b="0" dirty="0"/>
              <a:t>implements </a:t>
            </a:r>
            <a:r>
              <a:rPr lang="en-US" altLang="zh-CN" b="0" i="1" dirty="0" smtClean="0"/>
              <a:t>Spec2</a:t>
            </a:r>
            <a:r>
              <a:rPr lang="en-US" altLang="zh-CN" b="0" dirty="0" smtClean="0"/>
              <a:t>. </a:t>
            </a:r>
          </a:p>
          <a:p>
            <a:r>
              <a:rPr lang="en-US" altLang="zh-CN" b="0" dirty="0"/>
              <a:t>But how to prove the converse </a:t>
            </a:r>
            <a:r>
              <a:rPr lang="en-US" altLang="zh-CN" b="0" dirty="0" smtClean="0"/>
              <a:t>implication?</a:t>
            </a:r>
          </a:p>
          <a:p>
            <a:r>
              <a:rPr lang="en-US" altLang="zh-CN" b="0" dirty="0" smtClean="0"/>
              <a:t>We know that </a:t>
            </a:r>
            <a:r>
              <a:rPr lang="en-US" altLang="zh-CN" b="0" i="1" dirty="0" smtClean="0"/>
              <a:t>y</a:t>
            </a:r>
            <a:r>
              <a:rPr lang="en-US" altLang="zh-CN" b="0" dirty="0" smtClean="0"/>
              <a:t> holds the input set in </a:t>
            </a:r>
            <a:r>
              <a:rPr lang="en-US" altLang="zh-CN" b="0" i="1" dirty="0" smtClean="0"/>
              <a:t>Spec1</a:t>
            </a:r>
            <a:r>
              <a:rPr lang="en-US" altLang="zh-CN" b="0" dirty="0" smtClean="0"/>
              <a:t>, while </a:t>
            </a:r>
            <a:r>
              <a:rPr lang="en-US" altLang="zh-CN" b="0" i="1" dirty="0" smtClean="0"/>
              <a:t>Spec2 </a:t>
            </a:r>
            <a:r>
              <a:rPr lang="en-US" altLang="zh-CN" b="0" dirty="0" smtClean="0"/>
              <a:t>only saves the </a:t>
            </a:r>
            <a:r>
              <a:rPr lang="en-US" altLang="zh-CN" b="0" i="1" dirty="0" smtClean="0"/>
              <a:t>min</a:t>
            </a:r>
            <a:r>
              <a:rPr lang="en-US" altLang="zh-CN" b="0" dirty="0" smtClean="0"/>
              <a:t> and </a:t>
            </a:r>
            <a:r>
              <a:rPr lang="en-US" altLang="zh-CN" b="0" i="1" dirty="0" smtClean="0"/>
              <a:t>max</a:t>
            </a:r>
            <a:r>
              <a:rPr lang="en-US" altLang="zh-CN" b="0" dirty="0" smtClean="0"/>
              <a:t>. So there is no way to reconstruct the input set of </a:t>
            </a:r>
            <a:r>
              <a:rPr lang="en-US" altLang="zh-CN" b="0" i="1" dirty="0" smtClean="0"/>
              <a:t>MinMax2</a:t>
            </a:r>
            <a:r>
              <a:rPr lang="en-US" altLang="zh-CN" b="0" dirty="0" smtClean="0"/>
              <a:t>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497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Equivalence of </a:t>
            </a:r>
            <a:r>
              <a:rPr lang="en-US" altLang="zh-CN" sz="3200" i="1" dirty="0"/>
              <a:t>MinMax1</a:t>
            </a:r>
            <a:r>
              <a:rPr lang="en-US" altLang="zh-CN" sz="3200" dirty="0"/>
              <a:t> and </a:t>
            </a:r>
            <a:r>
              <a:rPr lang="en-US" altLang="zh-CN" sz="3200" i="1" dirty="0" smtClean="0"/>
              <a:t>MinMax2 </a:t>
            </a:r>
            <a:r>
              <a:rPr lang="en-US" altLang="zh-CN" sz="2000" dirty="0" smtClean="0"/>
              <a:t>(cont.)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Adding auxiliary variable </a:t>
            </a:r>
            <a:r>
              <a:rPr lang="en-US" altLang="zh-CN" dirty="0" smtClean="0"/>
              <a:t>a</a:t>
            </a:r>
            <a:r>
              <a:rPr lang="en-US" altLang="zh-CN" b="0" dirty="0" smtClean="0"/>
              <a:t> to </a:t>
            </a:r>
            <a:r>
              <a:rPr lang="en-US" altLang="zh-CN" b="0" i="1" dirty="0" smtClean="0"/>
              <a:t>Spec1</a:t>
            </a:r>
            <a:r>
              <a:rPr lang="en-US" altLang="zh-CN" b="0" dirty="0" smtClean="0"/>
              <a:t> means finding </a:t>
            </a:r>
            <a:r>
              <a:rPr lang="en-US" altLang="zh-CN" b="0" i="1" dirty="0" smtClean="0"/>
              <a:t>Spec1</a:t>
            </a:r>
            <a:r>
              <a:rPr lang="en-US" altLang="zh-CN" baseline="30000" dirty="0" smtClean="0"/>
              <a:t>a</a:t>
            </a:r>
            <a:r>
              <a:rPr lang="en-US" altLang="zh-CN" b="0" baseline="-25000" dirty="0"/>
              <a:t> </a:t>
            </a:r>
            <a:r>
              <a:rPr lang="en-US" altLang="zh-CN" b="0" dirty="0" smtClean="0"/>
              <a:t>such that</a:t>
            </a:r>
            <a:r>
              <a:rPr lang="en-US" altLang="zh-CN" dirty="0"/>
              <a:t> </a:t>
            </a:r>
            <a:r>
              <a:rPr lang="en-US" altLang="zh-CN" dirty="0" smtClean="0"/>
              <a:t>∃a</a:t>
            </a:r>
            <a:r>
              <a:rPr lang="en-US" altLang="zh-CN" b="0" dirty="0" smtClean="0"/>
              <a:t>: </a:t>
            </a:r>
            <a:r>
              <a:rPr lang="en-US" altLang="zh-CN" b="0" i="1" dirty="0" smtClean="0"/>
              <a:t>Spec1</a:t>
            </a:r>
            <a:r>
              <a:rPr lang="en-US" altLang="zh-CN" baseline="30000" dirty="0" smtClean="0"/>
              <a:t>a</a:t>
            </a:r>
            <a:r>
              <a:rPr lang="en-US" altLang="zh-CN" b="0" baseline="30000" dirty="0" smtClean="0"/>
              <a:t> </a:t>
            </a:r>
            <a:r>
              <a:rPr lang="en-US" altLang="zh-CN" b="0" dirty="0" smtClean="0"/>
              <a:t>is equivalent to </a:t>
            </a:r>
            <a:r>
              <a:rPr lang="en-US" altLang="zh-CN" b="0" i="1" dirty="0" smtClean="0"/>
              <a:t>Spec1</a:t>
            </a:r>
            <a:r>
              <a:rPr lang="en-US" altLang="zh-CN" b="0" dirty="0" smtClean="0"/>
              <a:t>. </a:t>
            </a:r>
          </a:p>
          <a:p>
            <a:r>
              <a:rPr lang="en-US" altLang="zh-CN" b="0" dirty="0"/>
              <a:t>Showing that </a:t>
            </a:r>
            <a:r>
              <a:rPr lang="en-US" altLang="zh-CN" dirty="0" smtClean="0"/>
              <a:t>∃y</a:t>
            </a:r>
            <a:r>
              <a:rPr lang="en-US" altLang="zh-CN" dirty="0"/>
              <a:t>, a </a:t>
            </a:r>
            <a:r>
              <a:rPr lang="en-US" altLang="zh-CN" b="0" dirty="0"/>
              <a:t>: </a:t>
            </a:r>
            <a:r>
              <a:rPr lang="en-US" altLang="zh-CN" b="0" i="1" dirty="0" smtClean="0"/>
              <a:t>Spec1</a:t>
            </a:r>
            <a:r>
              <a:rPr lang="en-US" altLang="zh-CN" b="0" dirty="0" smtClean="0"/>
              <a:t> </a:t>
            </a:r>
            <a:r>
              <a:rPr lang="en-US" altLang="zh-CN" b="0" dirty="0"/>
              <a:t>a </a:t>
            </a:r>
            <a:r>
              <a:rPr lang="en-US" altLang="zh-CN" b="0" dirty="0" smtClean="0"/>
              <a:t>implements </a:t>
            </a:r>
            <a:r>
              <a:rPr lang="en-US" altLang="zh-CN" dirty="0" smtClean="0"/>
              <a:t>∃z</a:t>
            </a:r>
            <a:r>
              <a:rPr lang="en-US" altLang="zh-CN" b="0" dirty="0" smtClean="0"/>
              <a:t> </a:t>
            </a:r>
            <a:r>
              <a:rPr lang="en-US" altLang="zh-CN" b="0" dirty="0"/>
              <a:t>: </a:t>
            </a:r>
            <a:r>
              <a:rPr lang="en-US" altLang="zh-CN" b="0" i="1" dirty="0" smtClean="0"/>
              <a:t>Spec2</a:t>
            </a:r>
            <a:r>
              <a:rPr lang="en-US" altLang="zh-CN" b="0" dirty="0" smtClean="0"/>
              <a:t> </a:t>
            </a:r>
            <a:r>
              <a:rPr lang="en-US" altLang="zh-CN" b="0" dirty="0"/>
              <a:t>shows that </a:t>
            </a:r>
            <a:r>
              <a:rPr lang="en-US" altLang="zh-CN" dirty="0" smtClean="0"/>
              <a:t>∃y</a:t>
            </a:r>
            <a:r>
              <a:rPr lang="en-US" altLang="zh-CN" b="0" dirty="0" smtClean="0"/>
              <a:t> </a:t>
            </a:r>
            <a:r>
              <a:rPr lang="en-US" altLang="zh-CN" b="0" dirty="0"/>
              <a:t>: </a:t>
            </a:r>
            <a:r>
              <a:rPr lang="en-US" altLang="zh-CN" b="0" i="1" dirty="0" smtClean="0"/>
              <a:t>Spec1</a:t>
            </a:r>
            <a:r>
              <a:rPr lang="en-US" altLang="zh-CN" b="0" dirty="0" smtClean="0"/>
              <a:t> </a:t>
            </a:r>
            <a:r>
              <a:rPr lang="en-US" altLang="zh-CN" b="0" dirty="0"/>
              <a:t>implements </a:t>
            </a:r>
            <a:r>
              <a:rPr lang="en-US" altLang="zh-CN" dirty="0" smtClean="0"/>
              <a:t>∃z</a:t>
            </a:r>
            <a:r>
              <a:rPr lang="en-US" altLang="zh-CN" b="0" dirty="0" smtClean="0"/>
              <a:t> </a:t>
            </a:r>
            <a:r>
              <a:rPr lang="en-US" altLang="zh-CN" b="0" dirty="0"/>
              <a:t>: </a:t>
            </a:r>
            <a:r>
              <a:rPr lang="en-US" altLang="zh-CN" b="0" i="1" dirty="0" smtClean="0"/>
              <a:t>Spec2</a:t>
            </a:r>
            <a:r>
              <a:rPr lang="en-US" altLang="zh-CN" b="0" dirty="0" smtClean="0"/>
              <a:t>.</a:t>
            </a:r>
            <a:endParaRPr lang="zh-CN" altLang="en-US" b="0" i="1" dirty="0"/>
          </a:p>
        </p:txBody>
      </p:sp>
    </p:spTree>
    <p:extLst>
      <p:ext uri="{BB962C8B-B14F-4D97-AF65-F5344CB8AC3E}">
        <p14:creationId xmlns:p14="http://schemas.microsoft.com/office/powerpoint/2010/main" val="1619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Equivalence of </a:t>
            </a:r>
            <a:r>
              <a:rPr lang="en-US" altLang="zh-CN" sz="3200" i="1" dirty="0"/>
              <a:t>MinMax1</a:t>
            </a:r>
            <a:r>
              <a:rPr lang="en-US" altLang="zh-CN" sz="3200" dirty="0"/>
              <a:t> and </a:t>
            </a:r>
            <a:r>
              <a:rPr lang="en-US" altLang="zh-CN" sz="3200" i="1" dirty="0"/>
              <a:t>MinMax2 </a:t>
            </a:r>
            <a:r>
              <a:rPr lang="en-US" altLang="zh-CN" sz="2000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We write a </a:t>
            </a:r>
            <a:r>
              <a:rPr lang="en-US" altLang="zh-CN" b="0" dirty="0"/>
              <a:t>new spec </a:t>
            </a:r>
            <a:r>
              <a:rPr lang="en-US" altLang="zh-CN" b="0" dirty="0" smtClean="0"/>
              <a:t>such that </a:t>
            </a:r>
            <a:r>
              <a:rPr lang="en-US" altLang="zh-CN" dirty="0" smtClean="0"/>
              <a:t>∃</a:t>
            </a:r>
            <a:r>
              <a:rPr lang="en-US" altLang="zh-CN" b="0" dirty="0" smtClean="0"/>
              <a:t>h</a:t>
            </a:r>
            <a:r>
              <a:rPr lang="en-US" altLang="zh-CN" dirty="0" smtClean="0"/>
              <a:t> </a:t>
            </a:r>
            <a:r>
              <a:rPr lang="en-US" altLang="zh-CN" b="0" dirty="0"/>
              <a:t>: </a:t>
            </a:r>
            <a:r>
              <a:rPr lang="en-US" altLang="zh-CN" b="0" i="1" dirty="0" smtClean="0"/>
              <a:t>Spec2</a:t>
            </a:r>
            <a:r>
              <a:rPr lang="en-US" altLang="zh-CN" b="0" baseline="30000" dirty="0" smtClean="0"/>
              <a:t>h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h </a:t>
            </a:r>
            <a:r>
              <a:rPr lang="en-US" altLang="zh-CN" b="0" dirty="0"/>
              <a:t>records </a:t>
            </a:r>
            <a:r>
              <a:rPr lang="en-US" altLang="zh-CN" b="0" dirty="0" smtClean="0"/>
              <a:t>previous </a:t>
            </a:r>
            <a:r>
              <a:rPr lang="en-US" altLang="zh-CN" b="0" dirty="0"/>
              <a:t>values of the </a:t>
            </a:r>
            <a:r>
              <a:rPr lang="en-US" altLang="zh-CN" b="0" dirty="0" smtClean="0"/>
              <a:t>x </a:t>
            </a:r>
            <a:r>
              <a:rPr lang="en-US" altLang="zh-CN" b="0" dirty="0"/>
              <a:t>, </a:t>
            </a:r>
            <a:r>
              <a:rPr lang="en-US" altLang="zh-CN" b="0" dirty="0" smtClean="0"/>
              <a:t>but does </a:t>
            </a:r>
            <a:r>
              <a:rPr lang="en-US" altLang="zh-CN" b="0" dirty="0"/>
              <a:t>not affect the current or future values of x or any </a:t>
            </a:r>
            <a:r>
              <a:rPr lang="en-US" altLang="zh-CN" b="0" dirty="0" smtClean="0"/>
              <a:t>other variables of </a:t>
            </a:r>
            <a:r>
              <a:rPr lang="en-US" altLang="zh-CN" b="0" i="1" dirty="0" smtClean="0"/>
              <a:t>Spec2</a:t>
            </a:r>
            <a:r>
              <a:rPr lang="en-US" altLang="zh-CN" b="0" dirty="0" smtClean="0"/>
              <a:t> .</a:t>
            </a:r>
          </a:p>
          <a:p>
            <a:r>
              <a:rPr lang="en-US" altLang="zh-CN" b="0" dirty="0" smtClean="0"/>
              <a:t>We call h a history variable.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3688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Equivalence of </a:t>
            </a:r>
            <a:r>
              <a:rPr lang="en-US" altLang="zh-CN" sz="3200" i="1" dirty="0"/>
              <a:t>MinMax1</a:t>
            </a:r>
            <a:r>
              <a:rPr lang="en-US" altLang="zh-CN" sz="3200" dirty="0"/>
              <a:t> and </a:t>
            </a:r>
            <a:r>
              <a:rPr lang="en-US" altLang="zh-CN" sz="3200" i="1" dirty="0"/>
              <a:t>MinMax2 </a:t>
            </a:r>
            <a:r>
              <a:rPr lang="en-US" altLang="zh-CN" sz="2000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882" y="1783357"/>
            <a:ext cx="393491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/>
              <a:t>Therefore, </a:t>
            </a:r>
            <a:r>
              <a:rPr lang="en-US" altLang="zh-CN" sz="2800" b="0" i="1" dirty="0" smtClean="0"/>
              <a:t>Spec2</a:t>
            </a:r>
            <a:r>
              <a:rPr lang="en-US" altLang="zh-CN" sz="2800" b="0" baseline="30000" dirty="0" smtClean="0"/>
              <a:t>h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implements </a:t>
            </a:r>
            <a:r>
              <a:rPr lang="en-US" altLang="zh-CN" sz="2800" b="0" i="1" dirty="0" smtClean="0"/>
              <a:t>Spec1</a:t>
            </a:r>
            <a:r>
              <a:rPr lang="en-US" altLang="zh-CN" sz="2800" b="0" dirty="0" smtClean="0"/>
              <a:t>  </a:t>
            </a:r>
            <a:r>
              <a:rPr lang="en-US" altLang="zh-CN" sz="2800" b="0" dirty="0"/>
              <a:t>under the refinement mapping y ← h</a:t>
            </a:r>
            <a:endParaRPr lang="zh-CN" altLang="en-US" sz="2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328" y="1783357"/>
            <a:ext cx="3956672" cy="4109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1882" y="4177503"/>
            <a:ext cx="4114800" cy="7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Disjunctive </a:t>
            </a:r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We have add a history variable h </a:t>
            </a:r>
            <a:r>
              <a:rPr lang="en-US" altLang="zh-CN" b="0" dirty="0"/>
              <a:t>by conjoining h = </a:t>
            </a:r>
            <a:r>
              <a:rPr lang="en-US" altLang="zh-CN" b="0" dirty="0" err="1" smtClean="0"/>
              <a:t>exp</a:t>
            </a:r>
            <a:r>
              <a:rPr lang="en-US" altLang="zh-CN" b="0" i="1" baseline="-25000" dirty="0" err="1" smtClean="0"/>
              <a:t>Init</a:t>
            </a:r>
            <a:r>
              <a:rPr lang="en-US" altLang="zh-CN" b="0" dirty="0"/>
              <a:t> </a:t>
            </a:r>
            <a:r>
              <a:rPr lang="en-US" altLang="zh-CN" b="0" dirty="0" smtClean="0"/>
              <a:t>to </a:t>
            </a:r>
            <a:r>
              <a:rPr lang="en-US" altLang="zh-CN" b="0" dirty="0"/>
              <a:t>its initial </a:t>
            </a:r>
            <a:r>
              <a:rPr lang="en-US" altLang="zh-CN" b="0" dirty="0" smtClean="0"/>
              <a:t>predicate and h’ </a:t>
            </a:r>
            <a:r>
              <a:rPr lang="en-US" altLang="zh-CN" b="0" dirty="0"/>
              <a:t>= </a:t>
            </a:r>
            <a:r>
              <a:rPr lang="en-US" altLang="zh-CN" b="0" dirty="0" err="1" smtClean="0"/>
              <a:t>exp</a:t>
            </a:r>
            <a:r>
              <a:rPr lang="en-US" altLang="zh-CN" b="0" i="1" baseline="-25000" dirty="0" err="1" smtClean="0"/>
              <a:t>A</a:t>
            </a:r>
            <a:r>
              <a:rPr lang="en-US" altLang="zh-CN" b="0" i="1" baseline="-25000" dirty="0" smtClean="0"/>
              <a:t> </a:t>
            </a:r>
            <a:r>
              <a:rPr lang="en-US" altLang="zh-CN" b="0" dirty="0"/>
              <a:t>to each </a:t>
            </a:r>
            <a:r>
              <a:rPr lang="en-US" altLang="zh-CN" b="0" dirty="0" err="1"/>
              <a:t>subaction</a:t>
            </a:r>
            <a:r>
              <a:rPr lang="en-US" altLang="zh-CN" b="0" dirty="0"/>
              <a:t> A of its next-state </a:t>
            </a:r>
            <a:r>
              <a:rPr lang="en-US" altLang="zh-CN" b="0" dirty="0" smtClean="0"/>
              <a:t>action.</a:t>
            </a:r>
          </a:p>
          <a:p>
            <a:r>
              <a:rPr lang="en-US" altLang="zh-CN" b="0" dirty="0" smtClean="0"/>
              <a:t>To make </a:t>
            </a:r>
            <a:r>
              <a:rPr lang="en-US" altLang="zh-CN" b="0" dirty="0"/>
              <a:t>this precise, we have to state exactly what a </a:t>
            </a:r>
            <a:r>
              <a:rPr lang="en-US" altLang="zh-CN" b="0" i="1" dirty="0" err="1"/>
              <a:t>subaction</a:t>
            </a:r>
            <a:r>
              <a:rPr lang="en-US" altLang="zh-CN" b="0" dirty="0"/>
              <a:t> is.</a:t>
            </a:r>
          </a:p>
          <a:p>
            <a:r>
              <a:rPr lang="en-US" altLang="zh-CN" b="0" dirty="0"/>
              <a:t>In module MinMax2H, we took </a:t>
            </a:r>
            <a:r>
              <a:rPr lang="en-US" altLang="zh-CN" b="0" i="1" dirty="0" err="1" smtClean="0"/>
              <a:t>InputNum</a:t>
            </a:r>
            <a:r>
              <a:rPr lang="en-US" altLang="zh-CN" b="0" dirty="0" smtClean="0"/>
              <a:t> and </a:t>
            </a:r>
            <a:r>
              <a:rPr lang="en-US" altLang="zh-CN" b="0" i="1" dirty="0"/>
              <a:t>Respond</a:t>
            </a:r>
            <a:r>
              <a:rPr lang="en-US" altLang="zh-CN" b="0" dirty="0"/>
              <a:t> </a:t>
            </a:r>
            <a:r>
              <a:rPr lang="en-US" altLang="zh-CN" b="0" dirty="0" smtClean="0"/>
              <a:t>to be the </a:t>
            </a:r>
            <a:r>
              <a:rPr lang="en-US" altLang="zh-CN" b="0" dirty="0" err="1" smtClean="0"/>
              <a:t>subactions</a:t>
            </a:r>
            <a:r>
              <a:rPr lang="en-US" altLang="zh-CN" b="0" dirty="0"/>
              <a:t>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501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Disjunctive </a:t>
            </a:r>
            <a:r>
              <a:rPr lang="en-US" altLang="zh-CN" sz="4400" dirty="0" smtClean="0"/>
              <a:t>Representation</a:t>
            </a:r>
            <a:r>
              <a:rPr lang="en-US" altLang="zh-CN" sz="3200" dirty="0" smtClean="0"/>
              <a:t>(cont.)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However, we can also consider Next itself </a:t>
            </a:r>
            <a:r>
              <a:rPr lang="en-US" altLang="zh-CN" b="0" dirty="0" smtClean="0"/>
              <a:t>to be </a:t>
            </a:r>
            <a:r>
              <a:rPr lang="en-US" altLang="zh-CN" b="0" dirty="0"/>
              <a:t>a </a:t>
            </a:r>
            <a:r>
              <a:rPr lang="en-US" altLang="zh-CN" b="0" dirty="0" err="1"/>
              <a:t>subaction</a:t>
            </a:r>
            <a:r>
              <a:rPr lang="en-US" altLang="zh-CN" b="0" dirty="0"/>
              <a:t> of Next. </a:t>
            </a:r>
            <a:endParaRPr lang="en-US" altLang="zh-CN" b="0" dirty="0" smtClean="0"/>
          </a:p>
          <a:p>
            <a:endParaRPr lang="zh-CN" altLang="en-US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817" y="3038862"/>
            <a:ext cx="6542857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E43E0849-0B27-44DA-A4AE-A662B63C73EB}" vid="{9A21D84D-7BCC-4144-9056-8E08A9A35C0D}"/>
    </a:ext>
  </a:extLst>
</a:theme>
</file>

<file path=ppt/theme/theme2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3" id="{E43E0849-0B27-44DA-A4AE-A662B63C73EB}" vid="{86825C72-33F6-4475-8140-ECD4731251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njucs</Template>
  <TotalTime>0</TotalTime>
  <Words>847</Words>
  <Application>Microsoft Office PowerPoint</Application>
  <PresentationFormat>全屏显示(4:3)</PresentationFormat>
  <Paragraphs>78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仿宋</vt:lpstr>
      <vt:lpstr>黑体</vt:lpstr>
      <vt:lpstr>华文细黑</vt:lpstr>
      <vt:lpstr>楷体</vt:lpstr>
      <vt:lpstr>宋体</vt:lpstr>
      <vt:lpstr>Arial</vt:lpstr>
      <vt:lpstr>Cambria</vt:lpstr>
      <vt:lpstr>Candara</vt:lpstr>
      <vt:lpstr>Courier New</vt:lpstr>
      <vt:lpstr>Wingdings</vt:lpstr>
      <vt:lpstr>mopec-2</vt:lpstr>
      <vt:lpstr>2_Network</vt:lpstr>
      <vt:lpstr>History Variables</vt:lpstr>
      <vt:lpstr>In the last seminar…</vt:lpstr>
      <vt:lpstr>In the last seminar…(cont.)</vt:lpstr>
      <vt:lpstr>Equivalence of MinMax1 and MinMax2</vt:lpstr>
      <vt:lpstr>Equivalence of MinMax1 and MinMax2 (cont.)</vt:lpstr>
      <vt:lpstr>Equivalence of MinMax1 and MinMax2 (cont.)</vt:lpstr>
      <vt:lpstr>Equivalence of MinMax1 and MinMax2 (cont.)</vt:lpstr>
      <vt:lpstr>Disjunctive Representation</vt:lpstr>
      <vt:lpstr>Disjunctive Representation(cont.)</vt:lpstr>
      <vt:lpstr>Disjunctive Representation(cont.)</vt:lpstr>
      <vt:lpstr>Disjunctive Representation(cont.)</vt:lpstr>
      <vt:lpstr>Disjunctive Representation(cont.)</vt:lpstr>
      <vt:lpstr>Equivalence of Next-State Actions</vt:lpstr>
      <vt:lpstr>Discussion of History Variables</vt:lpstr>
      <vt:lpstr>Discussion of History Variables(cont.)</vt:lpstr>
      <vt:lpstr>Liveness</vt:lpstr>
      <vt:lpstr>Liveness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2018-09-14T12:55:37Z</dcterms:created>
  <dcterms:modified xsi:type="dcterms:W3CDTF">2018-09-14T12:55:57Z</dcterms:modified>
</cp:coreProperties>
</file>