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61" r:id="rId6"/>
    <p:sldId id="265" r:id="rId7"/>
    <p:sldId id="266" r:id="rId8"/>
    <p:sldId id="259" r:id="rId9"/>
    <p:sldId id="262" r:id="rId10"/>
    <p:sldId id="264" r:id="rId11"/>
    <p:sldId id="267" r:id="rId12"/>
    <p:sldId id="268" r:id="rId13"/>
    <p:sldId id="269" r:id="rId14"/>
    <p:sldId id="272" r:id="rId15"/>
    <p:sldId id="270" r:id="rId16"/>
    <p:sldId id="273" r:id="rId17"/>
    <p:sldId id="271" r:id="rId1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6076B4"/>
    <a:srgbClr val="57126C"/>
    <a:srgbClr val="CCCCFF"/>
    <a:srgbClr val="63A725"/>
    <a:srgbClr val="D1E4FB"/>
    <a:srgbClr val="99CCFF"/>
    <a:srgbClr val="E8F1FD"/>
    <a:srgbClr val="FAD2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655" autoAdjust="0"/>
  </p:normalViewPr>
  <p:slideViewPr>
    <p:cSldViewPr>
      <p:cViewPr varScale="1">
        <p:scale>
          <a:sx n="89" d="100"/>
          <a:sy n="89" d="100"/>
        </p:scale>
        <p:origin x="1310" y="67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8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zGIK2p6cs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TLC Model Checker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712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Some tips to optimize tlc’s performance</a:t>
            </a:r>
          </a:p>
          <a:p>
            <a:endParaRPr lang="en-US" altLang="zh-CN" dirty="0">
              <a:solidFill>
                <a:srgbClr val="5712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易星辰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2018.09.25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Overwrite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Implement TLA+ operators in Java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Standard modules: Naturals</a:t>
            </a:r>
            <a:r>
              <a:rPr lang="zh-CN" altLang="en-US" dirty="0"/>
              <a:t>、</a:t>
            </a:r>
            <a:r>
              <a:rPr lang="en-US" altLang="zh-CN" dirty="0" smtClean="0"/>
              <a:t>TLC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Some operators: Java instead of TLA+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Drawbacks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Not easy to implement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Hard to test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Usage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mtClean="0"/>
              <a:t>tla2tools.jar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077"/>
          <a:stretch/>
        </p:blipFill>
        <p:spPr>
          <a:xfrm>
            <a:off x="323528" y="1556792"/>
            <a:ext cx="7918623" cy="3633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80112" y="4871060"/>
                <a:ext cx="1728192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871060"/>
                <a:ext cx="1728192" cy="6480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1384176"/>
            <a:ext cx="7553567" cy="452596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80112" y="4869160"/>
                <a:ext cx="1728192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869160"/>
                <a:ext cx="1728192" cy="6480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4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TLC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Distributed TLC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a</a:t>
            </a:r>
            <a:r>
              <a:rPr lang="en-US" altLang="zh-CN" dirty="0" smtClean="0"/>
              <a:t>d hoc: set of computers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en-US" altLang="zh-CN" dirty="0" smtClean="0"/>
              <a:t>loud TLC: cloud computers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Roles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Master: start to model checking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Slave: workers to do actual model checking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Fingerprint Server: save the fingerprint sets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5686" y="1988840"/>
            <a:ext cx="8229600" cy="1600200"/>
          </a:xfrm>
        </p:spPr>
        <p:txBody>
          <a:bodyPr/>
          <a:lstStyle/>
          <a:p>
            <a:pPr algn="ctr"/>
            <a:r>
              <a:rPr lang="en-US" altLang="zh-CN" dirty="0" smtClean="0"/>
              <a:t>Demo Time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Parameters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No checkpoint: “-checkpoint 0”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Coverage: “-coverage 99999”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Final check liveness: “-Incheck final”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Mission Control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Liveness checking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Checkpoint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Reduce s</a:t>
            </a:r>
            <a:r>
              <a:rPr lang="en-US" altLang="zh-CN" dirty="0" smtClean="0"/>
              <a:t>tate in graph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“-view”(Only works for auxiliary variables)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81759" y="2276872"/>
            <a:ext cx="82296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谢谢聆听</a:t>
            </a:r>
            <a:r>
              <a:rPr lang="zh-CN" altLang="en-US" dirty="0"/>
              <a:t>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4845" y="2276872"/>
            <a:ext cx="8229600" cy="1600200"/>
          </a:xfrm>
        </p:spPr>
        <p:txBody>
          <a:bodyPr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Q&amp;A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Markus A. Kuppe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6699FF"/>
                </a:solidFill>
                <a:hlinkClick r:id="rId2"/>
              </a:rPr>
              <a:t>http://</a:t>
            </a:r>
            <a:r>
              <a:rPr lang="en-US" altLang="zh-CN" dirty="0" smtClean="0">
                <a:solidFill>
                  <a:srgbClr val="6699FF"/>
                </a:solidFill>
                <a:hlinkClick r:id="rId2"/>
              </a:rPr>
              <a:t>youtu.be/zGIK2p6csAo</a:t>
            </a:r>
            <a:endParaRPr lang="en-US" altLang="zh-CN" dirty="0" smtClean="0">
              <a:solidFill>
                <a:srgbClr val="6699FF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Specify System: Ch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Specification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order of expression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Module overwrite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TLC Mode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Distributed TLC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Others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Parameter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State graph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TLC Evaluates Expressions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From left to right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: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equals true, then evaluates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: 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equals </a:t>
                </a:r>
                <a:r>
                  <a:rPr lang="en-US" altLang="zh-CN" dirty="0" smtClean="0"/>
                  <a:t>false, </a:t>
                </a:r>
                <a:r>
                  <a:rPr lang="en-US" altLang="zh-CN" dirty="0"/>
                  <a:t>then evaluates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𝐶𝐻𝑂𝑂𝑆𝐸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: enumerating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substituted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TLC Computes States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Set of states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Initial predicate: </a:t>
                </a:r>
              </a:p>
              <a:p>
                <a:pPr lvl="2">
                  <a:buClr>
                    <a:srgbClr val="7030A0"/>
                  </a:buClr>
                </a:pPr>
                <a:r>
                  <a:rPr lang="en-US" altLang="zh-CN" dirty="0" smtClean="0"/>
                  <a:t>the set of all initial states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Next-state action: </a:t>
                </a:r>
              </a:p>
              <a:p>
                <a:pPr lvl="2">
                  <a:buClr>
                    <a:srgbClr val="7030A0"/>
                  </a:buClr>
                </a:pPr>
                <a:r>
                  <a:rPr lang="en-US" altLang="zh-CN" dirty="0" smtClean="0"/>
                  <a:t>the set of possible states reached from a given starting state.</a:t>
                </a:r>
              </a:p>
              <a:p>
                <a:pPr lvl="2">
                  <a:buClr>
                    <a:srgbClr val="7030A0"/>
                  </a:buClr>
                </a:pPr>
                <a:r>
                  <a:rPr lang="en-US" altLang="zh-CN" dirty="0" smtClean="0"/>
                  <a:t>Disjunctions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: split the computation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State Spaces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484784"/>
            <a:ext cx="7628281" cy="287298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4357773"/>
            <a:ext cx="706435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State Spaces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859" y="1844824"/>
            <a:ext cx="7628281" cy="339881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of Expressions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1663340"/>
            <a:ext cx="7160156" cy="452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7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of Expressions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1484784"/>
            <a:ext cx="7536833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September 25,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3932555"/>
            <a:ext cx="7155800" cy="191278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5616" y="5255079"/>
            <a:ext cx="2736304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Killed TLC after a few minutes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818965" y="5255079"/>
            <a:ext cx="1981350" cy="36934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TLC takes 10 seconds</a:t>
            </a:r>
            <a:endParaRPr lang="zh-CN" altLang="en-US" sz="1600" dirty="0"/>
          </a:p>
        </p:txBody>
      </p:sp>
      <p:sp>
        <p:nvSpPr>
          <p:cNvPr id="15" name="线形标注 1 14"/>
          <p:cNvSpPr/>
          <p:nvPr/>
        </p:nvSpPr>
        <p:spPr>
          <a:xfrm>
            <a:off x="4427984" y="2977670"/>
            <a:ext cx="2592288" cy="904581"/>
          </a:xfrm>
          <a:prstGeom prst="borderCallout1">
            <a:avLst>
              <a:gd name="adj1" fmla="val 9333"/>
              <a:gd name="adj2" fmla="val -530"/>
              <a:gd name="adj3" fmla="val 46246"/>
              <a:gd name="adj4" fmla="val -6635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Print to userFile: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-userFile /path/to/file.out</a:t>
            </a:r>
          </a:p>
        </p:txBody>
      </p:sp>
    </p:spTree>
    <p:extLst>
      <p:ext uri="{BB962C8B-B14F-4D97-AF65-F5344CB8AC3E}">
        <p14:creationId xmlns:p14="http://schemas.microsoft.com/office/powerpoint/2010/main" val="4911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finement mapping.pptx" id="{42212A99-29C9-41BE-812C-6321D5D06B24}" vid="{55071A3A-9F97-4664-AD54-3A38B9EF81C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南京大学1</Template>
  <TotalTime>440</TotalTime>
  <Words>303</Words>
  <Application>Microsoft Office PowerPoint</Application>
  <PresentationFormat>全屏显示(4:3)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mopec-2</vt:lpstr>
      <vt:lpstr>TLC Model Checker</vt:lpstr>
      <vt:lpstr>Reference</vt:lpstr>
      <vt:lpstr>Outline</vt:lpstr>
      <vt:lpstr>TLC Evaluates Expressions</vt:lpstr>
      <vt:lpstr>TLC Computes States</vt:lpstr>
      <vt:lpstr>Large State Spaces</vt:lpstr>
      <vt:lpstr>Large State Spaces</vt:lpstr>
      <vt:lpstr>Order of Expressions</vt:lpstr>
      <vt:lpstr>Order of Expressions</vt:lpstr>
      <vt:lpstr>Module Overwrite</vt:lpstr>
      <vt:lpstr>Example</vt:lpstr>
      <vt:lpstr>Example</vt:lpstr>
      <vt:lpstr>TLC Mode</vt:lpstr>
      <vt:lpstr>Demo Time</vt:lpstr>
      <vt:lpstr>Others </vt:lpstr>
      <vt:lpstr>谢谢聆听！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Model Check</dc:title>
  <dc:creator>易 星辰</dc:creator>
  <cp:lastModifiedBy>易 星辰</cp:lastModifiedBy>
  <cp:revision>111</cp:revision>
  <cp:lastPrinted>2014-03-24T00:35:00Z</cp:lastPrinted>
  <dcterms:created xsi:type="dcterms:W3CDTF">2018-09-19T06:15:55Z</dcterms:created>
  <dcterms:modified xsi:type="dcterms:W3CDTF">2018-09-25T05:41:30Z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