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1.jpg" ContentType="image/jpeg"/>
  <Override PartName="/ppt/media/image40.jpg" ContentType="image/png"/>
  <Override PartName="/ppt/notesSlides/notesSlide5.xml" ContentType="application/vnd.openxmlformats-officedocument.presentationml.notesSlide+xml"/>
  <Override PartName="/ppt/media/image55.jpg" ContentType="image/jpe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sldIdLst>
    <p:sldId id="256" r:id="rId3"/>
    <p:sldId id="257" r:id="rId4"/>
    <p:sldId id="265" r:id="rId5"/>
    <p:sldId id="258" r:id="rId6"/>
    <p:sldId id="294" r:id="rId7"/>
    <p:sldId id="295" r:id="rId8"/>
    <p:sldId id="259" r:id="rId9"/>
    <p:sldId id="262" r:id="rId10"/>
    <p:sldId id="263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F95C6D-4CAE-4983-A535-C080B7E7F0FC}">
          <p14:sldIdLst>
            <p14:sldId id="256"/>
            <p14:sldId id="257"/>
          </p14:sldIdLst>
        </p14:section>
        <p14:section name="background" id="{857F01DB-7D5C-4BDE-9FF3-6636B0DD51FD}">
          <p14:sldIdLst>
            <p14:sldId id="265"/>
            <p14:sldId id="258"/>
            <p14:sldId id="294"/>
            <p14:sldId id="295"/>
            <p14:sldId id="259"/>
            <p14:sldId id="262"/>
            <p14:sldId id="263"/>
          </p14:sldIdLst>
        </p14:section>
        <p14:section name="express" id="{B58AE6C2-913D-4CF5-88F7-1D6480AC5335}">
          <p14:sldIdLst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3459" autoAdjust="0"/>
  </p:normalViewPr>
  <p:slideViewPr>
    <p:cSldViewPr snapToGrid="0" showGuides="1">
      <p:cViewPr varScale="1">
        <p:scale>
          <a:sx n="84" d="100"/>
          <a:sy n="84" d="100"/>
        </p:scale>
        <p:origin x="708" y="7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6D8E-8570-4681-A963-EC95B199016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8159E-E76A-4F85-8A28-834D308FA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8159E-E76A-4F85-8A28-834D308FA6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6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8159E-E76A-4F85-8A28-834D308FA6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2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Wheels and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8159E-E76A-4F85-8A28-834D308FA6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6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en-US" altLang="zh-CN" baseline="0" dirty="0" smtClean="0"/>
              <a:t> example.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8159E-E76A-4F85-8A28-834D308FA69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4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8159E-E76A-4F85-8A28-834D308FA69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4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8159E-E76A-4F85-8A28-834D308FA69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8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1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84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October 29,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54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October 29, 2018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October 29,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2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62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October 29,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2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October 29,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828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October 29,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3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October 29,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81C339D7-927A-4618-8124-A8D528E5E1D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3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salg-ICS-NJU/tlaplus-lamport-projects/blob/master/tlaplus-projects/Hengfeng-Wei/Wei-jupiter-tla/README.m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342576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tangruize97 at gmail.com</a:t>
            </a:r>
          </a:p>
          <a:p>
            <a:r>
              <a:rPr lang="en-US" altLang="zh-CN" dirty="0" smtClean="0"/>
              <a:t>10/30/18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5400" dirty="0" smtClean="0"/>
              <a:t>A Correct </a:t>
            </a:r>
            <a:r>
              <a:rPr lang="en-US" altLang="zh-CN" sz="5400" dirty="0" err="1" smtClean="0"/>
              <a:t>eXpressive</a:t>
            </a:r>
            <a:r>
              <a:rPr lang="en-US" altLang="zh-CN" sz="5400" dirty="0" smtClean="0"/>
              <a:t> Jupiter Makes It Better</a:t>
            </a: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79346" y="3429000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--Powered by TLA+</a:t>
            </a:r>
            <a:endParaRPr lang="zh-CN" altLang="en-US" sz="28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-1849206" y="4158266"/>
            <a:ext cx="1506250" cy="1206134"/>
            <a:chOff x="-1743098" y="3952220"/>
            <a:chExt cx="1506250" cy="1206134"/>
          </a:xfrm>
        </p:grpSpPr>
        <p:sp>
          <p:nvSpPr>
            <p:cNvPr id="13" name="文本框 12"/>
            <p:cNvSpPr txBox="1"/>
            <p:nvPr/>
          </p:nvSpPr>
          <p:spPr>
            <a:xfrm>
              <a:off x="-1384826" y="3952220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>
                      <a:tint val="7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瑞泽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-662480" y="4762430"/>
              <a:ext cx="394583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OP</a:t>
              </a:r>
              <a:endParaRPr lang="zh-CN" altLang="en-US" sz="600" dirty="0"/>
            </a:p>
          </p:txBody>
        </p:sp>
        <p:sp>
          <p:nvSpPr>
            <p:cNvPr id="15" name="立方体 14"/>
            <p:cNvSpPr/>
            <p:nvPr/>
          </p:nvSpPr>
          <p:spPr>
            <a:xfrm>
              <a:off x="-1743098" y="4392503"/>
              <a:ext cx="1506250" cy="44743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Jupiter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-872325" y="4762431"/>
              <a:ext cx="407137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OT</a:t>
              </a:r>
              <a:endParaRPr lang="zh-CN" altLang="en-US" sz="6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-1743098" y="4762431"/>
              <a:ext cx="410225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C/S</a:t>
              </a:r>
              <a:endParaRPr lang="zh-CN" altLang="en-US" sz="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69308" y="4167663"/>
            <a:ext cx="1506250" cy="1196738"/>
            <a:chOff x="9293735" y="3884890"/>
            <a:chExt cx="1506250" cy="1196738"/>
          </a:xfrm>
        </p:grpSpPr>
        <p:sp>
          <p:nvSpPr>
            <p:cNvPr id="18" name="椭圆 17"/>
            <p:cNvSpPr/>
            <p:nvPr/>
          </p:nvSpPr>
          <p:spPr>
            <a:xfrm>
              <a:off x="10374353" y="4685704"/>
              <a:ext cx="394583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OP</a:t>
              </a:r>
              <a:endParaRPr lang="zh-CN" altLang="en-US" sz="600" dirty="0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9293735" y="4315777"/>
              <a:ext cx="1506250" cy="44743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Jupiter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64508" y="4685705"/>
              <a:ext cx="407137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OT</a:t>
              </a:r>
              <a:endParaRPr lang="zh-CN" altLang="en-US" sz="6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9293735" y="4685705"/>
              <a:ext cx="410225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C/S</a:t>
              </a:r>
              <a:endParaRPr lang="zh-CN" altLang="en-US" sz="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76697" y="3884890"/>
              <a:ext cx="4683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>
                      <a:tint val="7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唐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7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0.64305 0.006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53" y="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59201 0.011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68 0.00764 L 0.63229 0.0076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err="1"/>
              <a:t>eXpress</a:t>
            </a:r>
            <a:r>
              <a:rPr lang="en-US" altLang="zh-CN" dirty="0"/>
              <a:t> … in TLA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8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Rise from the 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Unlike programming languages, TLA+ doesn’t provide massive libraries.</a:t>
            </a:r>
          </a:p>
          <a:p>
            <a:r>
              <a:rPr lang="en-US" altLang="zh-CN" dirty="0" smtClean="0"/>
              <a:t>From the ground, we construct the communicating channel of the C/S model, which is used by every Jupiter proto.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7" y="5240482"/>
            <a:ext cx="1811632" cy="13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" y="2057400"/>
            <a:ext cx="3333750" cy="95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" y="3000375"/>
            <a:ext cx="3333750" cy="952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CSComm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62570"/>
            <a:ext cx="4400550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062720"/>
            <a:ext cx="7162800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043795"/>
            <a:ext cx="4638675" cy="933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977245"/>
            <a:ext cx="4086225" cy="9525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4173065" y="800100"/>
            <a:ext cx="797869" cy="76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C/S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494318" y="36264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FIFO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CSComm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62950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9125"/>
            <a:ext cx="6896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Ops: Ins, Del, </a:t>
            </a:r>
            <a:r>
              <a:rPr lang="en-US" altLang="zh-CN" dirty="0" err="1" smtClean="0"/>
              <a:t>Nop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 bit like python… </a:t>
            </a:r>
            <a:r>
              <a:rPr lang="en-US" altLang="zh-CN" sz="2400" b="0" dirty="0" smtClean="0"/>
              <a:t>(But [] in TLA+ called function)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sz="1800" b="0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DeleteElement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, index):</a:t>
            </a:r>
          </a:p>
          <a:p>
            <a:pPr marL="0" indent="0"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   return [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[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] if 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 &lt; index else 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[i+1] for 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 in 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len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b="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b="0" dirty="0" smtClean="0">
                <a:latin typeface="Consolas" panose="020B0609020204030204" pitchFamily="49" charset="0"/>
              </a:rPr>
              <a:t>)]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8" y="2328862"/>
            <a:ext cx="6154580" cy="21587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38" y="4487621"/>
            <a:ext cx="6899563" cy="62646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173065" y="620385"/>
            <a:ext cx="797869" cy="76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61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OpOperators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operations.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Apply an op to list 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4614569"/>
            <a:ext cx="7924800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" y="2374058"/>
            <a:ext cx="7755082" cy="133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 (</a:t>
            </a:r>
            <a:r>
              <a:rPr lang="en-US" altLang="zh-CN" dirty="0" err="1" smtClean="0"/>
              <a:t>xform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We show only ins against ins(II). Except this, there are ID, DI and DD.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 smtClean="0"/>
              <a:t>Choose which to perform: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2672195"/>
            <a:ext cx="4324844" cy="21162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65" y="5295648"/>
            <a:ext cx="4657561" cy="1180874"/>
          </a:xfrm>
          <a:prstGeom prst="rect">
            <a:avLst/>
          </a:prstGeom>
        </p:spPr>
      </p:pic>
      <p:sp>
        <p:nvSpPr>
          <p:cNvPr id="8" name="内容占位符 4"/>
          <p:cNvSpPr txBox="1">
            <a:spLocks/>
          </p:cNvSpPr>
          <p:nvPr/>
        </p:nvSpPr>
        <p:spPr>
          <a:xfrm>
            <a:off x="4896344" y="1814530"/>
            <a:ext cx="397749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57126C"/>
              </a:buClr>
              <a:buSzPct val="70000"/>
              <a:buFont typeface="Wingdings" panose="05000000000000000000" pitchFamily="2" charset="2"/>
              <a:buChar char="n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l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4173065" y="621906"/>
            <a:ext cx="797869" cy="76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5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 (</a:t>
            </a:r>
            <a:r>
              <a:rPr lang="en-US" altLang="zh-CN" dirty="0" err="1"/>
              <a:t>xform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Recursively transform op against ops and the reverse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Ops against Ops:</a:t>
            </a:r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52" y="2225608"/>
            <a:ext cx="4982194" cy="1113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52" y="3338948"/>
            <a:ext cx="4306784" cy="731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52" y="4900323"/>
            <a:ext cx="6582393" cy="12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main begins…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now have </a:t>
            </a:r>
            <a:r>
              <a:rPr lang="en-US" altLang="zh-CN" dirty="0" smtClean="0">
                <a:solidFill>
                  <a:srgbClr val="FF0000"/>
                </a:solidFill>
              </a:rPr>
              <a:t>C/S communicating channel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op operators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op transform functions</a:t>
            </a:r>
            <a:r>
              <a:rPr lang="en-US" altLang="zh-CN" dirty="0" smtClean="0"/>
              <a:t>. Those are </a:t>
            </a:r>
            <a:r>
              <a:rPr lang="en-US" altLang="zh-CN" dirty="0" smtClean="0">
                <a:solidFill>
                  <a:srgbClr val="FF0000"/>
                </a:solidFill>
              </a:rPr>
              <a:t>mechanisms</a:t>
            </a:r>
            <a:r>
              <a:rPr lang="en-US" altLang="zh-CN" dirty="0" smtClean="0"/>
              <a:t> or wheels.</a:t>
            </a:r>
          </a:p>
          <a:p>
            <a:r>
              <a:rPr lang="en-US" altLang="zh-CN" dirty="0" smtClean="0"/>
              <a:t>To build the car, we need to specify the </a:t>
            </a:r>
            <a:r>
              <a:rPr lang="en-US" altLang="zh-CN" dirty="0" smtClean="0">
                <a:solidFill>
                  <a:srgbClr val="FF0000"/>
                </a:solidFill>
              </a:rPr>
              <a:t>algorithms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Three algorithms: </a:t>
            </a:r>
            <a:r>
              <a:rPr lang="en-US" altLang="zh-CN" dirty="0" err="1" smtClean="0">
                <a:solidFill>
                  <a:srgbClr val="FF0000"/>
                </a:solidFill>
              </a:rPr>
              <a:t>AJupiter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CJupiter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XJupiter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5983930" y="634697"/>
            <a:ext cx="1890069" cy="5845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Jupiter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39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AJupiter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721967" y="-47949"/>
            <a:ext cx="3828887" cy="4315150"/>
          </a:xfrm>
        </p:spPr>
        <p:txBody>
          <a:bodyPr/>
          <a:lstStyle/>
          <a:p>
            <a:r>
              <a:rPr lang="en-US" altLang="zh-CN" sz="2800" dirty="0" smtClean="0"/>
              <a:t>Client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Server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663" y="5895329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It may look simple…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55" y="5583236"/>
            <a:ext cx="942975" cy="108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90" y="460861"/>
            <a:ext cx="3237162" cy="307460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90" y="3967896"/>
            <a:ext cx="3609233" cy="2771647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1549718" y="1842598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0,0</a:t>
            </a:r>
            <a:endParaRPr lang="zh-CN" altLang="en-US" sz="3200" dirty="0"/>
          </a:p>
        </p:txBody>
      </p:sp>
      <p:sp>
        <p:nvSpPr>
          <p:cNvPr id="38" name="椭圆 37"/>
          <p:cNvSpPr/>
          <p:nvPr/>
        </p:nvSpPr>
        <p:spPr>
          <a:xfrm>
            <a:off x="944776" y="2834443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r>
              <a:rPr lang="en-US" altLang="zh-CN" sz="3200" dirty="0" smtClean="0"/>
              <a:t>,0</a:t>
            </a:r>
            <a:endParaRPr lang="zh-CN" altLang="en-US" sz="3200" dirty="0"/>
          </a:p>
        </p:txBody>
      </p:sp>
      <p:sp>
        <p:nvSpPr>
          <p:cNvPr id="39" name="椭圆 38"/>
          <p:cNvSpPr/>
          <p:nvPr/>
        </p:nvSpPr>
        <p:spPr>
          <a:xfrm>
            <a:off x="2160420" y="2837971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/>
              <a:t>0,1</a:t>
            </a:r>
            <a:endParaRPr lang="zh-CN" altLang="en-US" sz="3200" dirty="0"/>
          </a:p>
        </p:txBody>
      </p:sp>
      <p:sp>
        <p:nvSpPr>
          <p:cNvPr id="40" name="椭圆 39"/>
          <p:cNvSpPr/>
          <p:nvPr/>
        </p:nvSpPr>
        <p:spPr>
          <a:xfrm>
            <a:off x="2830023" y="3892077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/>
              <a:t>0,2</a:t>
            </a:r>
            <a:endParaRPr lang="zh-CN" altLang="en-US" sz="3200" dirty="0"/>
          </a:p>
        </p:txBody>
      </p:sp>
      <p:sp>
        <p:nvSpPr>
          <p:cNvPr id="41" name="椭圆 40"/>
          <p:cNvSpPr/>
          <p:nvPr/>
        </p:nvSpPr>
        <p:spPr>
          <a:xfrm>
            <a:off x="1549718" y="3878933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/>
              <a:t>1</a:t>
            </a:r>
            <a:r>
              <a:rPr lang="en-US" altLang="zh-CN" sz="3200" dirty="0" smtClean="0"/>
              <a:t>,1</a:t>
            </a:r>
            <a:endParaRPr lang="zh-CN" altLang="en-US" sz="3200" dirty="0"/>
          </a:p>
        </p:txBody>
      </p:sp>
      <p:sp>
        <p:nvSpPr>
          <p:cNvPr id="42" name="椭圆 41"/>
          <p:cNvSpPr/>
          <p:nvPr/>
        </p:nvSpPr>
        <p:spPr>
          <a:xfrm>
            <a:off x="2247819" y="4918815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/>
              <a:t>1,2</a:t>
            </a:r>
            <a:endParaRPr lang="zh-CN" altLang="en-US" sz="3200" dirty="0"/>
          </a:p>
        </p:txBody>
      </p:sp>
      <p:cxnSp>
        <p:nvCxnSpPr>
          <p:cNvPr id="43" name="直接箭头连接符 42"/>
          <p:cNvCxnSpPr>
            <a:stCxn id="37" idx="3"/>
            <a:endCxn id="38" idx="0"/>
          </p:cNvCxnSpPr>
          <p:nvPr/>
        </p:nvCxnSpPr>
        <p:spPr>
          <a:xfrm flipH="1">
            <a:off x="1526442" y="2283456"/>
            <a:ext cx="193642" cy="55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7" idx="5"/>
            <a:endCxn id="39" idx="0"/>
          </p:cNvCxnSpPr>
          <p:nvPr/>
        </p:nvCxnSpPr>
        <p:spPr>
          <a:xfrm>
            <a:off x="2542684" y="2283456"/>
            <a:ext cx="199402" cy="5545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9" idx="5"/>
            <a:endCxn id="40" idx="0"/>
          </p:cNvCxnSpPr>
          <p:nvPr/>
        </p:nvCxnSpPr>
        <p:spPr>
          <a:xfrm>
            <a:off x="3153386" y="3278829"/>
            <a:ext cx="258303" cy="613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双括号 45"/>
          <p:cNvSpPr/>
          <p:nvPr/>
        </p:nvSpPr>
        <p:spPr>
          <a:xfrm>
            <a:off x="-68924" y="2877784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47" name="双括号 46"/>
          <p:cNvSpPr/>
          <p:nvPr/>
        </p:nvSpPr>
        <p:spPr>
          <a:xfrm>
            <a:off x="3494118" y="2836377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48" name="双括号 47"/>
          <p:cNvSpPr/>
          <p:nvPr/>
        </p:nvSpPr>
        <p:spPr>
          <a:xfrm>
            <a:off x="4163584" y="3892075"/>
            <a:ext cx="1084507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PLANET</a:t>
            </a:r>
            <a:endParaRPr lang="zh-CN" altLang="en-US" dirty="0"/>
          </a:p>
        </p:txBody>
      </p:sp>
      <p:sp>
        <p:nvSpPr>
          <p:cNvPr id="49" name="双括号 48"/>
          <p:cNvSpPr/>
          <p:nvPr/>
        </p:nvSpPr>
        <p:spPr>
          <a:xfrm>
            <a:off x="2862214" y="1841004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94015" y="22710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829485" y="225950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52" name="文本框 26"/>
          <p:cNvSpPr txBox="1"/>
          <p:nvPr/>
        </p:nvSpPr>
        <p:spPr>
          <a:xfrm>
            <a:off x="4005151" y="33024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38" idx="4"/>
            <a:endCxn id="41" idx="1"/>
          </p:cNvCxnSpPr>
          <p:nvPr/>
        </p:nvCxnSpPr>
        <p:spPr>
          <a:xfrm>
            <a:off x="1526442" y="3350940"/>
            <a:ext cx="193642" cy="6036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55007" y="346234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S1’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39" idx="4"/>
            <a:endCxn id="41" idx="7"/>
          </p:cNvCxnSpPr>
          <p:nvPr/>
        </p:nvCxnSpPr>
        <p:spPr>
          <a:xfrm flipH="1">
            <a:off x="2542684" y="3354468"/>
            <a:ext cx="199402" cy="6001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26"/>
          <p:cNvSpPr txBox="1"/>
          <p:nvPr/>
        </p:nvSpPr>
        <p:spPr>
          <a:xfrm>
            <a:off x="2323998" y="342547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C’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1" idx="4"/>
            <a:endCxn id="42" idx="1"/>
          </p:cNvCxnSpPr>
          <p:nvPr/>
        </p:nvCxnSpPr>
        <p:spPr>
          <a:xfrm>
            <a:off x="2131384" y="4395430"/>
            <a:ext cx="286801" cy="599024"/>
          </a:xfrm>
          <a:prstGeom prst="straightConnector1">
            <a:avLst/>
          </a:prstGeom>
          <a:ln w="9525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6"/>
          <p:cNvSpPr txBox="1"/>
          <p:nvPr/>
        </p:nvSpPr>
        <p:spPr>
          <a:xfrm>
            <a:off x="2044423" y="454475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S2’</a:t>
            </a:r>
            <a:endParaRPr lang="zh-CN" altLang="en-US" dirty="0"/>
          </a:p>
        </p:txBody>
      </p:sp>
      <p:sp>
        <p:nvSpPr>
          <p:cNvPr id="59" name="双括号 58"/>
          <p:cNvSpPr/>
          <p:nvPr/>
        </p:nvSpPr>
        <p:spPr>
          <a:xfrm>
            <a:off x="523949" y="3962433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60" name="双括号 59"/>
          <p:cNvSpPr/>
          <p:nvPr/>
        </p:nvSpPr>
        <p:spPr>
          <a:xfrm>
            <a:off x="3581517" y="4973619"/>
            <a:ext cx="116319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40" idx="4"/>
            <a:endCxn id="42" idx="7"/>
          </p:cNvCxnSpPr>
          <p:nvPr/>
        </p:nvCxnSpPr>
        <p:spPr>
          <a:xfrm flipH="1">
            <a:off x="3240785" y="4408574"/>
            <a:ext cx="170904" cy="58588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26"/>
          <p:cNvSpPr txBox="1"/>
          <p:nvPr/>
        </p:nvSpPr>
        <p:spPr>
          <a:xfrm>
            <a:off x="4082624" y="44805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C’’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1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  <p:bldP spid="51" grpId="0"/>
      <p:bldP spid="51" grpId="1"/>
      <p:bldP spid="52" grpId="0"/>
      <p:bldP spid="52" grpId="1"/>
      <p:bldP spid="54" grpId="0"/>
      <p:bldP spid="56" grpId="0"/>
      <p:bldP spid="56" grpId="1"/>
      <p:bldP spid="58" grpId="0"/>
      <p:bldP spid="59" grpId="0" animBg="1"/>
      <p:bldP spid="60" grpId="0" animBg="1"/>
      <p:bldP spid="62" grpId="0"/>
      <p:bldP spid="6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 and preliminaries</a:t>
            </a:r>
          </a:p>
          <a:p>
            <a:pPr lvl="1"/>
            <a:r>
              <a:rPr lang="en-US" altLang="zh-CN" dirty="0" smtClean="0"/>
              <a:t>Review Co-editing and Jupiter</a:t>
            </a:r>
          </a:p>
          <a:p>
            <a:pPr lvl="1"/>
            <a:r>
              <a:rPr lang="en-US" altLang="zh-CN" dirty="0" smtClean="0"/>
              <a:t>Why Correctness so important?</a:t>
            </a:r>
          </a:p>
          <a:p>
            <a:r>
              <a:rPr lang="en-US" altLang="zh-CN" dirty="0" smtClean="0"/>
              <a:t>How to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… in TLA+</a:t>
            </a:r>
          </a:p>
          <a:p>
            <a:pPr lvl="1"/>
            <a:r>
              <a:rPr lang="en-US" altLang="zh-CN" dirty="0" smtClean="0"/>
              <a:t>The C/S model</a:t>
            </a:r>
          </a:p>
          <a:p>
            <a:pPr lvl="1"/>
            <a:r>
              <a:rPr lang="en-US" altLang="zh-CN" dirty="0" smtClean="0"/>
              <a:t>The operations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xform</a:t>
            </a:r>
            <a:r>
              <a:rPr lang="en-US" altLang="zh-CN" dirty="0" smtClean="0"/>
              <a:t> functions</a:t>
            </a:r>
          </a:p>
          <a:p>
            <a:pPr lvl="1"/>
            <a:r>
              <a:rPr lang="en-US" altLang="zh-CN" dirty="0" smtClean="0"/>
              <a:t>(Some details of) </a:t>
            </a:r>
            <a:r>
              <a:rPr lang="en-US" altLang="zh-CN" dirty="0" smtClean="0">
                <a:solidFill>
                  <a:srgbClr val="FF0000"/>
                </a:solidFill>
              </a:rPr>
              <a:t>A.C.X. Jupiter</a:t>
            </a:r>
          </a:p>
          <a:p>
            <a:pPr lvl="1"/>
            <a:r>
              <a:rPr lang="en-US" altLang="zh-CN" dirty="0" smtClean="0"/>
              <a:t>What to check</a:t>
            </a:r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0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AJupiter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truth is that…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2316803"/>
            <a:ext cx="6809943" cy="28356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81" y="2305861"/>
            <a:ext cx="1857375" cy="1428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6378" y="1762805"/>
            <a:ext cx="2404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华文细黑" panose="02010600040101010101" pitchFamily="2" charset="-122"/>
              </a:rPr>
              <a:t>very complex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3" y="5152419"/>
            <a:ext cx="4724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41"/>
          <a:stretch/>
        </p:blipFill>
        <p:spPr>
          <a:xfrm>
            <a:off x="457200" y="1783357"/>
            <a:ext cx="6486958" cy="7908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74244"/>
            <a:ext cx="6486958" cy="34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3357"/>
            <a:ext cx="1895475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686050"/>
            <a:ext cx="4114800" cy="10140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37874"/>
          <a:stretch/>
        </p:blipFill>
        <p:spPr>
          <a:xfrm>
            <a:off x="5052285" y="1783357"/>
            <a:ext cx="2752725" cy="19054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62239" b="607"/>
          <a:stretch/>
        </p:blipFill>
        <p:spPr>
          <a:xfrm>
            <a:off x="5052285" y="4429278"/>
            <a:ext cx="2752725" cy="11395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10" y="4329303"/>
            <a:ext cx="4114801" cy="13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en-US" altLang="zh-CN" dirty="0" err="1" smtClean="0"/>
              <a:t>AJupiter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83357"/>
            <a:ext cx="8229601" cy="4525963"/>
          </a:xfrm>
        </p:spPr>
        <p:txBody>
          <a:bodyPr/>
          <a:lstStyle/>
          <a:p>
            <a:r>
              <a:rPr lang="en-US" altLang="zh-CN" sz="2800" dirty="0"/>
              <a:t>Quiescent </a:t>
            </a:r>
            <a:r>
              <a:rPr lang="en-US" altLang="zh-CN" sz="2800" dirty="0" smtClean="0"/>
              <a:t>Consistency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The communicating channels (i.e.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sincoming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cincoming</a:t>
            </a:r>
            <a:r>
              <a:rPr lang="en-US" altLang="zh-CN" sz="2000" dirty="0" smtClean="0"/>
              <a:t>) are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empty</a:t>
            </a:r>
            <a:r>
              <a:rPr lang="en-US" altLang="zh-CN" sz="2000" dirty="0" smtClean="0"/>
              <a:t> (quiescent, may be initial state or all </a:t>
            </a:r>
            <a:r>
              <a:rPr lang="en-US" altLang="zh-CN" sz="2000" dirty="0" err="1" smtClean="0"/>
              <a:t>msgs</a:t>
            </a:r>
            <a:r>
              <a:rPr lang="en-US" altLang="zh-CN" sz="2000" dirty="0" smtClean="0"/>
              <a:t> are consumed)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implies =&gt;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all replicas’ state are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same</a:t>
            </a:r>
            <a:r>
              <a:rPr lang="en-US" altLang="zh-CN" sz="2000" dirty="0" smtClean="0"/>
              <a:t> (cardinality of state’s codomain set is 1).</a:t>
            </a:r>
          </a:p>
          <a:p>
            <a:pPr marL="0" indent="0">
              <a:buNone/>
            </a:pPr>
            <a:endParaRPr lang="en-US" altLang="zh-CN" sz="2600" dirty="0" smtClean="0"/>
          </a:p>
          <a:p>
            <a:r>
              <a:rPr lang="en-US" altLang="zh-CN" sz="1800" b="0" dirty="0" smtClean="0"/>
              <a:t>(I never thought that </a:t>
            </a:r>
            <a:r>
              <a:rPr lang="en-US" altLang="zh-CN" sz="1800" b="0" dirty="0" smtClean="0"/>
              <a:t>it</a:t>
            </a:r>
            <a:r>
              <a:rPr lang="en-US" altLang="zh-CN" sz="1800" b="0" dirty="0" smtClean="0"/>
              <a:t> </a:t>
            </a:r>
            <a:r>
              <a:rPr lang="en-US" altLang="zh-CN" sz="1800" b="0" dirty="0" smtClean="0"/>
              <a:t>can be expressed like this…Do you admire too?)</a:t>
            </a:r>
            <a:endParaRPr lang="zh-CN" altLang="en-US" sz="18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07" y="2352675"/>
            <a:ext cx="691515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18" y="5226627"/>
            <a:ext cx="1620982" cy="16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</a:t>
            </a:r>
            <a:r>
              <a:rPr lang="en-US" altLang="zh-CN" dirty="0" err="1"/>
              <a:t>AJupiter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323118" cy="4525963"/>
          </a:xfrm>
        </p:spPr>
        <p:txBody>
          <a:bodyPr/>
          <a:lstStyle/>
          <a:p>
            <a:r>
              <a:rPr lang="en-US" altLang="zh-CN" dirty="0" smtClean="0"/>
              <a:t>Check the two clients, two chars model: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 is said that TLC takes a week if increased to 3.</a:t>
            </a:r>
            <a:endParaRPr lang="en-US" altLang="zh-CN" dirty="0"/>
          </a:p>
          <a:p>
            <a:r>
              <a:rPr lang="en-US" altLang="zh-CN" dirty="0" smtClean="0"/>
              <a:t>(Do you </a:t>
            </a:r>
            <a:r>
              <a:rPr lang="en-US" altLang="zh-CN" dirty="0" smtClean="0">
                <a:hlinkClick r:id="rId2" action="ppaction://hlinksldjump"/>
              </a:rPr>
              <a:t>forget</a:t>
            </a:r>
            <a:r>
              <a:rPr lang="en-US" altLang="zh-CN" dirty="0" smtClean="0"/>
              <a:t> the weak list specification?)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24" y="2271279"/>
            <a:ext cx="2857500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42" y="2271279"/>
            <a:ext cx="3567113" cy="1625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2" y="3938718"/>
            <a:ext cx="57142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Jupiter maintains 2n </a:t>
            </a:r>
            <a:r>
              <a:rPr lang="en-US" altLang="zh-CN" sz="2400" dirty="0" smtClean="0"/>
              <a:t>2D state space. 2D for local and global dimension.</a:t>
            </a:r>
          </a:p>
          <a:p>
            <a:r>
              <a:rPr lang="en-US" altLang="zh-CN" sz="2400" dirty="0"/>
              <a:t>T</a:t>
            </a:r>
            <a:r>
              <a:rPr lang="en-US" altLang="zh-CN" sz="2400" dirty="0" smtClean="0"/>
              <a:t>he </a:t>
            </a:r>
            <a:r>
              <a:rPr lang="en-US" altLang="zh-CN" sz="2400" dirty="0"/>
              <a:t>weak list specification </a:t>
            </a:r>
            <a:r>
              <a:rPr lang="en-US" altLang="zh-CN" sz="2400" dirty="0" smtClean="0"/>
              <a:t>requires </a:t>
            </a:r>
            <a:r>
              <a:rPr lang="en-US" altLang="zh-CN" sz="2400" dirty="0"/>
              <a:t>that states across the system are pairwise </a:t>
            </a:r>
            <a:r>
              <a:rPr lang="en-US" altLang="zh-CN" sz="2400" dirty="0" smtClean="0"/>
              <a:t>compatible.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2D </a:t>
            </a:r>
            <a:r>
              <a:rPr lang="en-US" altLang="zh-CN" sz="2400" dirty="0" smtClean="0"/>
              <a:t>are </a:t>
            </a:r>
            <a:r>
              <a:rPr lang="en-US" altLang="zh-CN" sz="2400" dirty="0"/>
              <a:t>not “compact” enough to capture all replica states </a:t>
            </a:r>
            <a:r>
              <a:rPr lang="en-US" altLang="zh-CN" sz="2400" dirty="0" smtClean="0"/>
              <a:t>in one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CJupiter</a:t>
            </a:r>
            <a:r>
              <a:rPr lang="en-US" altLang="zh-CN" sz="2400" dirty="0" smtClean="0"/>
              <a:t> (Compact Jupiter) is proposed.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6462280"/>
            <a:ext cx="868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 err="1" smtClean="0">
                <a:solidFill>
                  <a:prstClr val="black"/>
                </a:solidFill>
              </a:rPr>
              <a:t>Hengfeng</a:t>
            </a:r>
            <a:r>
              <a:rPr lang="en-US" altLang="zh-CN" sz="1000" dirty="0" smtClean="0">
                <a:solidFill>
                  <a:prstClr val="black"/>
                </a:solidFill>
              </a:rPr>
              <a:t> </a:t>
            </a:r>
            <a:r>
              <a:rPr lang="en-US" altLang="zh-CN" sz="1000" dirty="0">
                <a:solidFill>
                  <a:prstClr val="black"/>
                </a:solidFill>
              </a:rPr>
              <a:t>Wei, Yu Huang, Jian Lu: Brief Announcement: Specification and Implementation of Replicated List: The Jupiter Protocol Revisited. PODC 2018: 81-83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349627"/>
            <a:ext cx="6096000" cy="14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5" y="1384177"/>
            <a:ext cx="4512462" cy="50420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77" y="1384176"/>
            <a:ext cx="4532023" cy="41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692" y="1783357"/>
            <a:ext cx="4936108" cy="4525963"/>
          </a:xfrm>
        </p:spPr>
        <p:txBody>
          <a:bodyPr/>
          <a:lstStyle/>
          <a:p>
            <a:r>
              <a:rPr lang="en-US" altLang="zh-CN" dirty="0" smtClean="0"/>
              <a:t>By doing this, the state space is compact.</a:t>
            </a:r>
          </a:p>
          <a:p>
            <a:r>
              <a:rPr lang="en-US" altLang="zh-CN" dirty="0" smtClean="0"/>
              <a:t>We can check </a:t>
            </a:r>
            <a:r>
              <a:rPr lang="en-US" altLang="zh-CN" sz="3200" dirty="0" smtClean="0"/>
              <a:t>Compactness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the </a:t>
            </a:r>
            <a:r>
              <a:rPr lang="en-US" altLang="zh-CN" dirty="0" smtClean="0">
                <a:solidFill>
                  <a:srgbClr val="FF0000"/>
                </a:solidFill>
              </a:rPr>
              <a:t>state space</a:t>
            </a:r>
            <a:r>
              <a:rPr lang="en-US" altLang="zh-CN" dirty="0" smtClean="0"/>
              <a:t>. (similar to QC of </a:t>
            </a:r>
            <a:r>
              <a:rPr lang="en-US" altLang="zh-CN" dirty="0" err="1" smtClean="0"/>
              <a:t>AJupiter</a:t>
            </a:r>
            <a:r>
              <a:rPr lang="en-US" altLang="zh-CN" dirty="0" smtClean="0"/>
              <a:t>, but the latter uses state)</a:t>
            </a:r>
          </a:p>
          <a:p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4176"/>
            <a:ext cx="3293492" cy="52466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005" y="5204954"/>
            <a:ext cx="5159995" cy="1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history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4343400" cy="4525963"/>
          </a:xfrm>
        </p:spPr>
        <p:txBody>
          <a:bodyPr/>
          <a:lstStyle/>
          <a:p>
            <a:r>
              <a:rPr lang="en-US" altLang="zh-CN" dirty="0" smtClean="0"/>
              <a:t>To check the </a:t>
            </a:r>
            <a:r>
              <a:rPr lang="en-US" altLang="zh-CN" dirty="0"/>
              <a:t>w</a:t>
            </a:r>
            <a:r>
              <a:rPr lang="en-US" altLang="zh-CN" dirty="0" smtClean="0"/>
              <a:t>eak </a:t>
            </a:r>
            <a:r>
              <a:rPr lang="en-US" altLang="zh-CN" dirty="0"/>
              <a:t>l</a:t>
            </a:r>
            <a:r>
              <a:rPr lang="en-US" altLang="zh-CN" dirty="0" smtClean="0"/>
              <a:t>ist consistency, we need to capture all history state space.</a:t>
            </a:r>
          </a:p>
          <a:p>
            <a:r>
              <a:rPr lang="en-US" altLang="zh-CN" dirty="0" smtClean="0"/>
              <a:t>It’s easy to extend </a:t>
            </a:r>
            <a:r>
              <a:rPr lang="en-US" altLang="zh-CN" dirty="0" err="1" smtClean="0"/>
              <a:t>CJupiter</a:t>
            </a:r>
            <a:r>
              <a:rPr lang="en-US" altLang="zh-CN" dirty="0" smtClean="0"/>
              <a:t> and </a:t>
            </a:r>
            <a:r>
              <a:rPr lang="en-US" altLang="zh-CN" dirty="0" smtClean="0"/>
              <a:t>add </a:t>
            </a:r>
            <a:r>
              <a:rPr lang="en-US" altLang="zh-CN" dirty="0" smtClean="0"/>
              <a:t>history variables.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1384176"/>
            <a:ext cx="3795748" cy="51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en-US" altLang="zh-CN" dirty="0" err="1" smtClean="0"/>
              <a:t>CJupiterH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(It consumes all my memory including swap…And I have to restart my computer…)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783357"/>
            <a:ext cx="4013200" cy="21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Background and </a:t>
            </a:r>
            <a:r>
              <a:rPr lang="en-US" altLang="zh-CN" sz="4400" dirty="0" smtClean="0"/>
              <a:t>Preliminaries</a:t>
            </a:r>
            <a:endParaRPr lang="zh-CN" altLang="en-US" sz="4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176"/>
            <a:ext cx="4114800" cy="4525963"/>
          </a:xfrm>
        </p:spPr>
        <p:txBody>
          <a:bodyPr/>
          <a:lstStyle/>
          <a:p>
            <a:r>
              <a:rPr lang="en-US" altLang="zh-CN" sz="2400" dirty="0" smtClean="0"/>
              <a:t>I think the </a:t>
            </a:r>
            <a:r>
              <a:rPr lang="en-US" altLang="zh-CN" sz="2400" dirty="0" err="1" smtClean="0"/>
              <a:t>AJupiter</a:t>
            </a:r>
            <a:r>
              <a:rPr lang="en-US" altLang="zh-CN" sz="2400" dirty="0" smtClean="0"/>
              <a:t> algorithm is very similar to this one.</a:t>
            </a:r>
          </a:p>
          <a:p>
            <a:r>
              <a:rPr lang="en-US" altLang="zh-CN" sz="2400" dirty="0" smtClean="0"/>
              <a:t>1. </a:t>
            </a:r>
            <a:r>
              <a:rPr lang="en-US" altLang="zh-CN" sz="2400" dirty="0" err="1" smtClean="0"/>
              <a:t>AJupiter's</a:t>
            </a:r>
            <a:r>
              <a:rPr lang="en-US" altLang="zh-CN" sz="2400" dirty="0" smtClean="0"/>
              <a:t> server process inserts Generate in Receive.</a:t>
            </a:r>
          </a:p>
          <a:p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AJupiter’s</a:t>
            </a:r>
            <a:r>
              <a:rPr lang="en-US" altLang="zh-CN" sz="2400" dirty="0" smtClean="0"/>
              <a:t> acknowledgement is by stock </a:t>
            </a:r>
            <a:r>
              <a:rPr lang="en-US" altLang="zh-CN" sz="2400" dirty="0" err="1" smtClean="0"/>
              <a:t>msgs</a:t>
            </a:r>
            <a:r>
              <a:rPr lang="en-US" altLang="zh-CN" sz="2400" dirty="0" smtClean="0"/>
              <a:t> count, which will be clear out after all </a:t>
            </a:r>
            <a:r>
              <a:rPr lang="en-US" altLang="zh-CN" sz="2400" dirty="0" err="1" smtClean="0"/>
              <a:t>msgs</a:t>
            </a:r>
            <a:r>
              <a:rPr lang="en-US" altLang="zh-CN" sz="2400" dirty="0" smtClean="0"/>
              <a:t> processed. While </a:t>
            </a:r>
            <a:r>
              <a:rPr lang="en-US" altLang="zh-CN" sz="2400" dirty="0" err="1" smtClean="0"/>
              <a:t>XJupiter’s</a:t>
            </a:r>
            <a:r>
              <a:rPr lang="en-US" altLang="zh-CN" sz="2400" dirty="0" smtClean="0"/>
              <a:t> uses </a:t>
            </a:r>
            <a:r>
              <a:rPr lang="en-US" altLang="zh-CN" sz="2400" dirty="0" err="1" smtClean="0"/>
              <a:t>seq</a:t>
            </a:r>
            <a:r>
              <a:rPr lang="en-US" altLang="zh-CN" sz="2400" dirty="0" smtClean="0"/>
              <a:t> to indicate </a:t>
            </a:r>
            <a:r>
              <a:rPr lang="en-US" altLang="zh-CN" sz="2400" dirty="0" err="1" smtClean="0"/>
              <a:t>msgs</a:t>
            </a:r>
            <a:r>
              <a:rPr lang="en-US" altLang="zh-CN" sz="2400" dirty="0" smtClean="0"/>
              <a:t> less than the </a:t>
            </a:r>
            <a:r>
              <a:rPr lang="en-US" altLang="zh-CN" sz="2400" dirty="0" err="1" smtClean="0"/>
              <a:t>seq</a:t>
            </a:r>
            <a:r>
              <a:rPr lang="en-US" altLang="zh-CN" sz="2400" dirty="0" smtClean="0"/>
              <a:t> are useless.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036637"/>
            <a:ext cx="3848100" cy="5114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78325" y="6027003"/>
            <a:ext cx="4768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</a:rPr>
              <a:t>Nichols, D., Curtis, P., Dixon, M. and Lamping, J. High-latency, low-bandwidth windowing in the Jupiter collaboration system. ACM UIST (1995), 111-120.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XJupiter</a:t>
            </a:r>
            <a:r>
              <a:rPr lang="en-US" altLang="zh-CN" dirty="0" smtClean="0"/>
              <a:t> is a multi-client version of Jupiter.</a:t>
            </a:r>
          </a:p>
          <a:p>
            <a:r>
              <a:rPr lang="en-US" altLang="zh-CN" dirty="0" smtClean="0"/>
              <a:t>Its 2D state space is similar to </a:t>
            </a:r>
            <a:r>
              <a:rPr lang="en-US" altLang="zh-CN" dirty="0" err="1" smtClean="0"/>
              <a:t>CJupiter's</a:t>
            </a:r>
            <a:r>
              <a:rPr lang="en-US" altLang="zh-CN" dirty="0" smtClean="0"/>
              <a:t> 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ordered state space.</a:t>
            </a:r>
          </a:p>
          <a:p>
            <a:r>
              <a:rPr lang="en-US" altLang="zh-CN" dirty="0" smtClean="0"/>
              <a:t>So it is made by modifying </a:t>
            </a:r>
            <a:r>
              <a:rPr lang="en-US" altLang="zh-CN" dirty="0" err="1" smtClean="0"/>
              <a:t>CJupiter</a:t>
            </a:r>
            <a:r>
              <a:rPr lang="en-US" altLang="zh-CN" dirty="0" smtClean="0"/>
              <a:t> protocol.</a:t>
            </a:r>
          </a:p>
        </p:txBody>
      </p:sp>
    </p:spTree>
    <p:extLst>
      <p:ext uri="{BB962C8B-B14F-4D97-AF65-F5344CB8AC3E}">
        <p14:creationId xmlns:p14="http://schemas.microsoft.com/office/powerpoint/2010/main" val="40649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413"/>
          <a:stretch/>
        </p:blipFill>
        <p:spPr>
          <a:xfrm>
            <a:off x="457200" y="2743200"/>
            <a:ext cx="6520649" cy="3693120"/>
          </a:xfrm>
          <a:prstGeom prst="rect">
            <a:avLst/>
          </a:prstGeom>
        </p:spPr>
      </p:pic>
      <p:sp>
        <p:nvSpPr>
          <p:cNvPr id="110" name="椭圆 109"/>
          <p:cNvSpPr/>
          <p:nvPr/>
        </p:nvSpPr>
        <p:spPr>
          <a:xfrm>
            <a:off x="4433792" y="495892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0,0</a:t>
            </a:r>
            <a:endParaRPr lang="zh-CN" altLang="en-US" sz="3200" dirty="0"/>
          </a:p>
        </p:txBody>
      </p:sp>
      <p:sp>
        <p:nvSpPr>
          <p:cNvPr id="111" name="椭圆 110"/>
          <p:cNvSpPr/>
          <p:nvPr/>
        </p:nvSpPr>
        <p:spPr>
          <a:xfrm>
            <a:off x="3270460" y="1476240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r>
              <a:rPr lang="en-US" altLang="zh-CN" sz="3200" dirty="0" smtClean="0"/>
              <a:t>,0</a:t>
            </a:r>
            <a:endParaRPr lang="zh-CN" altLang="en-US" sz="3200" dirty="0"/>
          </a:p>
        </p:txBody>
      </p:sp>
      <p:sp>
        <p:nvSpPr>
          <p:cNvPr id="112" name="椭圆 111"/>
          <p:cNvSpPr/>
          <p:nvPr/>
        </p:nvSpPr>
        <p:spPr>
          <a:xfrm>
            <a:off x="5597124" y="1476240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/>
              <a:t>0,1</a:t>
            </a:r>
            <a:endParaRPr lang="zh-CN" altLang="en-US" sz="3200" dirty="0"/>
          </a:p>
        </p:txBody>
      </p:sp>
      <p:sp>
        <p:nvSpPr>
          <p:cNvPr id="113" name="椭圆 112"/>
          <p:cNvSpPr/>
          <p:nvPr/>
        </p:nvSpPr>
        <p:spPr>
          <a:xfrm>
            <a:off x="6760456" y="2532228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/>
              <a:t>0,2</a:t>
            </a:r>
            <a:endParaRPr lang="zh-CN" altLang="en-US" sz="3200" dirty="0"/>
          </a:p>
        </p:txBody>
      </p:sp>
      <p:sp>
        <p:nvSpPr>
          <p:cNvPr id="114" name="椭圆 113"/>
          <p:cNvSpPr/>
          <p:nvPr/>
        </p:nvSpPr>
        <p:spPr>
          <a:xfrm>
            <a:off x="4433792" y="2532227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/>
              <a:t>1</a:t>
            </a:r>
            <a:r>
              <a:rPr lang="en-US" altLang="zh-CN" sz="3200" dirty="0" smtClean="0"/>
              <a:t>,1</a:t>
            </a:r>
            <a:endParaRPr lang="zh-CN" altLang="en-US" sz="3200" dirty="0"/>
          </a:p>
        </p:txBody>
      </p:sp>
      <p:sp>
        <p:nvSpPr>
          <p:cNvPr id="115" name="椭圆 114"/>
          <p:cNvSpPr/>
          <p:nvPr/>
        </p:nvSpPr>
        <p:spPr>
          <a:xfrm>
            <a:off x="5597124" y="3512575"/>
            <a:ext cx="1163332" cy="51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/>
              <a:t>1,2</a:t>
            </a:r>
            <a:endParaRPr lang="zh-CN" altLang="en-US" sz="3200" dirty="0"/>
          </a:p>
        </p:txBody>
      </p:sp>
      <p:cxnSp>
        <p:nvCxnSpPr>
          <p:cNvPr id="116" name="直接箭头连接符 115"/>
          <p:cNvCxnSpPr>
            <a:stCxn id="110" idx="3"/>
            <a:endCxn id="111" idx="0"/>
          </p:cNvCxnSpPr>
          <p:nvPr/>
        </p:nvCxnSpPr>
        <p:spPr>
          <a:xfrm flipH="1">
            <a:off x="3852126" y="936750"/>
            <a:ext cx="752032" cy="53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0" idx="5"/>
            <a:endCxn id="112" idx="0"/>
          </p:cNvCxnSpPr>
          <p:nvPr/>
        </p:nvCxnSpPr>
        <p:spPr>
          <a:xfrm>
            <a:off x="5426758" y="936750"/>
            <a:ext cx="752032" cy="5394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5"/>
            <a:endCxn id="113" idx="0"/>
          </p:cNvCxnSpPr>
          <p:nvPr/>
        </p:nvCxnSpPr>
        <p:spPr>
          <a:xfrm>
            <a:off x="6590090" y="1917098"/>
            <a:ext cx="752032" cy="6151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双括号 118"/>
          <p:cNvSpPr/>
          <p:nvPr/>
        </p:nvSpPr>
        <p:spPr>
          <a:xfrm>
            <a:off x="2236298" y="1513262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120" name="双括号 119"/>
          <p:cNvSpPr/>
          <p:nvPr/>
        </p:nvSpPr>
        <p:spPr>
          <a:xfrm>
            <a:off x="6930822" y="1474646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121" name="双括号 120"/>
          <p:cNvSpPr/>
          <p:nvPr/>
        </p:nvSpPr>
        <p:spPr>
          <a:xfrm>
            <a:off x="8094017" y="2532226"/>
            <a:ext cx="1084507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PLANET</a:t>
            </a:r>
            <a:endParaRPr lang="zh-CN" altLang="en-US" dirty="0"/>
          </a:p>
        </p:txBody>
      </p:sp>
      <p:sp>
        <p:nvSpPr>
          <p:cNvPr id="122" name="双括号 121"/>
          <p:cNvSpPr/>
          <p:nvPr/>
        </p:nvSpPr>
        <p:spPr>
          <a:xfrm>
            <a:off x="5746288" y="494298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3978089" y="9242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5713559" y="9128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125" name="文本框 26"/>
          <p:cNvSpPr txBox="1"/>
          <p:nvPr/>
        </p:nvSpPr>
        <p:spPr>
          <a:xfrm>
            <a:off x="6889225" y="195571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cxnSp>
        <p:nvCxnSpPr>
          <p:cNvPr id="126" name="直接箭头连接符 125"/>
          <p:cNvCxnSpPr>
            <a:stCxn id="111" idx="4"/>
            <a:endCxn id="114" idx="1"/>
          </p:cNvCxnSpPr>
          <p:nvPr/>
        </p:nvCxnSpPr>
        <p:spPr>
          <a:xfrm>
            <a:off x="3852126" y="1992737"/>
            <a:ext cx="752032" cy="61512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26"/>
          <p:cNvSpPr txBox="1"/>
          <p:nvPr/>
        </p:nvSpPr>
        <p:spPr>
          <a:xfrm>
            <a:off x="3739081" y="211563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S1’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112" idx="4"/>
            <a:endCxn id="114" idx="7"/>
          </p:cNvCxnSpPr>
          <p:nvPr/>
        </p:nvCxnSpPr>
        <p:spPr>
          <a:xfrm flipH="1">
            <a:off x="5426758" y="1992737"/>
            <a:ext cx="752032" cy="6151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26"/>
          <p:cNvSpPr txBox="1"/>
          <p:nvPr/>
        </p:nvSpPr>
        <p:spPr>
          <a:xfrm>
            <a:off x="5838195" y="21403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C’</a:t>
            </a:r>
            <a:endParaRPr lang="zh-CN" altLang="en-US" dirty="0"/>
          </a:p>
        </p:txBody>
      </p:sp>
      <p:cxnSp>
        <p:nvCxnSpPr>
          <p:cNvPr id="130" name="直接箭头连接符 129"/>
          <p:cNvCxnSpPr>
            <a:stCxn id="114" idx="4"/>
            <a:endCxn id="115" idx="1"/>
          </p:cNvCxnSpPr>
          <p:nvPr/>
        </p:nvCxnSpPr>
        <p:spPr>
          <a:xfrm>
            <a:off x="5015458" y="3048724"/>
            <a:ext cx="752032" cy="539490"/>
          </a:xfrm>
          <a:prstGeom prst="straightConnector1">
            <a:avLst/>
          </a:prstGeom>
          <a:ln w="9525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26"/>
          <p:cNvSpPr txBox="1"/>
          <p:nvPr/>
        </p:nvSpPr>
        <p:spPr>
          <a:xfrm>
            <a:off x="4928497" y="31980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S2’</a:t>
            </a:r>
            <a:endParaRPr lang="zh-CN" altLang="en-US" dirty="0"/>
          </a:p>
        </p:txBody>
      </p:sp>
      <p:sp>
        <p:nvSpPr>
          <p:cNvPr id="132" name="双括号 131"/>
          <p:cNvSpPr/>
          <p:nvPr/>
        </p:nvSpPr>
        <p:spPr>
          <a:xfrm>
            <a:off x="3408023" y="2615727"/>
            <a:ext cx="88820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133" name="双括号 132"/>
          <p:cNvSpPr/>
          <p:nvPr/>
        </p:nvSpPr>
        <p:spPr>
          <a:xfrm>
            <a:off x="6930822" y="3567379"/>
            <a:ext cx="1163195" cy="4424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PLANET</a:t>
            </a:r>
            <a:endParaRPr lang="zh-CN" altLang="en-US" dirty="0"/>
          </a:p>
        </p:txBody>
      </p:sp>
      <p:cxnSp>
        <p:nvCxnSpPr>
          <p:cNvPr id="134" name="直接箭头连接符 133"/>
          <p:cNvCxnSpPr>
            <a:stCxn id="113" idx="4"/>
            <a:endCxn id="115" idx="7"/>
          </p:cNvCxnSpPr>
          <p:nvPr/>
        </p:nvCxnSpPr>
        <p:spPr>
          <a:xfrm flipH="1">
            <a:off x="6590090" y="3048725"/>
            <a:ext cx="752032" cy="53948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26"/>
          <p:cNvSpPr txBox="1"/>
          <p:nvPr/>
        </p:nvSpPr>
        <p:spPr>
          <a:xfrm>
            <a:off x="6966698" y="313380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C’’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3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7" grpId="0"/>
      <p:bldP spid="129" grpId="0"/>
      <p:bldP spid="131" grpId="0"/>
      <p:bldP spid="132" grpId="0" animBg="1"/>
      <p:bldP spid="133" grpId="0" animBg="1"/>
      <p:bldP spid="1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en-US" altLang="zh-CN" dirty="0" err="1" smtClean="0"/>
              <a:t>XJupiter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The pointers of client and its server to the state are the same implies their state spaces are the same.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Adding history variable is the same with </a:t>
            </a:r>
            <a:r>
              <a:rPr lang="en-US" altLang="zh-CN" sz="2800" dirty="0" err="1" smtClean="0"/>
              <a:t>CJupiter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783357"/>
            <a:ext cx="611505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47" y="4046338"/>
            <a:ext cx="3133725" cy="1628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1892" y="3970603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estart my computer again.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50" y="4339935"/>
            <a:ext cx="1123342" cy="11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 a minute!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the title ‘A </a:t>
            </a:r>
            <a:r>
              <a:rPr lang="en-US" altLang="zh-CN" dirty="0" smtClean="0"/>
              <a:t>Correct </a:t>
            </a:r>
            <a:r>
              <a:rPr lang="en-US" altLang="zh-CN" dirty="0" err="1" smtClean="0"/>
              <a:t>eXpressive</a:t>
            </a:r>
            <a:r>
              <a:rPr lang="en-US" altLang="zh-CN" dirty="0" smtClean="0"/>
              <a:t>…’.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Literal meanings also important.</a:t>
            </a:r>
          </a:p>
          <a:p>
            <a:r>
              <a:rPr lang="en-US" altLang="zh-CN" dirty="0" smtClean="0"/>
              <a:t>Correctness, expressiveness…</a:t>
            </a:r>
            <a:endParaRPr lang="en-US" altLang="zh-CN" dirty="0" smtClean="0"/>
          </a:p>
          <a:p>
            <a:r>
              <a:rPr lang="en-US" altLang="zh-CN" dirty="0" smtClean="0"/>
              <a:t>‘</a:t>
            </a:r>
            <a:r>
              <a:rPr lang="en-US" altLang="zh-CN" dirty="0" smtClean="0"/>
              <a:t>A’ is missing?!</a:t>
            </a:r>
          </a:p>
          <a:p>
            <a:r>
              <a:rPr lang="en-US" altLang="zh-CN" dirty="0" smtClean="0"/>
              <a:t>Ok, now I will talk about ‘A’. </a:t>
            </a:r>
          </a:p>
          <a:p>
            <a:r>
              <a:rPr lang="en-US" altLang="zh-CN" dirty="0" smtClean="0"/>
              <a:t>Half an hour more!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836020" y="2241395"/>
            <a:ext cx="0" cy="28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200293" y="2241395"/>
            <a:ext cx="0" cy="28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638801" y="2241395"/>
            <a:ext cx="0" cy="28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72353" y="26200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6626" y="26200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75134" y="26200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49301" y="262003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Jupiter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‘A’ means ‘one’. We want one Jupiter.</a:t>
            </a:r>
          </a:p>
          <a:p>
            <a:r>
              <a:rPr lang="en-US" altLang="zh-CN" dirty="0" smtClean="0"/>
              <a:t>Are </a:t>
            </a:r>
            <a:r>
              <a:rPr lang="en-US" altLang="zh-CN" dirty="0" smtClean="0"/>
              <a:t>we crazy? There are three algorithms. Everyone knows.</a:t>
            </a:r>
          </a:p>
          <a:p>
            <a:r>
              <a:rPr lang="en-US" altLang="zh-CN" dirty="0" smtClean="0"/>
              <a:t>We are trying to make a refinement, which means the three algorithms implement a more abstract Jupiter protocol.</a:t>
            </a:r>
          </a:p>
          <a:p>
            <a:r>
              <a:rPr lang="en-US" altLang="zh-CN" dirty="0" smtClean="0"/>
              <a:t>A C X Jupiter -&gt; Abs Jupiter.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6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Improvement of codes.</a:t>
            </a:r>
          </a:p>
          <a:p>
            <a:r>
              <a:rPr lang="en-US" altLang="zh-CN" dirty="0" smtClean="0"/>
              <a:t>More specifications to check.</a:t>
            </a:r>
          </a:p>
          <a:p>
            <a:r>
              <a:rPr lang="en-US" altLang="zh-CN" dirty="0" smtClean="0"/>
              <a:t>Run large models.</a:t>
            </a:r>
          </a:p>
          <a:p>
            <a:r>
              <a:rPr lang="en-US" altLang="zh-CN" dirty="0"/>
              <a:t>More details: </a:t>
            </a:r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github.com/Disalg-ICS-NJU/tlaplus-lamport-projects/blob/master/tlaplus-projects/Hengfeng-Wei/Wei-jupiter-tla/README.md</a:t>
            </a: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40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342576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tangruize97 at gmail.com</a:t>
            </a:r>
          </a:p>
          <a:p>
            <a:r>
              <a:rPr lang="en-US" altLang="zh-CN" dirty="0" smtClean="0"/>
              <a:t>10/30/18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5400" dirty="0" smtClean="0"/>
              <a:t>Thank you!</a:t>
            </a: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81257" y="3429000"/>
            <a:ext cx="4624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--Powered by your applause+</a:t>
            </a:r>
            <a:endParaRPr lang="zh-CN" altLang="en-US" sz="28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-1849206" y="4158266"/>
            <a:ext cx="1506250" cy="1206134"/>
            <a:chOff x="-1743098" y="3952220"/>
            <a:chExt cx="1506250" cy="1206134"/>
          </a:xfrm>
        </p:grpSpPr>
        <p:sp>
          <p:nvSpPr>
            <p:cNvPr id="13" name="文本框 12"/>
            <p:cNvSpPr txBox="1"/>
            <p:nvPr/>
          </p:nvSpPr>
          <p:spPr>
            <a:xfrm>
              <a:off x="-1384826" y="3952220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>
                      <a:tint val="7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瑞泽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-662480" y="4762430"/>
              <a:ext cx="394583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OP</a:t>
              </a:r>
              <a:endParaRPr lang="zh-CN" altLang="en-US" sz="600" dirty="0"/>
            </a:p>
          </p:txBody>
        </p:sp>
        <p:sp>
          <p:nvSpPr>
            <p:cNvPr id="15" name="立方体 14"/>
            <p:cNvSpPr/>
            <p:nvPr/>
          </p:nvSpPr>
          <p:spPr>
            <a:xfrm>
              <a:off x="-1743098" y="4392503"/>
              <a:ext cx="1506250" cy="44743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Jupiter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-872325" y="4762431"/>
              <a:ext cx="407137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OT</a:t>
              </a:r>
              <a:endParaRPr lang="zh-CN" altLang="en-US" sz="6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-1743098" y="4762431"/>
              <a:ext cx="410225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C/S</a:t>
              </a:r>
              <a:endParaRPr lang="zh-CN" altLang="en-US" sz="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69308" y="4167663"/>
            <a:ext cx="1506250" cy="1196738"/>
            <a:chOff x="9293735" y="3884890"/>
            <a:chExt cx="1506250" cy="1196738"/>
          </a:xfrm>
        </p:grpSpPr>
        <p:sp>
          <p:nvSpPr>
            <p:cNvPr id="18" name="椭圆 17"/>
            <p:cNvSpPr/>
            <p:nvPr/>
          </p:nvSpPr>
          <p:spPr>
            <a:xfrm>
              <a:off x="10374353" y="4685704"/>
              <a:ext cx="394583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OP</a:t>
              </a:r>
              <a:endParaRPr lang="zh-CN" altLang="en-US" sz="600" dirty="0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9293735" y="4315777"/>
              <a:ext cx="1506250" cy="44743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Jupiter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64508" y="4685705"/>
              <a:ext cx="407137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OT</a:t>
              </a:r>
              <a:endParaRPr lang="zh-CN" altLang="en-US" sz="6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9293735" y="4685705"/>
              <a:ext cx="410225" cy="395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 smtClean="0"/>
                <a:t>C/S</a:t>
              </a:r>
              <a:endParaRPr lang="zh-CN" altLang="en-US" sz="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76697" y="3884890"/>
              <a:ext cx="4683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>
                      <a:tint val="7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唐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9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0.64305 0.006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53" y="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59201 0.011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68 0.00764 L 0.63229 0.0076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 flipH="1">
            <a:off x="4936843" y="5534161"/>
            <a:ext cx="16337" cy="98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6677119" y="5534161"/>
            <a:ext cx="16337" cy="98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196567" y="5485778"/>
            <a:ext cx="16337" cy="98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437475" y="5581605"/>
            <a:ext cx="16337" cy="98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Co-editing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Abbr. </a:t>
            </a:r>
            <a:r>
              <a:rPr lang="en-US" altLang="zh-CN" dirty="0"/>
              <a:t>of Collaborative </a:t>
            </a:r>
            <a:r>
              <a:rPr lang="en-US" altLang="zh-CN" dirty="0" smtClean="0"/>
              <a:t>editing.</a:t>
            </a:r>
          </a:p>
          <a:p>
            <a:r>
              <a:rPr lang="en-US" altLang="zh-CN" dirty="0" smtClean="0"/>
              <a:t>Editing </a:t>
            </a:r>
            <a:r>
              <a:rPr lang="en-US" altLang="zh-CN" dirty="0"/>
              <a:t>of groups producing works together through individual contributions. </a:t>
            </a:r>
            <a:r>
              <a:rPr lang="en-US" altLang="zh-CN" dirty="0" smtClean="0"/>
              <a:t> </a:t>
            </a:r>
            <a:r>
              <a:rPr lang="en-US" altLang="zh-CN" sz="2000" b="0" dirty="0" smtClean="0"/>
              <a:t>[</a:t>
            </a:r>
            <a:r>
              <a:rPr lang="en-US" altLang="zh-CN" sz="2000" b="0" dirty="0" err="1" smtClean="0"/>
              <a:t>wikipedia</a:t>
            </a:r>
            <a:r>
              <a:rPr lang="en-US" altLang="zh-CN" sz="2000" b="0" dirty="0" smtClean="0"/>
              <a:t>]</a:t>
            </a:r>
          </a:p>
          <a:p>
            <a:r>
              <a:rPr lang="en-US" altLang="zh-CN" sz="3200" dirty="0"/>
              <a:t>It is a </a:t>
            </a:r>
            <a:r>
              <a:rPr lang="en-US" altLang="zh-CN" sz="3200" dirty="0">
                <a:solidFill>
                  <a:srgbClr val="FF0000"/>
                </a:solidFill>
              </a:rPr>
              <a:t>C/S</a:t>
            </a:r>
            <a:r>
              <a:rPr lang="en-US" altLang="zh-CN" sz="3200" dirty="0"/>
              <a:t> model.</a:t>
            </a:r>
          </a:p>
          <a:p>
            <a:r>
              <a:rPr lang="en-US" altLang="zh-CN" sz="3200" dirty="0"/>
              <a:t>Each client and sever maintains a replica</a:t>
            </a:r>
            <a:r>
              <a:rPr lang="en-US" altLang="zh-CN" sz="3200" dirty="0" smtClean="0"/>
              <a:t>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372600" y="4104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707919" y="5122448"/>
            <a:ext cx="922571" cy="1026480"/>
            <a:chOff x="7046605" y="5796321"/>
            <a:chExt cx="922571" cy="10264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605" y="5796321"/>
              <a:ext cx="912180" cy="91218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046605" y="6545802"/>
              <a:ext cx="922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        </a:t>
              </a:r>
              <a:endParaRPr lang="zh-CN" altLang="en-US" sz="1200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660174" y="4473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76691" y="5714043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19447" y="5714043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359723" y="5714043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99999" y="5714043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876691" y="5379758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2619447" y="5379758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1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4362203" y="5379758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Client 2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104959" y="5379758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Client 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822241" y="4566949"/>
            <a:ext cx="729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cxnSp>
        <p:nvCxnSpPr>
          <p:cNvPr id="53" name="直接箭头连接符 52"/>
          <p:cNvCxnSpPr>
            <a:stCxn id="52" idx="2"/>
            <a:endCxn id="49" idx="0"/>
          </p:cNvCxnSpPr>
          <p:nvPr/>
        </p:nvCxnSpPr>
        <p:spPr>
          <a:xfrm>
            <a:off x="3187085" y="5028614"/>
            <a:ext cx="9484" cy="351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313091" y="4551727"/>
            <a:ext cx="729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572000" y="4546558"/>
            <a:ext cx="729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cxnSp>
        <p:nvCxnSpPr>
          <p:cNvPr id="56" name="直接箭头连接符 55"/>
          <p:cNvCxnSpPr>
            <a:stCxn id="55" idx="2"/>
            <a:endCxn id="50" idx="0"/>
          </p:cNvCxnSpPr>
          <p:nvPr/>
        </p:nvCxnSpPr>
        <p:spPr>
          <a:xfrm>
            <a:off x="4936844" y="5008223"/>
            <a:ext cx="2481" cy="371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2"/>
            <a:endCxn id="51" idx="0"/>
          </p:cNvCxnSpPr>
          <p:nvPr/>
        </p:nvCxnSpPr>
        <p:spPr>
          <a:xfrm>
            <a:off x="6677935" y="5013392"/>
            <a:ext cx="4146" cy="366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571619" y="4592724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 </a:t>
            </a:r>
            <a:r>
              <a:rPr lang="en-US" altLang="zh-CN" dirty="0" smtClean="0">
                <a:solidFill>
                  <a:srgbClr val="FF0000"/>
                </a:solidFill>
              </a:rPr>
              <a:t>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1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handle conflicts? </a:t>
            </a:r>
          </a:p>
          <a:p>
            <a:pPr lvl="1"/>
            <a:r>
              <a:rPr lang="en-US" altLang="zh-CN" dirty="0" smtClean="0"/>
              <a:t>Example: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list ‘PLAN’, A del(1) while B del(2).</a:t>
            </a:r>
          </a:p>
          <a:p>
            <a:r>
              <a:rPr lang="en-US" altLang="zh-CN" dirty="0" smtClean="0"/>
              <a:t>Is it eventually convergence? </a:t>
            </a:r>
          </a:p>
          <a:p>
            <a:pPr lvl="1"/>
            <a:r>
              <a:rPr lang="en-US" altLang="zh-CN" dirty="0" smtClean="0"/>
              <a:t>As above, the results are ‘LN’ and ‘AN’ if no other processing.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65028" y="1783357"/>
            <a:ext cx="18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>
                <a:solidFill>
                  <a:srgbClr val="FF0000"/>
                </a:solidFill>
              </a:rPr>
              <a:t>(Transformation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5028" y="290849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>
                <a:solidFill>
                  <a:srgbClr val="FF0000"/>
                </a:solidFill>
              </a:rPr>
              <a:t>(Correctness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Solutions (simple but infeasible)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3" name="直接连接符 22"/>
          <p:cNvCxnSpPr>
            <a:stCxn id="47" idx="2"/>
          </p:cNvCxnSpPr>
          <p:nvPr/>
        </p:nvCxnSpPr>
        <p:spPr>
          <a:xfrm>
            <a:off x="1978703" y="2738699"/>
            <a:ext cx="16352" cy="355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705106" y="2444596"/>
            <a:ext cx="33614" cy="384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438352" y="2444596"/>
            <a:ext cx="39717" cy="384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190618" y="2444596"/>
            <a:ext cx="14280" cy="384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401581" y="2624478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44337" y="2624478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84613" y="2624478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624889" y="2624478"/>
            <a:ext cx="1154243" cy="3597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992556" y="3626380"/>
            <a:ext cx="1712550" cy="60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983861" y="3392906"/>
            <a:ext cx="3440202" cy="86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1963769" y="3587192"/>
            <a:ext cx="5153511" cy="69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976897" y="5171685"/>
            <a:ext cx="5213721" cy="9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984707" y="5143906"/>
            <a:ext cx="1736752" cy="17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992556" y="5166686"/>
            <a:ext cx="3441452" cy="96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401581" y="2290193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144337" y="2290193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1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887093" y="2290193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Client 2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629849" y="2290193"/>
            <a:ext cx="1154243" cy="44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Client 3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347131" y="1477384"/>
            <a:ext cx="729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cxnSp>
        <p:nvCxnSpPr>
          <p:cNvPr id="52" name="直接箭头连接符 51"/>
          <p:cNvCxnSpPr>
            <a:stCxn id="51" idx="2"/>
            <a:endCxn id="48" idx="0"/>
          </p:cNvCxnSpPr>
          <p:nvPr/>
        </p:nvCxnSpPr>
        <p:spPr>
          <a:xfrm>
            <a:off x="3711975" y="1939049"/>
            <a:ext cx="9484" cy="351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837981" y="1462162"/>
            <a:ext cx="729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096890" y="1456993"/>
            <a:ext cx="7296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cxnSp>
        <p:nvCxnSpPr>
          <p:cNvPr id="55" name="直接箭头连接符 54"/>
          <p:cNvCxnSpPr>
            <a:stCxn id="54" idx="2"/>
            <a:endCxn id="49" idx="0"/>
          </p:cNvCxnSpPr>
          <p:nvPr/>
        </p:nvCxnSpPr>
        <p:spPr>
          <a:xfrm>
            <a:off x="5461734" y="1918658"/>
            <a:ext cx="2481" cy="371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2"/>
            <a:endCxn id="50" idx="0"/>
          </p:cNvCxnSpPr>
          <p:nvPr/>
        </p:nvCxnSpPr>
        <p:spPr>
          <a:xfrm>
            <a:off x="7202825" y="1923827"/>
            <a:ext cx="4146" cy="366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弧形箭头 77"/>
          <p:cNvSpPr/>
          <p:nvPr/>
        </p:nvSpPr>
        <p:spPr>
          <a:xfrm rot="1774808">
            <a:off x="3520773" y="3389555"/>
            <a:ext cx="328150" cy="5222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右弧形箭头 78"/>
          <p:cNvSpPr/>
          <p:nvPr/>
        </p:nvSpPr>
        <p:spPr>
          <a:xfrm rot="1774808">
            <a:off x="5268316" y="3184940"/>
            <a:ext cx="328150" cy="5222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右弧形箭头 79"/>
          <p:cNvSpPr/>
          <p:nvPr/>
        </p:nvSpPr>
        <p:spPr>
          <a:xfrm rot="1774808">
            <a:off x="7040823" y="3364747"/>
            <a:ext cx="328150" cy="5222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右弧形箭头 80"/>
          <p:cNvSpPr/>
          <p:nvPr/>
        </p:nvSpPr>
        <p:spPr>
          <a:xfrm rot="19244808" flipH="1">
            <a:off x="6961306" y="5868944"/>
            <a:ext cx="346054" cy="5222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右弧形箭头 81"/>
          <p:cNvSpPr/>
          <p:nvPr/>
        </p:nvSpPr>
        <p:spPr>
          <a:xfrm rot="19244808" flipH="1">
            <a:off x="5223087" y="5914561"/>
            <a:ext cx="346054" cy="5222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右弧形箭头 82"/>
          <p:cNvSpPr/>
          <p:nvPr/>
        </p:nvSpPr>
        <p:spPr>
          <a:xfrm rot="19244808" flipH="1">
            <a:off x="3529601" y="5084772"/>
            <a:ext cx="346054" cy="5222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Jupiter Protocol</a:t>
            </a:r>
            <a:r>
              <a:rPr lang="en-US" altLang="zh-CN" baseline="30000" dirty="0"/>
              <a:t>[1]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4114800" cy="4525963"/>
          </a:xfrm>
        </p:spPr>
        <p:txBody>
          <a:bodyPr/>
          <a:lstStyle/>
          <a:p>
            <a:r>
              <a:rPr lang="en-US" altLang="zh-CN" sz="2000" dirty="0" smtClean="0"/>
              <a:t>Ops </a:t>
            </a:r>
            <a:r>
              <a:rPr lang="en-US" altLang="zh-CN" sz="2000" dirty="0"/>
              <a:t>are </a:t>
            </a:r>
            <a:r>
              <a:rPr lang="en-US" altLang="zh-CN" sz="2000" dirty="0">
                <a:solidFill>
                  <a:srgbClr val="FF0000"/>
                </a:solidFill>
              </a:rPr>
              <a:t>applied locally </a:t>
            </a:r>
            <a:r>
              <a:rPr lang="en-US" altLang="zh-CN" sz="2000" dirty="0"/>
              <a:t>so that it returned immediately.</a:t>
            </a:r>
          </a:p>
          <a:p>
            <a:r>
              <a:rPr lang="en-US" altLang="zh-CN" sz="2000" dirty="0" smtClean="0"/>
              <a:t>Using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xform</a:t>
            </a:r>
            <a:r>
              <a:rPr lang="en-US" altLang="zh-CN" sz="2000" dirty="0" smtClean="0"/>
              <a:t> functions to handle conflicts.</a:t>
            </a:r>
          </a:p>
          <a:p>
            <a:pPr lvl="1"/>
            <a:r>
              <a:rPr lang="es-ES" altLang="zh-CN" sz="1600" dirty="0">
                <a:latin typeface="Consolas" panose="020B0609020204030204" pitchFamily="49" charset="0"/>
              </a:rPr>
              <a:t>xform(del x, del y) =</a:t>
            </a:r>
            <a:br>
              <a:rPr lang="es-ES" altLang="zh-CN" sz="1600" dirty="0">
                <a:latin typeface="Consolas" panose="020B0609020204030204" pitchFamily="49" charset="0"/>
              </a:rPr>
            </a:br>
            <a:r>
              <a:rPr lang="es-ES" altLang="zh-CN" sz="1600" dirty="0">
                <a:latin typeface="Consolas" panose="020B0609020204030204" pitchFamily="49" charset="0"/>
              </a:rPr>
              <a:t>	{del x-1, del y} if x &gt; y</a:t>
            </a:r>
            <a:br>
              <a:rPr lang="es-ES" altLang="zh-CN" sz="1600" dirty="0">
                <a:latin typeface="Consolas" panose="020B0609020204030204" pitchFamily="49" charset="0"/>
              </a:rPr>
            </a:br>
            <a:r>
              <a:rPr lang="es-ES" altLang="zh-CN" sz="1600" dirty="0">
                <a:latin typeface="Consolas" panose="020B0609020204030204" pitchFamily="49" charset="0"/>
              </a:rPr>
              <a:t>	{del x, del y-1} if x &lt; y</a:t>
            </a:r>
            <a:br>
              <a:rPr lang="es-ES" altLang="zh-CN" sz="1600" dirty="0">
                <a:latin typeface="Consolas" panose="020B0609020204030204" pitchFamily="49" charset="0"/>
              </a:rPr>
            </a:br>
            <a:r>
              <a:rPr lang="es-ES" altLang="zh-CN" sz="1600" dirty="0">
                <a:latin typeface="Consolas" panose="020B0609020204030204" pitchFamily="49" charset="0"/>
              </a:rPr>
              <a:t>	{no-op, no-op}   if x = </a:t>
            </a:r>
            <a:r>
              <a:rPr lang="es-ES" altLang="zh-CN" sz="1600" dirty="0" smtClean="0">
                <a:latin typeface="Consolas" panose="020B0609020204030204" pitchFamily="49" charset="0"/>
              </a:rPr>
              <a:t>y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15636" y="6016932"/>
            <a:ext cx="827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[1]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Nichols</a:t>
            </a:r>
            <a:r>
              <a:rPr lang="en-US" altLang="zh-CN" sz="1600" dirty="0"/>
              <a:t>, D., Curtis, P., Dixon, M. and Lamping, J. High-latency, low-bandwidth windowing in the Jupiter collaboration system. ACM UIST (1995), 111-120.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930279" y="1672921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13716" y="1672922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6548" y="2874596"/>
            <a:ext cx="1015261" cy="3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8" name="闪电形 7"/>
          <p:cNvSpPr/>
          <p:nvPr/>
        </p:nvSpPr>
        <p:spPr>
          <a:xfrm>
            <a:off x="6003263" y="3586754"/>
            <a:ext cx="304383" cy="26323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4873183" y="3542005"/>
            <a:ext cx="858774" cy="3635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29985" y="2874596"/>
            <a:ext cx="1015261" cy="3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11" name="闪电形 10"/>
          <p:cNvSpPr/>
          <p:nvPr/>
        </p:nvSpPr>
        <p:spPr>
          <a:xfrm flipH="1">
            <a:off x="7377046" y="3584778"/>
            <a:ext cx="348232" cy="24855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双括号 11"/>
          <p:cNvSpPr/>
          <p:nvPr/>
        </p:nvSpPr>
        <p:spPr>
          <a:xfrm>
            <a:off x="7996584" y="3536600"/>
            <a:ext cx="858774" cy="3635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46547" y="4196178"/>
            <a:ext cx="1015261" cy="3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29984" y="4196179"/>
            <a:ext cx="1015261" cy="3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PAN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8" idx="0"/>
          </p:cNvCxnSpPr>
          <p:nvPr/>
        </p:nvCxnSpPr>
        <p:spPr>
          <a:xfrm>
            <a:off x="5796244" y="3818242"/>
            <a:ext cx="2141646" cy="152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7" idx="0"/>
          </p:cNvCxnSpPr>
          <p:nvPr/>
        </p:nvCxnSpPr>
        <p:spPr>
          <a:xfrm flipH="1">
            <a:off x="5618365" y="3874417"/>
            <a:ext cx="2106913" cy="146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10734" y="5338569"/>
            <a:ext cx="1015261" cy="3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30259" y="5338569"/>
            <a:ext cx="1015261" cy="3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AN</a:t>
            </a:r>
            <a:endParaRPr lang="zh-CN" altLang="en-US" dirty="0"/>
          </a:p>
        </p:txBody>
      </p:sp>
      <p:sp>
        <p:nvSpPr>
          <p:cNvPr id="25" name="心形 24"/>
          <p:cNvSpPr/>
          <p:nvPr/>
        </p:nvSpPr>
        <p:spPr>
          <a:xfrm>
            <a:off x="6360515" y="4270142"/>
            <a:ext cx="870762" cy="63130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xform</a:t>
            </a:r>
            <a:endParaRPr lang="zh-CN" altLang="en-US" sz="1200" dirty="0"/>
          </a:p>
        </p:txBody>
      </p:sp>
      <p:sp>
        <p:nvSpPr>
          <p:cNvPr id="26" name="双括号 25"/>
          <p:cNvSpPr/>
          <p:nvPr/>
        </p:nvSpPr>
        <p:spPr>
          <a:xfrm>
            <a:off x="4887795" y="4781961"/>
            <a:ext cx="858774" cy="3635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1</a:t>
            </a:r>
            <a:endParaRPr lang="zh-CN" altLang="en-US" dirty="0"/>
          </a:p>
        </p:txBody>
      </p:sp>
      <p:sp>
        <p:nvSpPr>
          <p:cNvPr id="27" name="双括号 26"/>
          <p:cNvSpPr/>
          <p:nvPr/>
        </p:nvSpPr>
        <p:spPr>
          <a:xfrm>
            <a:off x="8027022" y="4781961"/>
            <a:ext cx="858774" cy="3635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111271" y="5336825"/>
            <a:ext cx="1015261" cy="3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Jupiter Protocol </a:t>
            </a:r>
            <a:r>
              <a:rPr lang="en-US" altLang="zh-CN" dirty="0" smtClean="0"/>
              <a:t>Family(cont.)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Through the years, more </a:t>
            </a:r>
            <a:r>
              <a:rPr lang="en-US" altLang="zh-CN" sz="2800" dirty="0" err="1" smtClean="0"/>
              <a:t>Jupiters</a:t>
            </a:r>
            <a:r>
              <a:rPr lang="en-US" altLang="zh-CN" sz="2800" dirty="0" smtClean="0"/>
              <a:t> proposed.</a:t>
            </a:r>
          </a:p>
          <a:p>
            <a:r>
              <a:rPr lang="en-US" altLang="zh-CN" sz="2800" dirty="0" smtClean="0"/>
              <a:t>2014 </a:t>
            </a:r>
            <a:r>
              <a:rPr lang="en-US" altLang="zh-CN" sz="2800" dirty="0" smtClean="0">
                <a:solidFill>
                  <a:srgbClr val="FF0000"/>
                </a:solidFill>
              </a:rPr>
              <a:t>CSCW Jupiter 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XJupiter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: multi-client version. (2D state space) </a:t>
            </a:r>
            <a:r>
              <a:rPr lang="en-US" altLang="zh-CN" sz="2800" b="0" baseline="30000" dirty="0" smtClean="0"/>
              <a:t>[1]</a:t>
            </a:r>
          </a:p>
          <a:p>
            <a:r>
              <a:rPr lang="en-US" altLang="zh-CN" sz="2800" dirty="0" smtClean="0"/>
              <a:t>2016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Attiya</a:t>
            </a:r>
            <a:r>
              <a:rPr lang="en-US" altLang="zh-CN" sz="2800" dirty="0" smtClean="0">
                <a:solidFill>
                  <a:srgbClr val="FF0000"/>
                </a:solidFill>
              </a:rPr>
              <a:t> Jupiter 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AJupiter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: conjecture Jupiter satisfying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weak list </a:t>
            </a:r>
            <a:r>
              <a:rPr lang="en-US" altLang="zh-CN" sz="2800" dirty="0"/>
              <a:t>specification</a:t>
            </a:r>
            <a:r>
              <a:rPr lang="en-US" altLang="zh-CN" sz="2800" dirty="0" smtClean="0"/>
              <a:t>. </a:t>
            </a:r>
            <a:r>
              <a:rPr lang="en-US" altLang="zh-CN" sz="2800" b="0" baseline="30000" dirty="0" smtClean="0"/>
              <a:t>[2]</a:t>
            </a:r>
          </a:p>
          <a:p>
            <a:r>
              <a:rPr lang="en-US" altLang="zh-CN" sz="2800" dirty="0" smtClean="0"/>
              <a:t>2017 </a:t>
            </a:r>
            <a:r>
              <a:rPr lang="en-US" altLang="zh-CN" sz="2800" dirty="0">
                <a:solidFill>
                  <a:srgbClr val="FF0000"/>
                </a:solidFill>
              </a:rPr>
              <a:t>Compact </a:t>
            </a:r>
            <a:r>
              <a:rPr lang="en-US" altLang="zh-CN" sz="2800" dirty="0" smtClean="0">
                <a:solidFill>
                  <a:srgbClr val="FF0000"/>
                </a:solidFill>
              </a:rPr>
              <a:t>Jupiter 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CJupiter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: </a:t>
            </a:r>
            <a:r>
              <a:rPr lang="en-US" altLang="zh-CN" sz="2800" dirty="0"/>
              <a:t>n-</a:t>
            </a:r>
            <a:r>
              <a:rPr lang="en-US" altLang="zh-CN" sz="2800" dirty="0" err="1"/>
              <a:t>ary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ordered state space. </a:t>
            </a:r>
            <a:r>
              <a:rPr lang="en-US" altLang="zh-CN" sz="2800" b="0" baseline="30000" dirty="0" smtClean="0"/>
              <a:t>[3]</a:t>
            </a:r>
          </a:p>
          <a:p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57200" y="5139769"/>
            <a:ext cx="8271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[</a:t>
            </a:r>
            <a:r>
              <a:rPr lang="en-US" altLang="zh-CN" sz="1000" dirty="0"/>
              <a:t>1] Yi Xu, </a:t>
            </a:r>
            <a:r>
              <a:rPr lang="en-US" altLang="zh-CN" sz="1000" dirty="0" err="1"/>
              <a:t>Chengzheng</a:t>
            </a:r>
            <a:r>
              <a:rPr lang="en-US" altLang="zh-CN" sz="1000" dirty="0"/>
              <a:t> Sun, and Mo Li. Achieving convergence in operational transformation: Conditions, mechanisms and systems. In Proceedings of the 17th ACM Conference on Computer Supported Cooperative Work, CSCW ’14, pages 505–518. ACM, 2014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/>
              <a:t>[2] </a:t>
            </a:r>
            <a:r>
              <a:rPr lang="en-US" altLang="zh-CN" sz="1000" dirty="0" err="1"/>
              <a:t>Hagit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Attiya</a:t>
            </a:r>
            <a:r>
              <a:rPr lang="en-US" altLang="zh-CN" sz="1000" dirty="0"/>
              <a:t>, Sebastian Burckhardt, Alexey </a:t>
            </a:r>
            <a:r>
              <a:rPr lang="en-US" altLang="zh-CN" sz="1000" dirty="0" err="1"/>
              <a:t>Gotsman</a:t>
            </a:r>
            <a:r>
              <a:rPr lang="en-US" altLang="zh-CN" sz="1000" dirty="0"/>
              <a:t>, Adam Morrison, </a:t>
            </a:r>
            <a:r>
              <a:rPr lang="en-US" altLang="zh-CN" sz="1000" dirty="0" err="1"/>
              <a:t>Hongseok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Yang, and </a:t>
            </a:r>
            <a:r>
              <a:rPr lang="en-US" altLang="zh-CN" sz="1000" dirty="0"/>
              <a:t>Marek </a:t>
            </a:r>
            <a:r>
              <a:rPr lang="en-US" altLang="zh-CN" sz="1000" dirty="0" err="1"/>
              <a:t>Zawirski</a:t>
            </a:r>
            <a:r>
              <a:rPr lang="en-US" altLang="zh-CN" sz="1000" dirty="0"/>
              <a:t>. Specification and complexity of collaborative text editing. In Proceedings of the 2016 ACM Symposium on Principles of Distributed Computing, PODC ’16, pages 259–268. ACM, 2016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/>
              <a:t>[3</a:t>
            </a:r>
            <a:r>
              <a:rPr lang="en-US" altLang="zh-CN" sz="1000" dirty="0" smtClean="0"/>
              <a:t>] </a:t>
            </a:r>
            <a:r>
              <a:rPr lang="en-US" altLang="zh-CN" sz="1000" dirty="0" err="1"/>
              <a:t>Hengfeng</a:t>
            </a:r>
            <a:r>
              <a:rPr lang="en-US" altLang="zh-CN" sz="1000" dirty="0"/>
              <a:t> Wei, Yu Huang, Jian </a:t>
            </a:r>
            <a:r>
              <a:rPr lang="en-US" altLang="zh-CN" sz="1000" dirty="0" smtClean="0"/>
              <a:t>Lu: Brief </a:t>
            </a:r>
            <a:r>
              <a:rPr lang="en-US" altLang="zh-CN" sz="1000" dirty="0"/>
              <a:t>Announcement: Specification and Implementation of Replicated List: The Jupiter Protocol Revisited. PODC 2018: 81-83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52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Correctness so </a:t>
            </a:r>
            <a:r>
              <a:rPr lang="en-US" altLang="zh-CN" dirty="0" smtClean="0"/>
              <a:t>important?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seen so many distributed algorithms proposed and then another paper proved it incorrect.</a:t>
            </a:r>
          </a:p>
          <a:p>
            <a:r>
              <a:rPr lang="en-US" altLang="zh-CN" dirty="0" smtClean="0"/>
              <a:t>Thank goodness! We can use </a:t>
            </a:r>
            <a:r>
              <a:rPr lang="en-US" altLang="zh-CN" dirty="0" smtClean="0">
                <a:solidFill>
                  <a:srgbClr val="FF0000"/>
                </a:solidFill>
              </a:rPr>
              <a:t>TLA+</a:t>
            </a:r>
            <a:r>
              <a:rPr lang="en-US" altLang="zh-CN" dirty="0" smtClean="0"/>
              <a:t> to verify specifications we want to check!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3" id="{E43E0849-0B27-44DA-A4AE-A662B63C73EB}" vid="{9A21D84D-7BCC-4144-9056-8E08A9A35C0D}"/>
    </a:ext>
  </a:extLst>
</a:theme>
</file>

<file path=ppt/theme/theme2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3" id="{E43E0849-0B27-44DA-A4AE-A662B63C73EB}" vid="{86825C72-33F6-4475-8140-ECD4731251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njucs</Template>
  <TotalTime>888</TotalTime>
  <Words>1333</Words>
  <Application>Microsoft Office PowerPoint</Application>
  <PresentationFormat>全屏显示(4:3)</PresentationFormat>
  <Paragraphs>313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等线</vt:lpstr>
      <vt:lpstr>仿宋</vt:lpstr>
      <vt:lpstr>黑体</vt:lpstr>
      <vt:lpstr>华文细黑</vt:lpstr>
      <vt:lpstr>宋体</vt:lpstr>
      <vt:lpstr>Arial</vt:lpstr>
      <vt:lpstr>Candara</vt:lpstr>
      <vt:lpstr>Consolas</vt:lpstr>
      <vt:lpstr>Courier New</vt:lpstr>
      <vt:lpstr>Wingdings</vt:lpstr>
      <vt:lpstr>mopec-2</vt:lpstr>
      <vt:lpstr>2_Network</vt:lpstr>
      <vt:lpstr>A Correct eXpressive Jupiter Makes It Better</vt:lpstr>
      <vt:lpstr>Contents</vt:lpstr>
      <vt:lpstr>Background and Preliminaries</vt:lpstr>
      <vt:lpstr>Co-editing</vt:lpstr>
      <vt:lpstr>Problems</vt:lpstr>
      <vt:lpstr>Solutions (simple but infeasible)</vt:lpstr>
      <vt:lpstr>Jupiter Protocol[1]</vt:lpstr>
      <vt:lpstr>Jupiter Protocol Family(cont.)</vt:lpstr>
      <vt:lpstr>Why Correctness so important?</vt:lpstr>
      <vt:lpstr>How to eXpress … in TLA+</vt:lpstr>
      <vt:lpstr>Rise from the ground</vt:lpstr>
      <vt:lpstr>CSComm</vt:lpstr>
      <vt:lpstr>CSComm</vt:lpstr>
      <vt:lpstr>OpOperators</vt:lpstr>
      <vt:lpstr>OpOperators</vt:lpstr>
      <vt:lpstr>OT (xform)</vt:lpstr>
      <vt:lpstr>OT (xform)</vt:lpstr>
      <vt:lpstr>The main begins…</vt:lpstr>
      <vt:lpstr>AJupiter</vt:lpstr>
      <vt:lpstr>AJupiter</vt:lpstr>
      <vt:lpstr>AJupiter</vt:lpstr>
      <vt:lpstr>AJupiter</vt:lpstr>
      <vt:lpstr>Check AJupiter</vt:lpstr>
      <vt:lpstr>Check AJupiter</vt:lpstr>
      <vt:lpstr>CJupiter</vt:lpstr>
      <vt:lpstr>CJupiter</vt:lpstr>
      <vt:lpstr>CJupiter</vt:lpstr>
      <vt:lpstr>Adding history variables</vt:lpstr>
      <vt:lpstr>Check CJupiterH</vt:lpstr>
      <vt:lpstr>XJupiter</vt:lpstr>
      <vt:lpstr>XJupiter</vt:lpstr>
      <vt:lpstr>XJupiter</vt:lpstr>
      <vt:lpstr>Check XJupiter</vt:lpstr>
      <vt:lpstr>Future work</vt:lpstr>
      <vt:lpstr>Wait a minute!</vt:lpstr>
      <vt:lpstr>A</vt:lpstr>
      <vt:lpstr>More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基于TLA+验证Jupiter协议</dc:title>
  <dc:creator>唐 瑞泽</dc:creator>
  <cp:lastModifiedBy>唐 瑞泽</cp:lastModifiedBy>
  <cp:revision>247</cp:revision>
  <dcterms:created xsi:type="dcterms:W3CDTF">2018-10-28T21:00:58Z</dcterms:created>
  <dcterms:modified xsi:type="dcterms:W3CDTF">2018-10-29T15:35:36Z</dcterms:modified>
</cp:coreProperties>
</file>