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sldIdLst>
    <p:sldId id="256" r:id="rId3"/>
    <p:sldId id="257" r:id="rId4"/>
    <p:sldId id="281" r:id="rId5"/>
    <p:sldId id="258" r:id="rId6"/>
    <p:sldId id="260" r:id="rId7"/>
    <p:sldId id="261" r:id="rId8"/>
    <p:sldId id="262" r:id="rId9"/>
    <p:sldId id="263" r:id="rId10"/>
    <p:sldId id="282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4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535219-EDCE-47BB-A595-A1603E557579}">
          <p14:sldIdLst>
            <p14:sldId id="256"/>
          </p14:sldIdLst>
        </p14:section>
        <p14:section name="Contents" id="{0EE5D744-6E79-483A-AF53-092159740583}">
          <p14:sldIdLst>
            <p14:sldId id="257"/>
          </p14:sldIdLst>
        </p14:section>
        <p14:section name="Background" id="{286752EE-9BCD-4BFB-8B0C-9E0296285C66}">
          <p14:sldIdLst>
            <p14:sldId id="281"/>
            <p14:sldId id="258"/>
            <p14:sldId id="260"/>
            <p14:sldId id="261"/>
            <p14:sldId id="262"/>
            <p14:sldId id="263"/>
          </p14:sldIdLst>
        </p14:section>
        <p14:section name="Example" id="{445F83AD-FE9F-4709-AE04-42C775D3504E}">
          <p14:sldIdLst>
            <p14:sldId id="282"/>
            <p14:sldId id="264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ummary" id="{40D7AF0F-8372-4931-9565-A7D1754C9C40}">
          <p14:sldIdLst>
            <p14:sldId id="283"/>
            <p14:sldId id="284"/>
          </p14:sldIdLst>
        </p14:section>
        <p14:section name="Thanks" id="{82AA2FE1-BAE5-4795-AB91-BD6D6ECCF315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 autoAdjust="0"/>
    <p:restoredTop sz="84157" autoAdjust="0"/>
  </p:normalViewPr>
  <p:slideViewPr>
    <p:cSldViewPr snapToGrid="0" showGuides="1">
      <p:cViewPr varScale="1">
        <p:scale>
          <a:sx n="77" d="100"/>
          <a:sy n="77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2958-91FC-4B92-B04D-E221594E8BD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71EBF-DD5C-4830-B5D3-6112FC6A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1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7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0" dirty="0" smtClean="0"/>
              <a:t>Making</a:t>
            </a:r>
            <a:r>
              <a:rPr lang="en-US" altLang="zh-CN" i="0" baseline="0" dirty="0" smtClean="0"/>
              <a:t> “</a:t>
            </a:r>
            <a:r>
              <a:rPr lang="en-US" altLang="zh-CN" i="0" dirty="0" smtClean="0"/>
              <a:t>Use</a:t>
            </a:r>
            <a:r>
              <a:rPr lang="en-US" altLang="zh-CN" i="0" baseline="0" dirty="0" smtClean="0"/>
              <a:t> SUFFICES” and “Use CASE” checked or unchecked generates different decompositions. But they equal each other. </a:t>
            </a:r>
          </a:p>
          <a:p>
            <a:endParaRPr lang="en-US" altLang="zh-CN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suffices proof usually has one fewer level. The main function of the suffices construct is to reduce the depth of proofs.</a:t>
            </a:r>
          </a:p>
          <a:p>
            <a:endParaRPr lang="en-US" altLang="zh-CN" i="0" baseline="0" dirty="0" smtClean="0"/>
          </a:p>
          <a:p>
            <a:r>
              <a:rPr lang="en-US" altLang="zh-CN" i="0" baseline="0" dirty="0" err="1" smtClean="0"/>
              <a:t>Lamport</a:t>
            </a:r>
            <a:r>
              <a:rPr lang="en-US" altLang="zh-CN" i="0" baseline="0" dirty="0" smtClean="0"/>
              <a:t> think that using both is the nicest one.</a:t>
            </a:r>
          </a:p>
          <a:p>
            <a:endParaRPr lang="en-US" altLang="zh-CN" i="0" baseline="0" dirty="0" smtClean="0"/>
          </a:p>
          <a:p>
            <a:r>
              <a:rPr lang="en-US" altLang="zh-CN" i="0" baseline="0" dirty="0" smtClean="0">
                <a:latin typeface="Consolas" panose="020B0609020204030204" pitchFamily="49" charset="0"/>
              </a:rPr>
              <a:t>ASSUME </a:t>
            </a:r>
            <a:r>
              <a:rPr lang="en-US" altLang="zh-CN" i="1" baseline="0" dirty="0" err="1" smtClean="0">
                <a:latin typeface="Consolas" panose="020B0609020204030204" pitchFamily="49" charset="0"/>
              </a:rPr>
              <a:t>Init</a:t>
            </a:r>
            <a:endParaRPr lang="en-US" altLang="zh-CN" i="1" baseline="0" dirty="0" smtClean="0">
              <a:latin typeface="Consolas" panose="020B0609020204030204" pitchFamily="49" charset="0"/>
            </a:endParaRPr>
          </a:p>
          <a:p>
            <a:r>
              <a:rPr lang="en-US" altLang="zh-CN" i="0" baseline="0" dirty="0" smtClean="0">
                <a:latin typeface="Consolas" panose="020B0609020204030204" pitchFamily="49" charset="0"/>
              </a:rPr>
              <a:t>PROVE </a:t>
            </a:r>
            <a:r>
              <a:rPr lang="en-US" altLang="zh-CN" i="1" baseline="0" dirty="0" err="1" smtClean="0">
                <a:latin typeface="Consolas" panose="020B0609020204030204" pitchFamily="49" charset="0"/>
              </a:rPr>
              <a:t>TypeOK</a:t>
            </a:r>
            <a:endParaRPr lang="en-US" altLang="zh-CN" i="1" baseline="0" dirty="0" smtClean="0">
              <a:latin typeface="Consolas" panose="020B0609020204030204" pitchFamily="49" charset="0"/>
            </a:endParaRPr>
          </a:p>
          <a:p>
            <a:endParaRPr lang="en-US" altLang="zh-CN" i="0" baseline="0" dirty="0" smtClean="0"/>
          </a:p>
          <a:p>
            <a:r>
              <a:rPr lang="en-US" altLang="zh-CN" i="0" baseline="0" dirty="0" smtClean="0"/>
              <a:t>asserts </a:t>
            </a:r>
          </a:p>
          <a:p>
            <a:endParaRPr lang="en-US" altLang="zh-CN" i="0" dirty="0" smtClean="0"/>
          </a:p>
          <a:p>
            <a:r>
              <a:rPr lang="en-US" altLang="zh-CN" i="1" baseline="0" dirty="0" err="1" smtClean="0">
                <a:latin typeface="Consolas" panose="020B0609020204030204" pitchFamily="49" charset="0"/>
              </a:rPr>
              <a:t>Init</a:t>
            </a:r>
            <a:r>
              <a:rPr lang="en-US" altLang="zh-CN" i="0" dirty="0" smtClean="0"/>
              <a:t> </a:t>
            </a:r>
            <a:r>
              <a:rPr lang="en-US" altLang="zh-CN" dirty="0" smtClean="0"/>
              <a:t>⇒ </a:t>
            </a:r>
            <a:r>
              <a:rPr lang="en-US" altLang="zh-CN" i="1" baseline="0" dirty="0" err="1" smtClean="0">
                <a:latin typeface="Consolas" panose="020B0609020204030204" pitchFamily="49" charset="0"/>
              </a:rPr>
              <a:t>TypeOK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3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7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0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Pamela </a:t>
            </a:r>
            <a:r>
              <a:rPr lang="en-US" altLang="zh-CN" dirty="0" err="1" smtClean="0"/>
              <a:t>Zave</a:t>
            </a:r>
            <a:r>
              <a:rPr lang="en-US" altLang="zh-CN" dirty="0" smtClean="0"/>
              <a:t>. Lightweight verification of network protocols: The case of Chord. AT&amp;T Technical Report, January 2010.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Three features that distinguish Chord from many other peer-to-peer lookup protocols are its simplicity, provable correctness, and provable performance.</a:t>
            </a:r>
            <a:r>
              <a:rPr lang="zh-CN" altLang="en-US" dirty="0" smtClean="0"/>
              <a:t>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However, </a:t>
            </a:r>
            <a:r>
              <a:rPr lang="en-US" altLang="zh-CN" dirty="0" err="1" smtClean="0"/>
              <a:t>Zave</a:t>
            </a:r>
            <a:r>
              <a:rPr lang="en-US" altLang="zh-CN" dirty="0" smtClean="0"/>
              <a:t> reports:</a:t>
            </a:r>
          </a:p>
          <a:p>
            <a:r>
              <a:rPr lang="en-US" altLang="zh-CN" dirty="0" smtClean="0"/>
              <a:t>[T]he Chord routing protocol is neither proven nor correct.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Limitations: </a:t>
            </a:r>
          </a:p>
          <a:p>
            <a:r>
              <a:rPr lang="en-US" altLang="zh-CN" dirty="0" smtClean="0"/>
              <a:t>Running</a:t>
            </a:r>
            <a:r>
              <a:rPr lang="en-US" altLang="zh-CN" baseline="0" dirty="0" smtClean="0"/>
              <a:t> again may fail even if nothing changed. </a:t>
            </a:r>
          </a:p>
          <a:p>
            <a:r>
              <a:rPr lang="en-US" altLang="zh-CN" baseline="0" dirty="0" smtClean="0"/>
              <a:t>Many features of TLA+ are not supported yet.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 as Recursive operator definitions. </a:t>
            </a:r>
            <a:r>
              <a:rPr lang="en-US" altLang="zh-CN" dirty="0" smtClean="0"/>
              <a:t>INSTANCE</a:t>
            </a:r>
            <a:r>
              <a:rPr lang="en-US" altLang="zh-CN" b="0" dirty="0" smtClean="0"/>
              <a:t> Statement</a:t>
            </a:r>
          </a:p>
          <a:p>
            <a:r>
              <a:rPr lang="en-US" altLang="zh-CN" baseline="0" dirty="0" smtClean="0"/>
              <a:t>Know nothing about operators defined in the TLC standard module.</a:t>
            </a:r>
          </a:p>
          <a:p>
            <a:r>
              <a:rPr lang="en-US" altLang="zh-CN" baseline="0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err="1" smtClean="0"/>
              <a:t>PartialCorrectness</a:t>
            </a:r>
            <a:r>
              <a:rPr lang="en-US" altLang="zh-CN" i="1" dirty="0" smtClean="0"/>
              <a:t> </a:t>
            </a:r>
            <a:r>
              <a:rPr lang="en-US" altLang="zh-CN" i="0" dirty="0" smtClean="0"/>
              <a:t>is</a:t>
            </a:r>
            <a:r>
              <a:rPr lang="en-US" altLang="zh-CN" i="0" baseline="0" dirty="0" smtClean="0"/>
              <a:t> true, </a:t>
            </a:r>
            <a:r>
              <a:rPr lang="en-US" altLang="zh-CN" i="1" baseline="0" dirty="0" smtClean="0"/>
              <a:t>Next</a:t>
            </a:r>
            <a:r>
              <a:rPr lang="en-US" altLang="zh-CN" i="0" baseline="0" dirty="0" smtClean="0"/>
              <a:t> is true and </a:t>
            </a:r>
            <a:r>
              <a:rPr lang="en-US" altLang="zh-CN" i="1" dirty="0" err="1" smtClean="0"/>
              <a:t>PartialCorrectness</a:t>
            </a:r>
            <a:r>
              <a:rPr lang="en-US" altLang="zh-CN" i="1" dirty="0" smtClean="0"/>
              <a:t>’</a:t>
            </a:r>
            <a:r>
              <a:rPr lang="en-US" altLang="zh-CN" i="1" baseline="0" dirty="0" smtClean="0"/>
              <a:t> </a:t>
            </a:r>
            <a:r>
              <a:rPr lang="en-US" altLang="zh-CN" i="0" baseline="0" dirty="0" smtClean="0"/>
              <a:t> is </a:t>
            </a:r>
            <a:r>
              <a:rPr lang="en-US" altLang="zh-CN" dirty="0" smtClean="0"/>
              <a:t>(42 = GCD(M, N))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true ∧ true ⇒ (42 = GCD(M, N))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 </a:t>
            </a:r>
            <a:r>
              <a:rPr lang="en-US" altLang="zh-CN" i="1" dirty="0" smtClean="0"/>
              <a:t>M,</a:t>
            </a:r>
            <a:r>
              <a:rPr lang="en-US" altLang="zh-CN" i="1" baseline="0" dirty="0" smtClean="0"/>
              <a:t> N </a:t>
            </a:r>
            <a:r>
              <a:rPr lang="en-US" altLang="zh-CN" baseline="0" dirty="0" smtClean="0"/>
              <a:t>can be anything!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2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Which</a:t>
            </a:r>
            <a:r>
              <a:rPr lang="en-US" altLang="zh-CN" dirty="0" smtClean="0"/>
              <a:t> in this proof is </a:t>
            </a:r>
            <a:r>
              <a:rPr lang="en-US" altLang="zh-CN" i="1" dirty="0" smtClean="0"/>
              <a:t>Spec</a:t>
            </a:r>
            <a:r>
              <a:rPr lang="en-US" altLang="zh-CN" dirty="0" smtClean="0"/>
              <a:t> ⇒ </a:t>
            </a:r>
            <a:r>
              <a:rPr lang="zh-CN" altLang="en-US" dirty="0" smtClean="0"/>
              <a:t>□</a:t>
            </a:r>
            <a:r>
              <a:rPr lang="en-US" altLang="zh-CN" i="1" dirty="0" err="1" smtClean="0"/>
              <a:t>PartialCorrectness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8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2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0" dirty="0" smtClean="0"/>
              <a:t>BY:</a:t>
            </a:r>
            <a:r>
              <a:rPr lang="en-US" altLang="zh-CN" i="0" baseline="0" dirty="0" smtClean="0"/>
              <a:t> tell the provers to use those facts</a:t>
            </a:r>
          </a:p>
          <a:p>
            <a:r>
              <a:rPr lang="en-US" altLang="zh-CN" i="0" baseline="0" dirty="0" smtClean="0"/>
              <a:t>DEF: tell the provers to replace the symbol </a:t>
            </a:r>
            <a:r>
              <a:rPr lang="en-US" altLang="zh-CN" i="1" baseline="0" dirty="0" smtClean="0"/>
              <a:t>Spec</a:t>
            </a:r>
            <a:r>
              <a:rPr lang="en-US" altLang="zh-CN" i="0" baseline="0" dirty="0" smtClean="0"/>
              <a:t> with its definition.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6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71EBF-DD5C-4830-B5D3-6112FC6A93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1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4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54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2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62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2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2018/12/25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2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4705350" y="393033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06278" y="393033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/>
              <a:t>2018/12/25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96" r:id="rId4"/>
    <p:sldLayoutId id="2147483697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2018/12/25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3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51220100@smail.nju.edu.c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151220100@smail.nju.edu.cn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2418448/can-coq-be-used-easily-as-a-model-check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508000" ty="-3683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 smtClean="0"/>
              <a:t>The TLA Proof System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Ruize Tang</a:t>
            </a:r>
          </a:p>
          <a:p>
            <a:r>
              <a:rPr lang="en-US" altLang="zh-CN" dirty="0" smtClean="0">
                <a:hlinkClick r:id="rId3"/>
              </a:rPr>
              <a:t>151220100@smail.nju.edu.cn</a:t>
            </a:r>
            <a:endParaRPr lang="en-US" altLang="zh-CN" dirty="0" smtClean="0"/>
          </a:p>
          <a:p>
            <a:r>
              <a:rPr lang="en-US" altLang="zh-CN" dirty="0" smtClean="0"/>
              <a:t>2018-12-25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Euclid’s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Safety property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algorithm terminates, it does so with x and y both equal to </a:t>
            </a:r>
            <a:r>
              <a:rPr lang="en-US" altLang="zh-CN" b="1" dirty="0"/>
              <a:t>GCD(M , N 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algorithm has terminated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i="1" dirty="0"/>
              <a:t>pc</a:t>
            </a:r>
            <a:r>
              <a:rPr lang="en-US" altLang="zh-CN" dirty="0"/>
              <a:t> equals </a:t>
            </a:r>
            <a:r>
              <a:rPr lang="en-US" altLang="zh-CN" b="1" dirty="0"/>
              <a:t>“Done”.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997" y="1624210"/>
            <a:ext cx="6257925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26" y="5836612"/>
            <a:ext cx="7747152" cy="4727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Euclid’s Informal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2432"/>
            <a:ext cx="8229600" cy="4525963"/>
          </a:xfrm>
        </p:spPr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smtClean="0"/>
              <a:t>mathematical induction.</a:t>
            </a:r>
          </a:p>
          <a:p>
            <a:r>
              <a:rPr lang="en-US" altLang="zh-CN" dirty="0" smtClean="0"/>
              <a:t>To find an invariant </a:t>
            </a:r>
            <a:r>
              <a:rPr lang="en-US" altLang="zh-CN" i="1" dirty="0" err="1" smtClean="0"/>
              <a:t>Inv</a:t>
            </a:r>
            <a:r>
              <a:rPr lang="en-US" altLang="zh-CN" dirty="0" smtClean="0"/>
              <a:t> satisfying:</a:t>
            </a:r>
          </a:p>
          <a:p>
            <a:pPr marL="342900" lvl="1" indent="0">
              <a:buNone/>
            </a:pPr>
            <a:r>
              <a:rPr lang="en-US" altLang="zh-CN" dirty="0"/>
              <a:t>I1</a:t>
            </a:r>
            <a:r>
              <a:rPr lang="en-US" altLang="zh-CN" i="1" dirty="0"/>
              <a:t>.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endParaRPr lang="en-US" altLang="zh-CN" i="1" dirty="0"/>
          </a:p>
          <a:p>
            <a:pPr marL="342900" lvl="1" indent="0">
              <a:buNone/>
            </a:pPr>
            <a:r>
              <a:rPr lang="en-US" altLang="zh-CN" dirty="0"/>
              <a:t>I2</a:t>
            </a:r>
            <a:r>
              <a:rPr lang="en-US" altLang="zh-CN" i="1" dirty="0"/>
              <a:t>. </a:t>
            </a:r>
            <a:r>
              <a:rPr lang="en-US" altLang="zh-CN" i="1" dirty="0" err="1"/>
              <a:t>Inv</a:t>
            </a:r>
            <a:r>
              <a:rPr lang="en-US" altLang="zh-CN" i="1" dirty="0"/>
              <a:t> </a:t>
            </a:r>
            <a:r>
              <a:rPr lang="en-US" altLang="zh-CN" dirty="0"/>
              <a:t>∧</a:t>
            </a:r>
            <a:r>
              <a:rPr lang="en-US" altLang="zh-CN" i="1" dirty="0"/>
              <a:t> Next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r>
              <a:rPr lang="en-US" altLang="zh-CN" i="1" dirty="0"/>
              <a:t>’</a:t>
            </a:r>
          </a:p>
          <a:p>
            <a:r>
              <a:rPr lang="en-US" altLang="zh-CN" i="1" dirty="0" err="1" smtClean="0"/>
              <a:t>Inv</a:t>
            </a:r>
            <a:r>
              <a:rPr lang="en-US" altLang="zh-CN" dirty="0" smtClean="0"/>
              <a:t> is call an inductive invariant.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PartialCorrectness</a:t>
            </a:r>
            <a:r>
              <a:rPr lang="en-US" altLang="zh-CN" dirty="0"/>
              <a:t> is not an inductive invariant.</a:t>
            </a:r>
          </a:p>
          <a:p>
            <a:pPr lvl="1"/>
            <a:r>
              <a:rPr lang="en-US" altLang="zh-CN" dirty="0" smtClean="0"/>
              <a:t>It satisfies I1 but not I2.</a:t>
            </a:r>
          </a:p>
          <a:p>
            <a:pPr lvl="1"/>
            <a:r>
              <a:rPr lang="en-US" altLang="zh-CN" dirty="0" smtClean="0"/>
              <a:t>Counterexample: 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775" y="4220755"/>
            <a:ext cx="7747152" cy="472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5245319"/>
            <a:ext cx="4572000" cy="10731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Euclid’s Informal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PartialCorrectness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an invariant.</a:t>
            </a:r>
          </a:p>
          <a:p>
            <a:r>
              <a:rPr lang="en-US" altLang="zh-CN" dirty="0" smtClean="0"/>
              <a:t>Prove it by finding an </a:t>
            </a:r>
            <a:r>
              <a:rPr lang="en-US" altLang="zh-CN" i="1" dirty="0" err="1" smtClean="0"/>
              <a:t>Inv</a:t>
            </a:r>
            <a:r>
              <a:rPr lang="en-US" altLang="zh-CN" dirty="0" smtClean="0"/>
              <a:t> satisfying I1, I2 and I3.</a:t>
            </a:r>
          </a:p>
          <a:p>
            <a:pPr marL="342900" lvl="1" indent="0">
              <a:buNone/>
            </a:pPr>
            <a:r>
              <a:rPr lang="en-US" altLang="zh-CN" dirty="0"/>
              <a:t>I1</a:t>
            </a:r>
            <a:r>
              <a:rPr lang="en-US" altLang="zh-CN" i="1" dirty="0"/>
              <a:t>.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endParaRPr lang="en-US" altLang="zh-CN" i="1" dirty="0"/>
          </a:p>
          <a:p>
            <a:pPr marL="342900" lvl="1" indent="0">
              <a:buNone/>
            </a:pPr>
            <a:r>
              <a:rPr lang="en-US" altLang="zh-CN" dirty="0"/>
              <a:t>I2</a:t>
            </a:r>
            <a:r>
              <a:rPr lang="en-US" altLang="zh-CN" i="1" dirty="0"/>
              <a:t>. </a:t>
            </a:r>
            <a:r>
              <a:rPr lang="en-US" altLang="zh-CN" i="1" dirty="0" err="1"/>
              <a:t>Inv</a:t>
            </a:r>
            <a:r>
              <a:rPr lang="en-US" altLang="zh-CN" i="1" dirty="0"/>
              <a:t> </a:t>
            </a:r>
            <a:r>
              <a:rPr lang="en-US" altLang="zh-CN" dirty="0"/>
              <a:t>∧</a:t>
            </a:r>
            <a:r>
              <a:rPr lang="en-US" altLang="zh-CN" i="1" dirty="0"/>
              <a:t> Next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r>
              <a:rPr lang="en-US" altLang="zh-CN" i="1" dirty="0" smtClean="0"/>
              <a:t>’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1" indent="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I3</a:t>
            </a:r>
            <a:r>
              <a:rPr lang="en-US" altLang="zh-CN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zh-CN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Inv</a:t>
            </a:r>
            <a:r>
              <a:rPr lang="en-US" altLang="zh-CN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⇒</a:t>
            </a:r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PartialCorrectness</a:t>
            </a:r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zh-CN" dirty="0"/>
              <a:t>I1, </a:t>
            </a:r>
            <a:r>
              <a:rPr lang="en-US" altLang="zh-CN" dirty="0" smtClean="0"/>
              <a:t>I2 implies </a:t>
            </a:r>
            <a:r>
              <a:rPr lang="en-US" altLang="zh-CN" i="1" dirty="0" err="1" smtClean="0"/>
              <a:t>Inv</a:t>
            </a:r>
            <a:r>
              <a:rPr lang="en-US" altLang="zh-CN" dirty="0" smtClean="0"/>
              <a:t> is true in all reachable states.</a:t>
            </a:r>
          </a:p>
          <a:p>
            <a:r>
              <a:rPr lang="en-US" altLang="zh-CN" dirty="0" smtClean="0"/>
              <a:t>I3 implies </a:t>
            </a:r>
            <a:r>
              <a:rPr lang="en-US" altLang="zh-CN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PartialCorrectness</a:t>
            </a:r>
            <a:r>
              <a:rPr lang="en-US" altLang="zh-CN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is true </a:t>
            </a:r>
            <a:r>
              <a:rPr lang="en-US" altLang="zh-CN" dirty="0"/>
              <a:t>in all reachable </a:t>
            </a:r>
            <a:r>
              <a:rPr lang="en-US" altLang="zh-CN" dirty="0" smtClean="0"/>
              <a:t>states.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0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Euclid’s Informal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b="0" dirty="0" smtClean="0"/>
          </a:p>
          <a:p>
            <a:pPr marL="0" indent="0">
              <a:buNone/>
            </a:pP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 smtClean="0"/>
              <a:t>The </a:t>
            </a:r>
            <a:r>
              <a:rPr lang="en-US" altLang="zh-CN" sz="2800" b="0" dirty="0"/>
              <a:t>proof </a:t>
            </a:r>
            <a:r>
              <a:rPr lang="en-US" altLang="zh-CN" sz="2800" b="0" dirty="0" smtClean="0"/>
              <a:t>requires </a:t>
            </a:r>
            <a:r>
              <a:rPr lang="en-US" altLang="zh-CN" sz="2800" b="0" dirty="0"/>
              <a:t>three facts about the </a:t>
            </a:r>
            <a:r>
              <a:rPr lang="en-US" altLang="zh-CN" sz="2800" b="0" dirty="0" err="1"/>
              <a:t>gcd</a:t>
            </a:r>
            <a:r>
              <a:rPr lang="en-US" altLang="zh-CN" sz="2800" b="0" dirty="0" smtClean="0"/>
              <a:t>.</a:t>
            </a:r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 smtClean="0"/>
              <a:t>What if </a:t>
            </a:r>
            <a:r>
              <a:rPr lang="en-US" altLang="zh-CN" sz="2800" b="0" i="1" dirty="0" smtClean="0"/>
              <a:t>x</a:t>
            </a:r>
            <a:r>
              <a:rPr lang="en-US" altLang="zh-CN" sz="2800" b="0" dirty="0" smtClean="0"/>
              <a:t> is negative?</a:t>
            </a:r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endParaRPr lang="en-US" altLang="zh-CN" sz="28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82" y="1864823"/>
            <a:ext cx="4772025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696" y="3333941"/>
            <a:ext cx="8205231" cy="1053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778" y="4874367"/>
            <a:ext cx="3762375" cy="76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2234" y="4874367"/>
            <a:ext cx="4456270" cy="115665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F2"/>
              </a:clrFrom>
              <a:clrTo>
                <a:srgbClr val="FF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6850" y="19050"/>
            <a:ext cx="6210300" cy="68199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2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with </a:t>
            </a:r>
            <a:r>
              <a:rPr lang="en-US" altLang="zh-CN" dirty="0" smtClean="0"/>
              <a:t>The TLAPS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27" y="2512548"/>
            <a:ext cx="8229600" cy="4648543"/>
          </a:xfrm>
        </p:spPr>
        <p:txBody>
          <a:bodyPr/>
          <a:lstStyle/>
          <a:p>
            <a:pPr marL="342900" lvl="1" indent="0">
              <a:buNone/>
            </a:pPr>
            <a:r>
              <a:rPr lang="en-US" altLang="zh-CN" dirty="0"/>
              <a:t>I1</a:t>
            </a:r>
            <a:r>
              <a:rPr lang="en-US" altLang="zh-CN" i="1" dirty="0"/>
              <a:t>.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endParaRPr lang="en-US" altLang="zh-CN" i="1" dirty="0"/>
          </a:p>
          <a:p>
            <a:pPr marL="342900" lvl="1" indent="0">
              <a:buNone/>
            </a:pPr>
            <a:r>
              <a:rPr lang="en-US" altLang="zh-CN" dirty="0"/>
              <a:t>I2</a:t>
            </a:r>
            <a:r>
              <a:rPr lang="en-US" altLang="zh-CN" i="1" dirty="0"/>
              <a:t>. </a:t>
            </a:r>
            <a:r>
              <a:rPr lang="en-US" altLang="zh-CN" i="1" dirty="0" err="1"/>
              <a:t>Inv</a:t>
            </a:r>
            <a:r>
              <a:rPr lang="en-US" altLang="zh-CN" i="1" dirty="0"/>
              <a:t> </a:t>
            </a:r>
            <a:r>
              <a:rPr lang="en-US" altLang="zh-CN" dirty="0"/>
              <a:t>∧</a:t>
            </a:r>
            <a:r>
              <a:rPr lang="en-US" altLang="zh-CN" i="1" dirty="0"/>
              <a:t> Next </a:t>
            </a:r>
            <a:r>
              <a:rPr lang="en-US" altLang="zh-CN" dirty="0"/>
              <a:t>⇒</a:t>
            </a:r>
            <a:r>
              <a:rPr lang="en-US" altLang="zh-CN" i="1" dirty="0"/>
              <a:t> </a:t>
            </a:r>
            <a:r>
              <a:rPr lang="en-US" altLang="zh-CN" i="1" dirty="0" err="1"/>
              <a:t>Inv</a:t>
            </a:r>
            <a:r>
              <a:rPr lang="en-US" altLang="zh-CN" i="1" dirty="0"/>
              <a:t>’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I3</a:t>
            </a:r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zh-CN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Inv</a:t>
            </a:r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⇒</a:t>
            </a:r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PartialCorrectness</a:t>
            </a:r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34296" y="2953491"/>
            <a:ext cx="365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I2</a:t>
            </a:r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. </a:t>
            </a:r>
            <a:r>
              <a:rPr lang="en-US" altLang="zh-CN" sz="2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Inv</a:t>
            </a:r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∧</a:t>
            </a:r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[</a:t>
            </a:r>
            <a:r>
              <a:rPr lang="en-US" altLang="zh-CN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Next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]</a:t>
            </a:r>
            <a:r>
              <a:rPr lang="en-US" altLang="zh-CN" sz="2400" baseline="-25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vars</a:t>
            </a:r>
            <a:r>
              <a:rPr lang="en-US" altLang="zh-CN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⇒</a:t>
            </a:r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Inv</a:t>
            </a:r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’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706305" y="3184323"/>
            <a:ext cx="124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67" y="4178134"/>
            <a:ext cx="5057775" cy="18859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215708" y="4125020"/>
            <a:ext cx="688932" cy="3539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267" y="4484318"/>
            <a:ext cx="2265841" cy="413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4267" y="4898108"/>
            <a:ext cx="399464" cy="41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45494" y="493011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Level specifier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45494" y="452877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Non-leaf proof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63731" y="5311898"/>
            <a:ext cx="263045" cy="4137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5494" y="533412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Name, can be empty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26776" y="5740463"/>
            <a:ext cx="688932" cy="4137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5494" y="5739837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QED means </a:t>
            </a:r>
            <a:r>
              <a:rPr lang="en-US" altLang="zh-CN" i="1" dirty="0" smtClean="0">
                <a:solidFill>
                  <a:srgbClr val="00B0F0"/>
                </a:solidFill>
              </a:rPr>
              <a:t>which was to be proved</a:t>
            </a:r>
            <a:r>
              <a:rPr lang="en-US" altLang="zh-CN" dirty="0" smtClean="0">
                <a:solidFill>
                  <a:srgbClr val="00B0F0"/>
                </a:solidFill>
              </a:rPr>
              <a:t>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67" y="1355890"/>
            <a:ext cx="4456270" cy="11566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25417" y="6169028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Hierarchical structured.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744693" y="273955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(Stuttering)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166288" y="4125020"/>
            <a:ext cx="2755754" cy="3539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79676" y="38245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5603" y="378135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An assertion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7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12" grpId="0" animBg="1"/>
      <p:bldP spid="17" grpId="0" animBg="1"/>
      <p:bldP spid="21" grpId="0"/>
      <p:bldP spid="22" grpId="0"/>
      <p:bldP spid="23" grpId="0" animBg="1"/>
      <p:bldP spid="24" grpId="0"/>
      <p:bldP spid="25" grpId="0" animBg="1"/>
      <p:bldP spid="26" grpId="0"/>
      <p:bldP spid="28" grpId="0"/>
      <p:bldP spid="29" grpId="0"/>
      <p:bldP spid="30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Proving QED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Steps can be proved in any order.</a:t>
            </a:r>
          </a:p>
          <a:p>
            <a:r>
              <a:rPr lang="en-US" altLang="zh-CN" dirty="0" smtClean="0"/>
              <a:t>It is a good practice to start with QED.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4870" y="3168259"/>
            <a:ext cx="1533525" cy="6477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234869" y="3500438"/>
            <a:ext cx="1533525" cy="413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7200" y="4057306"/>
            <a:ext cx="35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Leaf proof. Keywords are </a:t>
            </a:r>
            <a:r>
              <a:rPr lang="en-US" altLang="zh-CN" b="1" dirty="0" smtClean="0">
                <a:solidFill>
                  <a:srgbClr val="0070C0"/>
                </a:solidFill>
              </a:rPr>
              <a:t>OBVIOUS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b="1" dirty="0" smtClean="0">
                <a:solidFill>
                  <a:srgbClr val="0070C0"/>
                </a:solidFill>
              </a:rPr>
              <a:t>OMITTED</a:t>
            </a:r>
            <a:r>
              <a:rPr lang="en-US" altLang="zh-CN" dirty="0" smtClean="0">
                <a:solidFill>
                  <a:srgbClr val="0070C0"/>
                </a:solidFill>
              </a:rPr>
              <a:t>, or a </a:t>
            </a:r>
            <a:r>
              <a:rPr lang="en-US" altLang="zh-CN" b="1" dirty="0" smtClean="0">
                <a:solidFill>
                  <a:srgbClr val="0070C0"/>
                </a:solidFill>
              </a:rPr>
              <a:t>BY</a:t>
            </a:r>
            <a:r>
              <a:rPr lang="en-US" altLang="zh-CN" dirty="0" smtClean="0">
                <a:solidFill>
                  <a:srgbClr val="0070C0"/>
                </a:solidFill>
              </a:rPr>
              <a:t> proof.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34868" y="3500438"/>
            <a:ext cx="1533526" cy="4137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8708" y="4850696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We think the proof is obvious.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200" y="5367087"/>
            <a:ext cx="394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Control + g control +g </a:t>
            </a:r>
            <a:r>
              <a:rPr lang="en-US" altLang="zh-CN" dirty="0" smtClean="0">
                <a:solidFill>
                  <a:srgbClr val="00B050"/>
                </a:solidFill>
              </a:rPr>
              <a:t>to execute the Prove Step or Module.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42271"/>
            <a:ext cx="4076700" cy="16764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234867" y="3086648"/>
            <a:ext cx="1533527" cy="4137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72000" y="292145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Failed!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0700" y="536892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backend provers know nothing about the spec or about anything else in the proof.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/>
      <p:bldP spid="35" grpId="0" animBg="1"/>
      <p:bldP spid="18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Proving </a:t>
            </a:r>
            <a:r>
              <a:rPr lang="en-US" altLang="zh-CN" dirty="0"/>
              <a:t>QED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564" y="1744673"/>
            <a:ext cx="242887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7" y="2863849"/>
            <a:ext cx="4095750" cy="2190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7200" y="24646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Still failed!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0393" y="5559762"/>
            <a:ext cx="38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They do not know the symbol </a:t>
            </a:r>
            <a:r>
              <a:rPr lang="en-US" altLang="zh-CN" i="1" dirty="0" smtClean="0">
                <a:solidFill>
                  <a:srgbClr val="FF0000"/>
                </a:solidFill>
              </a:rPr>
              <a:t>Spec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0956" y="1787536"/>
            <a:ext cx="3476625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133" y="2863849"/>
            <a:ext cx="4105275" cy="2524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71133" y="24646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Failed again!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27591" y="5558015"/>
            <a:ext cx="424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They do </a:t>
            </a:r>
            <a:r>
              <a:rPr lang="en-US" altLang="zh-CN" dirty="0">
                <a:solidFill>
                  <a:srgbClr val="FF0000"/>
                </a:solidFill>
              </a:rPr>
              <a:t>not know temporal logic or TLA</a:t>
            </a:r>
            <a:r>
              <a:rPr lang="en-US" altLang="zh-CN" dirty="0" smtClean="0">
                <a:solidFill>
                  <a:srgbClr val="FF0000"/>
                </a:solidFill>
              </a:rPr>
              <a:t>+.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Proving </a:t>
            </a:r>
            <a:r>
              <a:rPr lang="en-US" altLang="zh-CN" dirty="0"/>
              <a:t>QED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900" y="1812772"/>
            <a:ext cx="58293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91646" y="203913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Proved.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5670" y="2269971"/>
            <a:ext cx="864325" cy="413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154" y="2852473"/>
            <a:ext cx="735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Use </a:t>
            </a:r>
            <a:r>
              <a:rPr lang="en-US" altLang="zh-CN" dirty="0">
                <a:solidFill>
                  <a:srgbClr val="0070C0"/>
                </a:solidFill>
              </a:rPr>
              <a:t>the PTL </a:t>
            </a:r>
            <a:r>
              <a:rPr lang="en-US" altLang="zh-CN" dirty="0" smtClean="0">
                <a:solidFill>
                  <a:srgbClr val="0070C0"/>
                </a:solidFill>
              </a:rPr>
              <a:t>backend (</a:t>
            </a:r>
            <a:r>
              <a:rPr lang="en-US" altLang="zh-CN" i="1" dirty="0" smtClean="0">
                <a:solidFill>
                  <a:srgbClr val="0070C0"/>
                </a:solidFill>
              </a:rPr>
              <a:t>ls4</a:t>
            </a:r>
            <a:r>
              <a:rPr lang="en-US" altLang="zh-CN" dirty="0" smtClean="0">
                <a:solidFill>
                  <a:srgbClr val="0070C0"/>
                </a:solidFill>
              </a:rPr>
              <a:t>).  </a:t>
            </a:r>
            <a:r>
              <a:rPr lang="en-US" altLang="zh-CN" dirty="0">
                <a:solidFill>
                  <a:srgbClr val="0070C0"/>
                </a:solidFill>
              </a:rPr>
              <a:t>(PTL stands for Propositional Temporal Logic.)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67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I1. </a:t>
            </a:r>
            <a:r>
              <a:rPr lang="en-US" altLang="zh-CN" i="1" dirty="0" err="1"/>
              <a:t>Init</a:t>
            </a:r>
            <a:r>
              <a:rPr lang="en-US" altLang="zh-CN" dirty="0"/>
              <a:t> ⇒ </a:t>
            </a:r>
            <a:r>
              <a:rPr lang="en-US" altLang="zh-CN" i="1" dirty="0" err="1" smtClean="0"/>
              <a:t>Inv</a:t>
            </a:r>
            <a:endParaRPr lang="zh-CN" altLang="en-US" i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482514"/>
            <a:ext cx="4171044" cy="7430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294020" y="1526916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Failed as usual.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4526" y="2818462"/>
            <a:ext cx="4409940" cy="328938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290297" y="3099174"/>
            <a:ext cx="1803933" cy="5459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90297" y="3099174"/>
            <a:ext cx="1803933" cy="54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94230" y="3172069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Failed in this step.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12" y="2323168"/>
            <a:ext cx="4200525" cy="1438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65" y="4157402"/>
            <a:ext cx="4181475" cy="2286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468474" y="2704865"/>
            <a:ext cx="2090738" cy="379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68473" y="309650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Unchecked.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90297" y="4463153"/>
            <a:ext cx="563827" cy="3347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6470" y="3886714"/>
            <a:ext cx="563827" cy="3347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26470" y="6141559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Using itself? No, only refers to ASSUME </a:t>
            </a:r>
            <a:r>
              <a:rPr lang="en-US" altLang="zh-CN" i="1" dirty="0" err="1" smtClean="0">
                <a:solidFill>
                  <a:srgbClr val="00B0F0"/>
                </a:solidFill>
              </a:rPr>
              <a:t>Init</a:t>
            </a:r>
            <a:endParaRPr lang="zh-CN" altLang="en-US" i="1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4052" y="2441268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ASSUME/PROVE form of an assertion.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58800" y="3739522"/>
            <a:ext cx="3345293" cy="356923"/>
            <a:chOff x="2555323" y="1922515"/>
            <a:chExt cx="4002484" cy="381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E5"/>
                </a:clrFrom>
                <a:clrTo>
                  <a:srgbClr val="FFFFE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55323" y="2010984"/>
              <a:ext cx="1023858" cy="29253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E5"/>
                </a:clrFrom>
                <a:clrTo>
                  <a:srgbClr val="FFFFE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86057" y="1922515"/>
              <a:ext cx="2571750" cy="381000"/>
            </a:xfrm>
            <a:prstGeom prst="rect">
              <a:avLst/>
            </a:prstGeom>
          </p:spPr>
        </p:pic>
        <p:cxnSp>
          <p:nvCxnSpPr>
            <p:cNvPr id="31" name="直接箭头连接符 30"/>
            <p:cNvCxnSpPr/>
            <p:nvPr/>
          </p:nvCxnSpPr>
          <p:spPr>
            <a:xfrm>
              <a:off x="3480121" y="2125020"/>
              <a:ext cx="472119" cy="2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19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 animBg="1"/>
      <p:bldP spid="19" grpId="0" animBg="1"/>
      <p:bldP spid="20" grpId="0"/>
      <p:bldP spid="23" grpId="0" animBg="1"/>
      <p:bldP spid="24" grpId="0"/>
      <p:bldP spid="25" grpId="0" animBg="1"/>
      <p:bldP spid="26" grpId="0" animBg="1"/>
      <p:bldP spid="2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nformal proof, formal proof and model checking</a:t>
            </a:r>
          </a:p>
          <a:p>
            <a:pPr lvl="1"/>
            <a:r>
              <a:rPr lang="en-US" altLang="zh-CN" dirty="0" smtClean="0"/>
              <a:t>TLAPS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Euclid’s informal proof</a:t>
            </a:r>
            <a:r>
              <a:rPr lang="zh-CN" altLang="en-US" dirty="0"/>
              <a:t> </a:t>
            </a:r>
            <a:r>
              <a:rPr lang="en-US" altLang="zh-CN" dirty="0" smtClean="0"/>
              <a:t>(review)</a:t>
            </a:r>
          </a:p>
          <a:p>
            <a:pPr lvl="1"/>
            <a:r>
              <a:rPr lang="en-US" altLang="zh-CN" dirty="0" smtClean="0"/>
              <a:t>Proving with the TLAPS</a:t>
            </a:r>
          </a:p>
          <a:p>
            <a:r>
              <a:rPr lang="en-US" altLang="zh-CN" dirty="0"/>
              <a:t>Summary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0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I1. </a:t>
            </a:r>
            <a:r>
              <a:rPr lang="en-US" altLang="zh-CN" i="1" dirty="0" err="1"/>
              <a:t>Init</a:t>
            </a:r>
            <a:r>
              <a:rPr lang="en-US" altLang="zh-CN" dirty="0"/>
              <a:t> ⇒ </a:t>
            </a:r>
            <a:r>
              <a:rPr lang="en-US" altLang="zh-CN" i="1" dirty="0" err="1" smtClean="0"/>
              <a:t>Inv</a:t>
            </a:r>
            <a:endParaRPr lang="zh-CN" altLang="en-US" i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9644"/>
            <a:ext cx="4105275" cy="26574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7200" y="4665994"/>
            <a:ext cx="3928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We did not tell the backend checkers what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 are.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9840" y="1609644"/>
            <a:ext cx="4143375" cy="95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3447" y="3589361"/>
            <a:ext cx="4336159" cy="603126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9" idx="2"/>
            <a:endCxn id="12" idx="0"/>
          </p:cNvCxnSpPr>
          <p:nvPr/>
        </p:nvCxnSpPr>
        <p:spPr>
          <a:xfrm flipH="1">
            <a:off x="6831527" y="2562144"/>
            <a:ext cx="1" cy="102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7724" y="4767329"/>
            <a:ext cx="4427606" cy="57779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05619" y="5056227"/>
            <a:ext cx="1166582" cy="2888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1041" y="5634023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Proved.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31526" y="285104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Give it a name.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Proving I2. and I3.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861289"/>
            <a:ext cx="7997990" cy="12326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7200" y="3465513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Proved.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9259" y="2142810"/>
            <a:ext cx="1699382" cy="337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59259" y="2773706"/>
            <a:ext cx="797508" cy="3202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201" y="4297049"/>
            <a:ext cx="8240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The proof uses GCD1-GCD3, but they have not been proved yet.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Normally, </a:t>
            </a:r>
            <a:r>
              <a:rPr lang="en-US" altLang="zh-CN" sz="2400" dirty="0" smtClean="0">
                <a:solidFill>
                  <a:srgbClr val="00B0F0"/>
                </a:solidFill>
              </a:rPr>
              <a:t>we should not </a:t>
            </a:r>
            <a:r>
              <a:rPr lang="en-US" altLang="zh-CN" sz="2400" dirty="0">
                <a:solidFill>
                  <a:srgbClr val="00B0F0"/>
                </a:solidFill>
              </a:rPr>
              <a:t>have to check the correctness of mathematical theorems. To avoid errors in formalizing the </a:t>
            </a:r>
            <a:r>
              <a:rPr lang="en-US" altLang="zh-CN" sz="2400" dirty="0" smtClean="0">
                <a:solidFill>
                  <a:srgbClr val="00B0F0"/>
                </a:solidFill>
              </a:rPr>
              <a:t>result, we should </a:t>
            </a:r>
            <a:r>
              <a:rPr lang="en-US" altLang="zh-CN" sz="2400" dirty="0">
                <a:solidFill>
                  <a:srgbClr val="00B0F0"/>
                </a:solidFill>
              </a:rPr>
              <a:t>check the theorem with </a:t>
            </a:r>
            <a:r>
              <a:rPr lang="en-US" altLang="zh-CN" sz="2400" b="1" dirty="0">
                <a:solidFill>
                  <a:srgbClr val="00B0F0"/>
                </a:solidFill>
              </a:rPr>
              <a:t>TLC</a:t>
            </a:r>
            <a:r>
              <a:rPr lang="en-US" altLang="zh-CN" sz="2400" dirty="0" smtClean="0">
                <a:solidFill>
                  <a:srgbClr val="00B0F0"/>
                </a:solidFill>
              </a:rPr>
              <a:t>.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</a:p>
          <a:p>
            <a:pPr lvl="1"/>
            <a:r>
              <a:rPr lang="en-US" altLang="zh-CN" dirty="0" smtClean="0"/>
              <a:t>Informal proof (</a:t>
            </a:r>
            <a:r>
              <a:rPr lang="en-US" altLang="zh-CN" dirty="0"/>
              <a:t>mathematics</a:t>
            </a:r>
            <a:r>
              <a:rPr lang="en-US" altLang="zh-CN" dirty="0" smtClean="0"/>
              <a:t>): unreliable</a:t>
            </a:r>
          </a:p>
          <a:p>
            <a:pPr lvl="1"/>
            <a:r>
              <a:rPr lang="en-US" altLang="zh-CN" dirty="0" smtClean="0"/>
              <a:t>Formal proof</a:t>
            </a:r>
            <a:r>
              <a:rPr lang="en-US" altLang="zh-CN" dirty="0"/>
              <a:t> (reasoning)</a:t>
            </a:r>
            <a:r>
              <a:rPr lang="en-US" altLang="zh-CN" dirty="0" smtClean="0"/>
              <a:t>: prove the informal one</a:t>
            </a:r>
          </a:p>
          <a:p>
            <a:pPr lvl="1"/>
            <a:r>
              <a:rPr lang="en-US" altLang="zh-CN" dirty="0" smtClean="0"/>
              <a:t>Model checking (testing): enumerates </a:t>
            </a:r>
            <a:r>
              <a:rPr lang="en-US" altLang="zh-CN" dirty="0"/>
              <a:t>the state </a:t>
            </a:r>
            <a:r>
              <a:rPr lang="en-US" altLang="zh-CN" dirty="0" smtClean="0"/>
              <a:t>space</a:t>
            </a:r>
            <a:endParaRPr lang="en-US" altLang="zh-CN" dirty="0"/>
          </a:p>
          <a:p>
            <a:r>
              <a:rPr lang="en-US" altLang="zh-CN" dirty="0" smtClean="0"/>
              <a:t>TLAPS</a:t>
            </a:r>
          </a:p>
          <a:p>
            <a:pPr lvl="1"/>
            <a:r>
              <a:rPr lang="en-US" altLang="zh-CN" dirty="0"/>
              <a:t>A proof assistant</a:t>
            </a:r>
          </a:p>
          <a:p>
            <a:pPr lvl="1"/>
            <a:r>
              <a:rPr lang="en-US" altLang="zh-CN" dirty="0" smtClean="0"/>
              <a:t>Many limitations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any terminologies</a:t>
            </a:r>
          </a:p>
          <a:p>
            <a:pPr lvl="1"/>
            <a:r>
              <a:rPr lang="en-US" altLang="zh-CN" dirty="0" smtClean="0"/>
              <a:t>Proved </a:t>
            </a:r>
            <a:r>
              <a:rPr lang="en-US" altLang="zh-CN" dirty="0"/>
              <a:t>Euclid’s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8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Ruize Tang</a:t>
            </a:r>
          </a:p>
          <a:p>
            <a:r>
              <a:rPr lang="en-US" altLang="zh-CN" dirty="0" smtClean="0">
                <a:hlinkClick r:id="rId3"/>
              </a:rPr>
              <a:t>151220100@smail.nju.edu.cn</a:t>
            </a:r>
            <a:endParaRPr lang="en-US" altLang="zh-CN" dirty="0" smtClean="0"/>
          </a:p>
          <a:p>
            <a:r>
              <a:rPr lang="en-US" altLang="zh-CN" dirty="0" smtClean="0"/>
              <a:t>2018-12-25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华文细黑" panose="02010600040101010101" pitchFamily="2" charset="-122"/>
                <a:cs typeface="+mn-cs"/>
              </a:rPr>
              <a:t>2018/12/25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24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 proof, formal proof and model checking</a:t>
            </a:r>
          </a:p>
          <a:p>
            <a:r>
              <a:rPr lang="en-US" altLang="zh-CN" dirty="0" smtClean="0"/>
              <a:t>TLAPS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/>
              <a:t>Informal Proof vs Formal Proof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83357"/>
            <a:ext cx="4628367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/>
              <a:t>Informal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Deep</a:t>
            </a:r>
          </a:p>
          <a:p>
            <a:pPr lvl="1"/>
            <a:r>
              <a:rPr lang="en-US" altLang="zh-CN" sz="2000" dirty="0" smtClean="0"/>
              <a:t>Developed over centuries.</a:t>
            </a:r>
          </a:p>
          <a:p>
            <a:r>
              <a:rPr lang="en-US" altLang="zh-CN" sz="2800" dirty="0" smtClean="0"/>
              <a:t>Ignore simple hypothesis</a:t>
            </a:r>
          </a:p>
          <a:p>
            <a:pPr lvl="1"/>
            <a:r>
              <a:rPr lang="en-US" altLang="zh-CN" sz="2000" dirty="0"/>
              <a:t>C</a:t>
            </a:r>
            <a:r>
              <a:rPr lang="en-US" altLang="zh-CN" sz="2000" dirty="0" smtClean="0"/>
              <a:t>orner case is OK.</a:t>
            </a:r>
          </a:p>
          <a:p>
            <a:r>
              <a:rPr lang="en-US" altLang="zh-CN" sz="2800" dirty="0" smtClean="0"/>
              <a:t>Unreliable</a:t>
            </a:r>
          </a:p>
          <a:p>
            <a:pPr lvl="1"/>
            <a:r>
              <a:rPr lang="en-US" altLang="zh-CN" sz="2000" dirty="0"/>
              <a:t>May be totally </a:t>
            </a:r>
            <a:r>
              <a:rPr lang="en-US" altLang="zh-CN" sz="2000" dirty="0" smtClean="0"/>
              <a:t>wrong!</a:t>
            </a:r>
            <a:endParaRPr lang="en-US" altLang="zh-CN" sz="20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931079" y="1783357"/>
            <a:ext cx="462836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l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Formal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Shallow but wide</a:t>
            </a:r>
          </a:p>
          <a:p>
            <a:pPr lvl="1"/>
            <a:r>
              <a:rPr lang="en-US" altLang="zh-CN" sz="2000" dirty="0" smtClean="0"/>
              <a:t>Simple mathematics.</a:t>
            </a:r>
          </a:p>
          <a:p>
            <a:r>
              <a:rPr lang="en-US" altLang="zh-CN" sz="2800" dirty="0" smtClean="0"/>
              <a:t>Checking many details</a:t>
            </a:r>
          </a:p>
          <a:p>
            <a:pPr lvl="1"/>
            <a:r>
              <a:rPr lang="en-US" altLang="zh-CN" sz="2000" dirty="0" smtClean="0"/>
              <a:t>Corner case means a bug.</a:t>
            </a:r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eliable</a:t>
            </a:r>
          </a:p>
          <a:p>
            <a:pPr lvl="1"/>
            <a:r>
              <a:rPr lang="en-US" altLang="zh-CN" sz="2000" dirty="0" smtClean="0"/>
              <a:t>Machine is always right.</a:t>
            </a:r>
            <a:endParaRPr lang="en-US" altLang="zh-CN" sz="2000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/>
              <a:t>Informal Proof vs Formal Proof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83357"/>
            <a:ext cx="800097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Informal proof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Mathematics (Science)</a:t>
            </a:r>
          </a:p>
          <a:p>
            <a:pPr lvl="1"/>
            <a:r>
              <a:rPr lang="en-US" altLang="zh-CN" sz="2000" dirty="0" smtClean="0"/>
              <a:t>Depend on social process to weed out incorrect results.</a:t>
            </a:r>
          </a:p>
          <a:p>
            <a:r>
              <a:rPr lang="en-US" altLang="zh-CN" sz="2800" dirty="0" smtClean="0"/>
              <a:t>Handwrite proof for systems (Engineering)</a:t>
            </a:r>
            <a:endParaRPr lang="en-US" altLang="zh-CN" sz="2000" dirty="0" smtClean="0"/>
          </a:p>
          <a:p>
            <a:pPr lvl="1"/>
            <a:r>
              <a:rPr lang="en-US" altLang="zh-CN" sz="2200" dirty="0" smtClean="0"/>
              <a:t>Social process doesn’t work very well.</a:t>
            </a:r>
          </a:p>
          <a:p>
            <a:pPr lvl="1"/>
            <a:r>
              <a:rPr lang="en-US" altLang="zh-CN" sz="2200" dirty="0" smtClean="0"/>
              <a:t>Example: Chord (a well-known network protocol).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269310" y="5391249"/>
            <a:ext cx="8874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We need formal proofs of systems or algorithms (instead of informal).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Formal Proof vs Model </a:t>
            </a:r>
            <a:r>
              <a:rPr lang="en-US" altLang="zh-CN" sz="4400" dirty="0"/>
              <a:t>C</a:t>
            </a:r>
            <a:r>
              <a:rPr lang="en-US" altLang="zh-CN" sz="4400" dirty="0" smtClean="0"/>
              <a:t>hecking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TLC checks whether specs can be satisfied.</a:t>
            </a:r>
          </a:p>
          <a:p>
            <a:r>
              <a:rPr lang="en-US" altLang="zh-CN" dirty="0" smtClean="0"/>
              <a:t>Why still need TLAPS?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8932" y="3429000"/>
            <a:ext cx="79978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Checking an algorithm with TLC can give us some confidence that an algorithm is correct. How much confidence depends on the algorithm. It cannot show us </a:t>
            </a:r>
            <a:r>
              <a:rPr lang="en-US" altLang="zh-CN" sz="2400" b="1" dirty="0">
                <a:solidFill>
                  <a:srgbClr val="FF0000"/>
                </a:solidFill>
              </a:rPr>
              <a:t>why</a:t>
            </a:r>
            <a:r>
              <a:rPr lang="en-US" altLang="zh-CN" sz="2400" dirty="0"/>
              <a:t> the algorithm is correct. For that, we need a proof</a:t>
            </a:r>
            <a:r>
              <a:rPr lang="en-US" altLang="zh-CN" sz="2400" dirty="0" smtClean="0"/>
              <a:t>.</a:t>
            </a:r>
          </a:p>
          <a:p>
            <a:pPr algn="r"/>
            <a:r>
              <a:rPr lang="en-US" altLang="zh-CN" dirty="0" smtClean="0"/>
              <a:t>--The TLA</a:t>
            </a:r>
            <a:r>
              <a:rPr lang="en-US" altLang="zh-CN" dirty="0"/>
              <a:t>+ Hyper </a:t>
            </a:r>
            <a:r>
              <a:rPr lang="en-US" altLang="zh-CN" dirty="0" smtClean="0"/>
              <a:t>Book Ch4.9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766169" y="5601434"/>
            <a:ext cx="525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Reasoning, not testing!</a:t>
            </a:r>
            <a:endParaRPr lang="zh-CN" altLang="en-US" sz="40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4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Formal Proof vs Model Checking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Formal proof (or </a:t>
            </a:r>
            <a:r>
              <a:rPr lang="en-US" altLang="zh-CN" smtClean="0"/>
              <a:t>theorem proving) </a:t>
            </a:r>
            <a:r>
              <a:rPr lang="en-US" altLang="zh-CN" dirty="0"/>
              <a:t>assistant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Verifies </a:t>
            </a:r>
            <a:r>
              <a:rPr lang="en-US" altLang="zh-CN" dirty="0"/>
              <a:t>that your proof is </a:t>
            </a:r>
            <a:r>
              <a:rPr lang="en-US" altLang="zh-CN" dirty="0" smtClean="0"/>
              <a:t>sound.</a:t>
            </a:r>
          </a:p>
          <a:p>
            <a:pPr lvl="1"/>
            <a:r>
              <a:rPr lang="en-US" altLang="zh-CN" dirty="0" smtClean="0"/>
              <a:t>Verifies that </a:t>
            </a:r>
            <a:r>
              <a:rPr lang="en-US" altLang="zh-CN" dirty="0"/>
              <a:t>any theorems you propose can (or cannot) be derived using axioms and previously proven results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Model checker</a:t>
            </a:r>
          </a:p>
          <a:p>
            <a:pPr lvl="1"/>
            <a:r>
              <a:rPr lang="en-US" altLang="zh-CN" dirty="0" smtClean="0"/>
              <a:t>Enumerates </a:t>
            </a:r>
            <a:r>
              <a:rPr lang="en-US" altLang="zh-CN" dirty="0"/>
              <a:t>the state </a:t>
            </a:r>
            <a:r>
              <a:rPr lang="en-US" altLang="zh-CN" dirty="0" smtClean="0"/>
              <a:t>space. 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etermines </a:t>
            </a:r>
            <a:r>
              <a:rPr lang="en-US" altLang="zh-CN" dirty="0"/>
              <a:t>whether any of the verification conditions are violated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Provides error </a:t>
            </a:r>
            <a:r>
              <a:rPr lang="en-US" altLang="zh-CN" dirty="0" smtClean="0"/>
              <a:t>trace.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4693" y="6454585"/>
            <a:ext cx="54175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hlinkClick r:id="rId4"/>
              </a:rPr>
              <a:t>https://stackoverflow.com/questions</a:t>
            </a:r>
            <a:r>
              <a:rPr lang="zh-CN" altLang="en-US" sz="1050" dirty="0" smtClean="0">
                <a:hlinkClick r:id="rId4"/>
              </a:rPr>
              <a:t>/</a:t>
            </a:r>
            <a:r>
              <a:rPr lang="en-US" altLang="zh-CN" sz="1050" dirty="0" smtClean="0">
                <a:hlinkClick r:id="rId4"/>
              </a:rPr>
              <a:t>24</a:t>
            </a:r>
            <a:r>
              <a:rPr lang="zh-CN" altLang="en-US" sz="1050" dirty="0" smtClean="0">
                <a:hlinkClick r:id="rId4"/>
              </a:rPr>
              <a:t>418448</a:t>
            </a:r>
            <a:r>
              <a:rPr lang="zh-CN" altLang="en-US" sz="1050" dirty="0">
                <a:hlinkClick r:id="rId4"/>
              </a:rPr>
              <a:t>/can-coq-be-used-easily-as-a-model-</a:t>
            </a:r>
            <a:r>
              <a:rPr lang="zh-CN" altLang="en-US" sz="1050" dirty="0" smtClean="0">
                <a:hlinkClick r:id="rId4"/>
              </a:rPr>
              <a:t>checker</a:t>
            </a:r>
            <a:r>
              <a:rPr lang="zh-CN" altLang="en-US" sz="1050" dirty="0" smtClean="0"/>
              <a:t> </a:t>
            </a:r>
            <a:endParaRPr lang="zh-CN" altLang="en-US" sz="105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7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TLAPS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separate system</a:t>
            </a:r>
          </a:p>
          <a:p>
            <a:pPr lvl="1"/>
            <a:r>
              <a:rPr lang="en-US" altLang="zh-CN" dirty="0" smtClean="0"/>
              <a:t>Called by the TLA+ Toolbox.</a:t>
            </a:r>
          </a:p>
          <a:p>
            <a:r>
              <a:rPr lang="en-US" altLang="zh-CN" dirty="0" smtClean="0"/>
              <a:t>A proof assistant</a:t>
            </a:r>
          </a:p>
          <a:p>
            <a:pPr lvl="1"/>
            <a:r>
              <a:rPr lang="en-US" altLang="zh-CN" dirty="0" smtClean="0"/>
              <a:t>Cannot generate proofs.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Otherwise </a:t>
            </a:r>
            <a:r>
              <a:rPr lang="en-US" altLang="zh-CN" dirty="0"/>
              <a:t>we </a:t>
            </a:r>
            <a:r>
              <a:rPr lang="en-US" altLang="zh-CN" dirty="0" smtClean="0"/>
              <a:t>will lose our jobs.)</a:t>
            </a:r>
          </a:p>
          <a:p>
            <a:r>
              <a:rPr lang="en-US" altLang="zh-CN" dirty="0" smtClean="0"/>
              <a:t>Using other backend provers</a:t>
            </a:r>
          </a:p>
          <a:p>
            <a:pPr lvl="1"/>
            <a:r>
              <a:rPr lang="en-US" altLang="zh-CN" dirty="0" smtClean="0"/>
              <a:t>Such as SMT, </a:t>
            </a:r>
            <a:r>
              <a:rPr lang="en-US" altLang="zh-CN" dirty="0" err="1" smtClean="0"/>
              <a:t>Zenon</a:t>
            </a:r>
            <a:r>
              <a:rPr lang="en-US" altLang="zh-CN" dirty="0"/>
              <a:t> </a:t>
            </a:r>
            <a:r>
              <a:rPr lang="en-US" altLang="zh-CN" dirty="0" smtClean="0"/>
              <a:t>and Isabelle.</a:t>
            </a:r>
          </a:p>
          <a:p>
            <a:pPr lvl="1"/>
            <a:r>
              <a:rPr lang="en-US" altLang="zh-CN" dirty="0" smtClean="0"/>
              <a:t>More like a wrapper or translator.</a:t>
            </a:r>
          </a:p>
          <a:p>
            <a:r>
              <a:rPr lang="en-US" altLang="zh-CN" dirty="0" smtClean="0"/>
              <a:t>Still in development…</a:t>
            </a:r>
          </a:p>
          <a:p>
            <a:pPr lvl="1"/>
            <a:r>
              <a:rPr lang="en-US" altLang="zh-CN" dirty="0" smtClean="0"/>
              <a:t>Has many limitations.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Euclid’s informal proof (review)</a:t>
            </a:r>
          </a:p>
          <a:p>
            <a:r>
              <a:rPr lang="en-US" altLang="zh-CN" dirty="0"/>
              <a:t>Proving with the </a:t>
            </a:r>
            <a:r>
              <a:rPr lang="en-US" altLang="zh-CN" dirty="0" smtClean="0"/>
              <a:t>TLAPS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2018/12/25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pPr/>
              <a:t>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9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E43E0849-0B27-44DA-A4AE-A662B63C73EB}" vid="{9A21D84D-7BCC-4144-9056-8E08A9A35C0D}"/>
    </a:ext>
  </a:extLst>
</a:theme>
</file>

<file path=ppt/theme/theme2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3" id="{E43E0849-0B27-44DA-A4AE-A662B63C73EB}" vid="{86825C72-33F6-4475-8140-ECD4731251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njucs</Template>
  <TotalTime>1549</TotalTime>
  <Words>1162</Words>
  <Application>Microsoft Office PowerPoint</Application>
  <PresentationFormat>全屏显示(4:3)</PresentationFormat>
  <Paragraphs>255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仿宋</vt:lpstr>
      <vt:lpstr>黑体</vt:lpstr>
      <vt:lpstr>华文细黑</vt:lpstr>
      <vt:lpstr>宋体</vt:lpstr>
      <vt:lpstr>Arial</vt:lpstr>
      <vt:lpstr>Candara</vt:lpstr>
      <vt:lpstr>Consolas</vt:lpstr>
      <vt:lpstr>Courier New</vt:lpstr>
      <vt:lpstr>Wingdings</vt:lpstr>
      <vt:lpstr>mopec-2</vt:lpstr>
      <vt:lpstr>2_Network</vt:lpstr>
      <vt:lpstr>The TLA Proof System</vt:lpstr>
      <vt:lpstr>Contents</vt:lpstr>
      <vt:lpstr>Background</vt:lpstr>
      <vt:lpstr>Informal Proof vs Formal Proof</vt:lpstr>
      <vt:lpstr>Informal Proof vs Formal Proof</vt:lpstr>
      <vt:lpstr>Formal Proof vs Model Checking</vt:lpstr>
      <vt:lpstr>Formal Proof vs Model Checking</vt:lpstr>
      <vt:lpstr>The TLAPS</vt:lpstr>
      <vt:lpstr>Example</vt:lpstr>
      <vt:lpstr>Euclid’s Algorithm</vt:lpstr>
      <vt:lpstr>Euclid’s Informal Proof</vt:lpstr>
      <vt:lpstr>Euclid’s Informal Proof</vt:lpstr>
      <vt:lpstr>Euclid’s Informal Proof</vt:lpstr>
      <vt:lpstr>PowerPoint 演示文稿</vt:lpstr>
      <vt:lpstr>Proving with The TLAPS</vt:lpstr>
      <vt:lpstr>Proving QED</vt:lpstr>
      <vt:lpstr>Proving QED</vt:lpstr>
      <vt:lpstr>Proving QED</vt:lpstr>
      <vt:lpstr>Proving I1. Init ⇒ Inv</vt:lpstr>
      <vt:lpstr>Proving I1. Init ⇒ Inv</vt:lpstr>
      <vt:lpstr>Proving I2. and I3.</vt:lpstr>
      <vt:lpstr>Summary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TLA+ Proof</dc:title>
  <dc:creator>唐 瑞泽</dc:creator>
  <cp:lastModifiedBy>唐 瑞泽</cp:lastModifiedBy>
  <cp:revision>320</cp:revision>
  <dcterms:created xsi:type="dcterms:W3CDTF">2018-12-23T14:50:21Z</dcterms:created>
  <dcterms:modified xsi:type="dcterms:W3CDTF">2018-12-25T07:08:13Z</dcterms:modified>
</cp:coreProperties>
</file>