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4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易 星辰" initials="易" lastIdx="1" clrIdx="0">
    <p:extLst>
      <p:ext uri="{19B8F6BF-5375-455C-9EA6-DF929625EA0E}">
        <p15:presenceInfo xmlns:p15="http://schemas.microsoft.com/office/powerpoint/2012/main" userId="44ff60dd9ee96a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712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CE2BB-A216-42AE-8732-A45C8A3CF4B0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BC44A-19B6-41C3-989B-B854D0E77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64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BC44A-19B6-41C3-989B-B854D0E7761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378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BC44A-19B6-41C3-989B-B854D0E7761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04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61"/>
            <a:ext cx="7772400" cy="216347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0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32237"/>
            <a:ext cx="6400800" cy="2739965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81A10A13-2B16-467D-9DEB-D7BE5B7541DB}" type="datetime1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AC8A6A3A-5A09-4666-8872-5C5042D083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87922" y="6309322"/>
            <a:ext cx="2847975" cy="365125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endParaRPr lang="zh-CN" altLang="en-US"/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5" y="5157194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NJU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33" y="287612"/>
            <a:ext cx="201635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32" y="332656"/>
            <a:ext cx="602938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2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5823-7DB4-4188-BA76-F09CFBD6F771}" type="datetime1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6A3A-5A09-4666-8872-5C5042D08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39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40D9-D0C8-48DD-A6F6-BC4A6E741481}" type="datetime1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6A3A-5A09-4666-8872-5C5042D08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69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2576"/>
            <a:ext cx="288000" cy="340800"/>
          </a:xfrm>
          <a:prstGeom prst="rect">
            <a:avLst/>
          </a:prstGeom>
        </p:spPr>
      </p:pic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4E10-F9B8-4C7D-92B8-B0CFC5EAF37E}" type="datetime1">
              <a:rPr lang="zh-CN" altLang="en-US" smtClean="0"/>
              <a:t>2019/1/15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6A3A-5A09-4666-8872-5C5042D08366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22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2"/>
            <a:ext cx="7772400" cy="2505075"/>
          </a:xfrm>
        </p:spPr>
        <p:txBody>
          <a:bodyPr anchor="b"/>
          <a:lstStyle>
            <a:lvl1pPr algn="ctr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Candara" panose="020E0502030303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5"/>
            <a:ext cx="7772400" cy="1131887"/>
          </a:xfrm>
        </p:spPr>
        <p:txBody>
          <a:bodyPr anchor="t"/>
          <a:lstStyle>
            <a:lvl1pPr marL="0" indent="0" algn="ctr">
              <a:buNone/>
              <a:defRPr sz="1500" baseline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48E0F1D5-6E0D-4FCC-AB8F-D87136BE5CE5}" type="datetime1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AC8A6A3A-5A09-4666-8872-5C5042D083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9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0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45248-807F-4DBA-B139-FEEFBB20C640}" type="datetime1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6A3A-5A09-4666-8872-5C5042D083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0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1A6D-61CF-44F6-950C-6822D3C8C66D}" type="datetime1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6A3A-5A09-4666-8872-5C5042D083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50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34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6F62414E-5CA3-4634-95D0-45DF8537AF7C}" type="datetime1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6A3A-5A09-4666-8872-5C5042D08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66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A4820B76-6498-45EF-BADA-2390DD5B18FF}" type="datetime1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6A3A-5A09-4666-8872-5C5042D08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72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1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73052"/>
            <a:ext cx="4995863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2438402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9EB7-A008-417B-B01B-0C3C5A44BE62}" type="datetime1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6A3A-5A09-4666-8872-5C5042D08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92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1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7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9A4D-7832-4257-A946-162D6F7A3FC4}" type="datetime1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6A3A-5A09-4666-8872-5C5042D08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34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3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3" y="6356352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E1C08393-A902-42A5-8E22-3532FA142492}" type="datetime1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913" y="6309322"/>
            <a:ext cx="34960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b="0" i="0" baseline="0" smtClean="0"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2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AC8A6A3A-5A09-4666-8872-5C5042D0836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96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/>
  <p:txStyles>
    <p:titleStyle>
      <a:lvl1pPr algn="l" defTabSz="685800" rtl="0" eaLnBrk="1" latinLnBrk="0" hangingPunct="1">
        <a:lnSpc>
          <a:spcPts val="4350"/>
        </a:lnSpc>
        <a:spcBef>
          <a:spcPct val="0"/>
        </a:spcBef>
        <a:buNone/>
        <a:defRPr lang="zh-CN" altLang="en-US" sz="4800" b="1" kern="1200" baseline="0" dirty="0" smtClean="0">
          <a:solidFill>
            <a:srgbClr val="57126C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685800" rtl="0" eaLnBrk="1" latinLnBrk="0" hangingPunct="1">
        <a:spcBef>
          <a:spcPct val="20000"/>
        </a:spcBef>
        <a:buClr>
          <a:srgbClr val="57126C"/>
        </a:buClr>
        <a:buSzPct val="70000"/>
        <a:buFont typeface="Wingdings" panose="05000000000000000000" pitchFamily="2" charset="2"/>
        <a:buChar char="n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600075" indent="-257175" algn="l" defTabSz="685800" rtl="0" eaLnBrk="1" latinLnBrk="0" hangingPunct="1">
        <a:spcBef>
          <a:spcPct val="20000"/>
        </a:spcBef>
        <a:buClr>
          <a:srgbClr val="7030A0"/>
        </a:buClr>
        <a:buSzPct val="70000"/>
        <a:buFont typeface="Wingdings" panose="05000000000000000000" pitchFamily="2" charset="2"/>
        <a:buChar char="n"/>
        <a:defRPr sz="24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942975" indent="-257175" algn="l" defTabSz="685800" rtl="0" eaLnBrk="1" latinLnBrk="0" hangingPunct="1">
        <a:spcBef>
          <a:spcPct val="20000"/>
        </a:spcBef>
        <a:buClr>
          <a:schemeClr val="accent3"/>
        </a:buClr>
        <a:buSzPct val="70000"/>
        <a:buFont typeface="Wingdings" panose="05000000000000000000" pitchFamily="2" charset="2"/>
        <a:buChar char="l"/>
        <a:defRPr sz="15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243013" indent="-214313" algn="l" defTabSz="6858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2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585913" indent="-214313" algn="l" defTabSz="6858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2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2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2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la.msr-inria.inria.fr/tlaps/content/Documentation/Tutorial/Tactics.html" TargetMode="External"/><Relationship Id="rId2" Type="http://schemas.openxmlformats.org/officeDocument/2006/relationships/hyperlink" Target="https://tla.msr-inria.inria.fr/tlaps/content/Documentation/Tutorial/Advanced_option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TLAPS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t" anchorCtr="1">
            <a:normAutofit/>
          </a:bodyPr>
          <a:lstStyle/>
          <a:p>
            <a:r>
              <a:rPr lang="en-US" altLang="zh-CN" sz="2000" dirty="0" smtClean="0">
                <a:solidFill>
                  <a:srgbClr val="57126C"/>
                </a:solidFill>
                <a:latin typeface="+mj-lt"/>
              </a:rPr>
              <a:t>--TLA+ Proofs</a:t>
            </a:r>
            <a:r>
              <a:rPr lang="en-US" altLang="zh-CN" sz="2000" baseline="30000" dirty="0" smtClean="0">
                <a:solidFill>
                  <a:srgbClr val="57126C"/>
                </a:solidFill>
                <a:latin typeface="+mj-lt"/>
              </a:rPr>
              <a:t>[1]</a:t>
            </a:r>
          </a:p>
          <a:p>
            <a:endParaRPr lang="en-US" altLang="zh-CN" sz="2000" dirty="0">
              <a:solidFill>
                <a:srgbClr val="57126C"/>
              </a:solidFill>
              <a:latin typeface="+mj-lt"/>
            </a:endParaRPr>
          </a:p>
          <a:p>
            <a:endParaRPr lang="en-US" altLang="zh-CN" sz="2000" dirty="0" smtClean="0">
              <a:solidFill>
                <a:srgbClr val="57126C"/>
              </a:solidFill>
              <a:latin typeface="+mj-lt"/>
            </a:endParaRPr>
          </a:p>
          <a:p>
            <a:r>
              <a:rPr lang="zh-CN" altLang="en-US" sz="2000" dirty="0">
                <a:solidFill>
                  <a:srgbClr val="57126C"/>
                </a:solidFill>
                <a:latin typeface="+mj-lt"/>
              </a:rPr>
              <a:t>易</a:t>
            </a:r>
            <a:r>
              <a:rPr lang="zh-CN" altLang="en-US" sz="2000" dirty="0" smtClean="0">
                <a:solidFill>
                  <a:srgbClr val="57126C"/>
                </a:solidFill>
                <a:latin typeface="+mj-lt"/>
              </a:rPr>
              <a:t>星辰</a:t>
            </a:r>
            <a:endParaRPr lang="en-US" altLang="zh-CN" sz="2000" dirty="0" smtClean="0">
              <a:solidFill>
                <a:srgbClr val="57126C"/>
              </a:solidFill>
              <a:latin typeface="+mj-lt"/>
            </a:endParaRPr>
          </a:p>
          <a:p>
            <a:r>
              <a:rPr lang="en-US" altLang="zh-CN" sz="2000" dirty="0" smtClean="0">
                <a:solidFill>
                  <a:srgbClr val="57126C"/>
                </a:solidFill>
                <a:latin typeface="+mj-lt"/>
              </a:rPr>
              <a:t>2019.1.15</a:t>
            </a:r>
            <a:endParaRPr lang="zh-CN" altLang="en-US" sz="2000" dirty="0">
              <a:solidFill>
                <a:srgbClr val="57126C"/>
              </a:solidFill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160" y="6190492"/>
            <a:ext cx="9070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[1] </a:t>
            </a:r>
            <a:r>
              <a:rPr lang="en-US" altLang="zh-CN" sz="1400" dirty="0" err="1"/>
              <a:t>Cousineau</a:t>
            </a:r>
            <a:r>
              <a:rPr lang="en-US" altLang="zh-CN" sz="1400" dirty="0"/>
              <a:t> D, </a:t>
            </a:r>
            <a:r>
              <a:rPr lang="en-US" altLang="zh-CN" sz="1400" dirty="0" err="1"/>
              <a:t>Doligez</a:t>
            </a:r>
            <a:r>
              <a:rPr lang="en-US" altLang="zh-CN" sz="1400" dirty="0"/>
              <a:t> D, </a:t>
            </a:r>
            <a:r>
              <a:rPr lang="en-US" altLang="zh-CN" sz="1400" dirty="0" err="1"/>
              <a:t>Lamport</a:t>
            </a:r>
            <a:r>
              <a:rPr lang="en-US" altLang="zh-CN" sz="1400" dirty="0"/>
              <a:t> L, et al. TLA+ proofs[C]//International Symposium on Formal Methods. Springer, Berlin, Heidelberg, 2012: 147-154.</a:t>
            </a:r>
            <a:endParaRPr lang="zh-CN" altLang="en-US" sz="14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960C-A468-4540-ADFA-B3E17C2F960C}" type="datetime1">
              <a:rPr lang="zh-CN" altLang="en-US" smtClean="0"/>
              <a:t>2019/1/15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8A6A3A-5A09-4666-8872-5C5042D08366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305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/>
          <a:p>
            <a:r>
              <a:rPr lang="en-US" altLang="zh-CN" sz="4800" dirty="0" smtClean="0"/>
              <a:t>Prove l1 and l3</a:t>
            </a:r>
            <a:endParaRPr lang="zh-CN" altLang="en-US" sz="4800" dirty="0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Use</a:t>
            </a:r>
            <a:r>
              <a:rPr lang="en-US" altLang="zh-CN" dirty="0" smtClean="0">
                <a:solidFill>
                  <a:srgbClr val="FF0000"/>
                </a:solidFill>
              </a:rPr>
              <a:t> DEFS </a:t>
            </a:r>
            <a:r>
              <a:rPr lang="en-US" altLang="zh-CN" dirty="0" smtClean="0">
                <a:solidFill>
                  <a:schemeClr val="tx1"/>
                </a:solidFill>
              </a:rPr>
              <a:t>keyword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03732" y="2490215"/>
            <a:ext cx="6704076" cy="3646973"/>
            <a:chOff x="2750820" y="1783357"/>
            <a:chExt cx="6397261" cy="3378031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10307" y="1783357"/>
              <a:ext cx="6337774" cy="201964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10307" y="3938153"/>
              <a:ext cx="3928821" cy="824054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50820" y="4765582"/>
              <a:ext cx="4884420" cy="395806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4836414" y="1763637"/>
            <a:ext cx="4737354" cy="645873"/>
            <a:chOff x="4150614" y="1499615"/>
            <a:chExt cx="5054948" cy="68547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1487" b="57849"/>
            <a:stretch/>
          </p:blipFill>
          <p:spPr>
            <a:xfrm>
              <a:off x="4150614" y="1499615"/>
              <a:ext cx="5054948" cy="347473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59190" b="21415"/>
            <a:stretch/>
          </p:blipFill>
          <p:spPr>
            <a:xfrm>
              <a:off x="4150614" y="1858958"/>
              <a:ext cx="5054948" cy="326136"/>
            </a:xfrm>
            <a:prstGeom prst="rect">
              <a:avLst/>
            </a:prstGeom>
          </p:spPr>
        </p:pic>
      </p:grpSp>
      <p:sp>
        <p:nvSpPr>
          <p:cNvPr id="18" name="矩形 17"/>
          <p:cNvSpPr/>
          <p:nvPr/>
        </p:nvSpPr>
        <p:spPr>
          <a:xfrm>
            <a:off x="1719072" y="3867912"/>
            <a:ext cx="4572000" cy="237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6104-128F-4406-9923-DF6F97C81E26}" type="datetime1">
              <a:rPr lang="zh-CN" altLang="en-US" smtClean="0"/>
              <a:t>2019/1/15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6A3A-5A09-4666-8872-5C5042D08366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508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/>
          <a:p>
            <a:r>
              <a:rPr lang="en-US" altLang="zh-CN" sz="4800" dirty="0" smtClean="0"/>
              <a:t>Prove l2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Leaf proof won’t solve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Use hierarchical proof</a:t>
            </a:r>
          </a:p>
          <a:p>
            <a:pPr lvl="1"/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608" r="30304" b="39770"/>
          <a:stretch/>
        </p:blipFill>
        <p:spPr>
          <a:xfrm>
            <a:off x="4646805" y="1936228"/>
            <a:ext cx="3301746" cy="3108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-1" r="36942"/>
          <a:stretch/>
        </p:blipFill>
        <p:spPr>
          <a:xfrm>
            <a:off x="885253" y="4240763"/>
            <a:ext cx="3558731" cy="20685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r="37587"/>
          <a:stretch/>
        </p:blipFill>
        <p:spPr>
          <a:xfrm>
            <a:off x="885253" y="2862643"/>
            <a:ext cx="3540443" cy="124301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24128" y="3822192"/>
            <a:ext cx="246888" cy="215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46805" y="3285744"/>
            <a:ext cx="4039995" cy="268776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378325" y="3612695"/>
            <a:ext cx="969264" cy="219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646805" y="2736717"/>
            <a:ext cx="388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[Next]</a:t>
            </a:r>
            <a:r>
              <a:rPr lang="en-US" altLang="zh-CN" baseline="-25000" dirty="0" err="1" smtClean="0">
                <a:solidFill>
                  <a:srgbClr val="FF0000"/>
                </a:solidFill>
              </a:rPr>
              <a:t>vars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= Next ∨ UNCHANGED </a:t>
            </a:r>
            <a:r>
              <a:rPr lang="en-US" altLang="zh-CN" dirty="0" err="1" smtClean="0">
                <a:solidFill>
                  <a:srgbClr val="FF0000"/>
                </a:solidFill>
              </a:rPr>
              <a:t>vars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764083" y="3589723"/>
            <a:ext cx="556957" cy="242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038344" y="4151376"/>
            <a:ext cx="3205799" cy="23774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04726" y="4324389"/>
            <a:ext cx="2939274" cy="463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Prove UNCHANGED case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817F-7BAD-4C2B-A790-50D4BB5BD343}" type="datetime1">
              <a:rPr lang="zh-CN" altLang="en-US" smtClean="0"/>
              <a:t>2019/1/15</a:t>
            </a:fld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6A3A-5A09-4666-8872-5C5042D08366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960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0" grpId="0" animBg="1"/>
      <p:bldP spid="11" grpId="0"/>
      <p:bldP spid="12" grpId="0" animBg="1"/>
      <p:bldP spid="13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/>
          <a:p>
            <a:r>
              <a:rPr lang="en-US" altLang="zh-CN" sz="4800" dirty="0" smtClean="0"/>
              <a:t>Prove </a:t>
            </a:r>
            <a:r>
              <a:rPr lang="en-US" altLang="zh-CN" sz="4800" dirty="0" err="1" smtClean="0"/>
              <a:t>TypeOK</a:t>
            </a:r>
            <a:r>
              <a:rPr lang="en-US" altLang="zh-CN" sz="4800" dirty="0" smtClean="0"/>
              <a:t>’ and I’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Zenon fails but Isa succeeds</a:t>
            </a:r>
          </a:p>
          <a:p>
            <a:endParaRPr lang="en-US" altLang="zh-CN" dirty="0"/>
          </a:p>
          <a:p>
            <a:r>
              <a:rPr lang="en-US" altLang="zh-CN" dirty="0" smtClean="0"/>
              <a:t>Zenon and Isa fails</a:t>
            </a:r>
          </a:p>
          <a:p>
            <a:endParaRPr lang="en-US" altLang="zh-CN" dirty="0"/>
          </a:p>
          <a:p>
            <a:r>
              <a:rPr lang="en-US" altLang="zh-CN" dirty="0" smtClean="0"/>
              <a:t>Need a </a:t>
            </a:r>
            <a:r>
              <a:rPr lang="en-US" altLang="zh-CN" dirty="0">
                <a:solidFill>
                  <a:schemeClr val="tx1"/>
                </a:solidFill>
              </a:rPr>
              <a:t>hierarchical proof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262"/>
          <a:stretch/>
        </p:blipFill>
        <p:spPr>
          <a:xfrm>
            <a:off x="626364" y="2386584"/>
            <a:ext cx="7891272" cy="4815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6364" y="3471376"/>
            <a:ext cx="7822692" cy="531943"/>
          </a:xfrm>
          <a:prstGeom prst="rect">
            <a:avLst/>
          </a:prstGeom>
        </p:spPr>
      </p:pic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78A-3390-4F0C-B876-FB86B68DD35F}" type="datetime1">
              <a:rPr lang="zh-CN" altLang="en-US" smtClean="0"/>
              <a:t>2019/1/15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6A3A-5A09-4666-8872-5C5042D08366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115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/>
          <a:p>
            <a:r>
              <a:rPr lang="en-US" altLang="zh-CN" sz="4800" dirty="0" smtClean="0"/>
              <a:t>Quantifiers elimination</a:t>
            </a:r>
            <a:endParaRPr lang="zh-CN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introduction</m:t>
                    </m:r>
                  </m:oMath>
                </a14:m>
                <a:endParaRPr lang="en-US" altLang="zh-CN" b="0" dirty="0" smtClean="0"/>
              </a:p>
              <a:p>
                <a:pPr lvl="1"/>
                <a:r>
                  <a:rPr lang="en-US" altLang="zh-CN" dirty="0"/>
                  <a:t>Form of I’: </a:t>
                </a:r>
              </a:p>
              <a:p>
                <a:pPr lvl="1"/>
                <a:r>
                  <a:rPr lang="en-US" altLang="zh-CN" dirty="0"/>
                  <a:t>Introduce new </a:t>
                </a:r>
                <a:r>
                  <a:rPr lang="en-US" altLang="zh-CN" dirty="0" err="1"/>
                  <a:t>var</a:t>
                </a:r>
                <a:r>
                  <a:rPr lang="en-US" altLang="zh-CN" dirty="0"/>
                  <a:t> j:</a:t>
                </a:r>
              </a:p>
              <a:p>
                <a:pPr marL="342900" lvl="1" indent="0">
                  <a:buNone/>
                </a:pPr>
                <a:r>
                  <a:rPr lang="en-US" altLang="zh-CN" dirty="0" smtClean="0"/>
                  <a:t>	</a:t>
                </a:r>
                <a:endParaRPr lang="en-US" altLang="zh-CN" b="0" dirty="0" smtClean="0"/>
              </a:p>
              <a:p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CN" b="0" dirty="0"/>
                      <m:t>elimination</m:t>
                    </m:r>
                  </m:oMath>
                </a14:m>
                <a:endParaRPr lang="en-US" altLang="zh-CN" b="0" dirty="0" smtClean="0"/>
              </a:p>
              <a:p>
                <a:pPr lvl="1"/>
                <a:r>
                  <a:rPr lang="en-US" altLang="zh-CN" dirty="0" smtClean="0"/>
                  <a:t>Form of Next: </a:t>
                </a:r>
              </a:p>
              <a:p>
                <a:pPr lvl="1"/>
                <a:r>
                  <a:rPr lang="en-US" altLang="zh-CN" b="0" dirty="0" smtClean="0"/>
                  <a:t>Pick some value of </a:t>
                </a:r>
                <a:r>
                  <a:rPr lang="en-US" altLang="zh-CN" b="0" i="1" dirty="0" smtClean="0"/>
                  <a:t>self</a:t>
                </a:r>
                <a:r>
                  <a:rPr lang="en-US" altLang="zh-CN" b="0" dirty="0" smtClean="0"/>
                  <a:t> :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b="0" dirty="0" err="1" smtClean="0"/>
                  <a:t>Inv</a:t>
                </a:r>
                <a:r>
                  <a:rPr lang="en-US" altLang="zh-CN" b="0" dirty="0" smtClean="0"/>
                  <a:t>, proc(</a:t>
                </a:r>
                <a:r>
                  <a:rPr lang="en-US" altLang="zh-CN" b="0" dirty="0" err="1" smtClean="0"/>
                  <a:t>i</a:t>
                </a:r>
                <a:r>
                  <a:rPr lang="en-US" altLang="zh-CN" b="0" dirty="0" smtClean="0"/>
                  <a:t>)⇒ I!(j)’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72511" y="2384869"/>
            <a:ext cx="2308171" cy="34004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308204" y="2724912"/>
            <a:ext cx="585216" cy="237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23044" y="4236509"/>
            <a:ext cx="2934492" cy="362923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377696" y="3231615"/>
            <a:ext cx="2033016" cy="357197"/>
            <a:chOff x="4038600" y="3272219"/>
            <a:chExt cx="1978152" cy="309181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038600" y="3276600"/>
              <a:ext cx="1066800" cy="30480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55013" y="3272219"/>
              <a:ext cx="761739" cy="306674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5043" t="12188" r="35846" b="9829"/>
            <a:stretch/>
          </p:blipFill>
          <p:spPr>
            <a:xfrm>
              <a:off x="5044701" y="3295754"/>
              <a:ext cx="210312" cy="265176"/>
            </a:xfrm>
            <a:prstGeom prst="rect">
              <a:avLst/>
            </a:prstGeom>
          </p:spPr>
        </p:pic>
      </p:grp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584" t="33384" r="61183" b="59819"/>
          <a:stretch/>
        </p:blipFill>
        <p:spPr>
          <a:xfrm>
            <a:off x="1355437" y="5178064"/>
            <a:ext cx="2798064" cy="31904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" t="-1" r="22599" b="58951"/>
          <a:stretch/>
        </p:blipFill>
        <p:spPr>
          <a:xfrm>
            <a:off x="5034444" y="2234287"/>
            <a:ext cx="5132737" cy="1676926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AF2B-B1A1-4CC0-9490-DA644B50645E}" type="datetime1">
              <a:rPr lang="zh-CN" altLang="en-US" smtClean="0"/>
              <a:t>2019/1/15</a:t>
            </a:fld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6A3A-5A09-4666-8872-5C5042D08366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207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/>
          <a:p>
            <a:r>
              <a:rPr lang="en-US" altLang="zh-CN" sz="4800" dirty="0" smtClean="0"/>
              <a:t>Decompose proc(</a:t>
            </a:r>
            <a:r>
              <a:rPr lang="en-US" altLang="zh-CN" sz="4800" dirty="0" err="1" smtClean="0"/>
              <a:t>i</a:t>
            </a:r>
            <a:r>
              <a:rPr lang="en-US" altLang="zh-CN" sz="4800" dirty="0" smtClean="0"/>
              <a:t>)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Usual procedure</a:t>
            </a:r>
          </a:p>
          <a:p>
            <a:endParaRPr lang="en-US" altLang="zh-CN" dirty="0"/>
          </a:p>
          <a:p>
            <a:r>
              <a:rPr lang="en-US" altLang="zh-CN" dirty="0" smtClean="0"/>
              <a:t>Simple enough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801606" y="3420133"/>
            <a:ext cx="5715000" cy="3172691"/>
            <a:chOff x="4145956" y="1783357"/>
            <a:chExt cx="5438670" cy="2958143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11706"/>
            <a:stretch/>
          </p:blipFill>
          <p:spPr>
            <a:xfrm>
              <a:off x="4145956" y="1783357"/>
              <a:ext cx="5438670" cy="2958143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4261104" y="3154680"/>
              <a:ext cx="4782312" cy="11887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606" y="2355619"/>
            <a:ext cx="7248525" cy="647700"/>
          </a:xfrm>
          <a:prstGeom prst="rect">
            <a:avLst/>
          </a:prstGeom>
        </p:spPr>
      </p:pic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75B6-4647-4E2D-B52C-518E1CC641A1}" type="datetime1">
              <a:rPr lang="zh-CN" altLang="en-US" smtClean="0"/>
              <a:t>2019/1/15</a:t>
            </a:fld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6A3A-5A09-4666-8872-5C5042D08366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773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/>
          <a:p>
            <a:r>
              <a:rPr lang="en-US" altLang="zh-CN" sz="4800" dirty="0" smtClean="0"/>
              <a:t>Complete proof</a:t>
            </a:r>
            <a:endParaRPr lang="zh-CN" altLang="en-US" sz="4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5917" y="1636458"/>
            <a:ext cx="4505765" cy="470033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24128" y="3355848"/>
            <a:ext cx="3931920" cy="2176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23544" y="2258568"/>
            <a:ext cx="4338994" cy="3584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1CFA-EDF3-4B85-923E-6FD65E227CF2}" type="datetime1">
              <a:rPr lang="zh-CN" altLang="en-US" smtClean="0"/>
              <a:t>2019/1/15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6A3A-5A09-4666-8872-5C5042D08366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281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BA62-940E-4B06-A7D4-954D26950E30}" type="datetime1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6A3A-5A09-4666-8872-5C5042D0836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51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/>
          <a:p>
            <a:r>
              <a:rPr lang="en-US" altLang="zh-CN" sz="4800" dirty="0" smtClean="0"/>
              <a:t>Summary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Prover</a:t>
            </a:r>
          </a:p>
          <a:p>
            <a:pPr lvl="1"/>
            <a:r>
              <a:rPr lang="en-US" altLang="zh-CN" dirty="0" smtClean="0"/>
              <a:t>Each prover’s ability is not same.</a:t>
            </a:r>
          </a:p>
          <a:p>
            <a:r>
              <a:rPr lang="en-US" altLang="zh-CN" dirty="0" smtClean="0"/>
              <a:t>Structure</a:t>
            </a:r>
          </a:p>
          <a:p>
            <a:pPr lvl="1"/>
            <a:r>
              <a:rPr lang="en-US" altLang="zh-CN" dirty="0" smtClean="0"/>
              <a:t>Leaf proof: 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OBIVOUS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DEFS</a:t>
            </a:r>
          </a:p>
          <a:p>
            <a:pPr lvl="1"/>
            <a:r>
              <a:rPr lang="en-US" altLang="zh-CN" dirty="0" smtClean="0"/>
              <a:t>Hierarchical proof: decompose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SUFFICES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CASE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2879-E815-4981-938E-8393123E5038}" type="datetime1">
              <a:rPr lang="zh-CN" altLang="en-US" smtClean="0"/>
              <a:t>2019/1/15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6A3A-5A09-4666-8872-5C5042D08366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4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CBAB-9185-4211-8AB7-AE7FAC0E48C7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2019/1/15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标题 6"/>
          <p:cNvSpPr txBox="1">
            <a:spLocks/>
          </p:cNvSpPr>
          <p:nvPr/>
        </p:nvSpPr>
        <p:spPr>
          <a:xfrm>
            <a:off x="606683" y="2204864"/>
            <a:ext cx="7772400" cy="2505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zh-CN" altLang="en-US" sz="4300" b="1" kern="1200" baseline="0" dirty="0" smtClean="0">
                <a:solidFill>
                  <a:srgbClr val="57126C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600" dirty="0" smtClean="0">
                <a:solidFill>
                  <a:srgbClr val="7030A0"/>
                </a:solidFill>
                <a:effectLst/>
              </a:rPr>
              <a:t>  Thanks 	</a:t>
            </a:r>
          </a:p>
          <a:p>
            <a:r>
              <a:rPr lang="en-US" altLang="zh-CN" sz="6600" dirty="0">
                <a:solidFill>
                  <a:srgbClr val="7030A0"/>
                </a:solidFill>
                <a:effectLst/>
              </a:rPr>
              <a:t>	</a:t>
            </a:r>
            <a:r>
              <a:rPr lang="en-US" altLang="zh-CN" sz="6600" dirty="0" smtClean="0">
                <a:solidFill>
                  <a:srgbClr val="7030A0"/>
                </a:solidFill>
                <a:effectLst/>
              </a:rPr>
              <a:t>	  &amp; Questions</a:t>
            </a:r>
            <a:endParaRPr lang="en-US" sz="6600" dirty="0">
              <a:solidFill>
                <a:srgbClr val="7030A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1988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/>
          <a:p>
            <a:r>
              <a:rPr lang="en-US" altLang="zh-CN" sz="4800" dirty="0" smtClean="0"/>
              <a:t>Contents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Modeling Peterson’s Algorithm</a:t>
            </a:r>
          </a:p>
          <a:p>
            <a:pPr lvl="1"/>
            <a:r>
              <a:rPr lang="en-US" altLang="zh-CN" dirty="0" smtClean="0"/>
              <a:t>Model checking in TLA+</a:t>
            </a:r>
            <a:endParaRPr lang="en-US" altLang="zh-CN" dirty="0"/>
          </a:p>
          <a:p>
            <a:r>
              <a:rPr lang="en-US" altLang="zh-CN" dirty="0" smtClean="0"/>
              <a:t>Proving Mutual Exclusion</a:t>
            </a:r>
          </a:p>
          <a:p>
            <a:pPr lvl="1"/>
            <a:r>
              <a:rPr lang="en-US" altLang="zh-CN" dirty="0" smtClean="0"/>
              <a:t>Hierarchical proof</a:t>
            </a:r>
          </a:p>
          <a:p>
            <a:r>
              <a:rPr lang="en-US" altLang="zh-CN" dirty="0" smtClean="0"/>
              <a:t>Summary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3819-DAD5-4D40-ADEA-FB7B488BCEC4}" type="datetime1">
              <a:rPr lang="zh-CN" altLang="en-US" smtClean="0"/>
              <a:t>2019/1/15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6A3A-5A09-4666-8872-5C5042D08366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389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Modeling Peterson’s Algorithm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16B6-9F14-4828-9153-5A0A4756F517}" type="datetime1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6A3A-5A09-4666-8872-5C5042D083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62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/>
          <a:p>
            <a:r>
              <a:rPr lang="en-US" altLang="zh-CN" sz="4800" dirty="0" smtClean="0"/>
              <a:t>Peterson’s Algorithm</a:t>
            </a:r>
            <a:endParaRPr lang="zh-CN" altLang="en-US" sz="48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Famous</a:t>
            </a:r>
          </a:p>
          <a:p>
            <a:r>
              <a:rPr lang="en-US" altLang="zh-CN" dirty="0" smtClean="0"/>
              <a:t>Simple</a:t>
            </a:r>
          </a:p>
          <a:p>
            <a:pPr lvl="1"/>
            <a:r>
              <a:rPr lang="en-US" altLang="zh-CN" dirty="0" smtClean="0"/>
              <a:t>So simple that should not</a:t>
            </a:r>
          </a:p>
          <a:p>
            <a:pPr marL="342900" lvl="1" indent="0">
              <a:buNone/>
            </a:pPr>
            <a:r>
              <a:rPr lang="en-US" altLang="zh-CN" dirty="0" smtClean="0"/>
              <a:t>use SMT solver to prove. </a:t>
            </a:r>
          </a:p>
          <a:p>
            <a:pPr lvl="1"/>
            <a:r>
              <a:rPr lang="en-US" altLang="zh-CN" dirty="0" smtClean="0"/>
              <a:t> TLAPS: SMT -&gt; Zenon -&gt;</a:t>
            </a:r>
          </a:p>
          <a:p>
            <a:pPr marL="342900" lvl="1" indent="0">
              <a:buNone/>
            </a:pPr>
            <a:r>
              <a:rPr lang="en-US" altLang="zh-CN" dirty="0" smtClean="0"/>
              <a:t>Isabelle</a:t>
            </a:r>
            <a:endParaRPr lang="zh-CN" altLang="en-US" dirty="0"/>
          </a:p>
        </p:txBody>
      </p:sp>
      <p:pic>
        <p:nvPicPr>
          <p:cNvPr id="8" name="Picture 2" descr="Image result for peterson ç®æ³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6" r="10168" b="11405"/>
          <a:stretch/>
        </p:blipFill>
        <p:spPr bwMode="auto">
          <a:xfrm>
            <a:off x="4572000" y="1894988"/>
            <a:ext cx="3822192" cy="337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圆角矩形 10"/>
          <p:cNvSpPr/>
          <p:nvPr/>
        </p:nvSpPr>
        <p:spPr>
          <a:xfrm>
            <a:off x="841248" y="4261104"/>
            <a:ext cx="1042416" cy="32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883664" y="4431665"/>
            <a:ext cx="1783080" cy="548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Most trusted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6CE2-5A8F-4C89-A5AC-176115C5633D}" type="datetime1">
              <a:rPr lang="zh-CN" altLang="en-US" smtClean="0"/>
              <a:t>2019/1/15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6A3A-5A09-4666-8872-5C5042D08366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240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/>
          <a:p>
            <a:r>
              <a:rPr lang="en-US" altLang="zh-CN" sz="4800" dirty="0" smtClean="0"/>
              <a:t>Model in TLA+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Safety</a:t>
            </a:r>
          </a:p>
          <a:p>
            <a:pPr lvl="1"/>
            <a:r>
              <a:rPr lang="en-US" altLang="zh-CN" dirty="0" smtClean="0"/>
              <a:t>Mutual exclusion: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" y="1710204"/>
            <a:ext cx="5640516" cy="3153837"/>
          </a:xfrm>
          <a:prstGeom prst="rect">
            <a:avLst/>
          </a:prstGeom>
        </p:spPr>
      </p:pic>
      <p:pic>
        <p:nvPicPr>
          <p:cNvPr id="5" name="Picture 2" descr="Image result for peterson ç®æ³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6" r="10168" b="11405"/>
          <a:stretch/>
        </p:blipFill>
        <p:spPr bwMode="auto">
          <a:xfrm>
            <a:off x="6332225" y="2217703"/>
            <a:ext cx="2903215" cy="255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005840" y="3108960"/>
            <a:ext cx="509187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05840" y="3566160"/>
            <a:ext cx="2862072" cy="21031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47688" y="3063240"/>
            <a:ext cx="2450592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93992" y="3447287"/>
            <a:ext cx="1133856" cy="17972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4084" y="6017052"/>
            <a:ext cx="6089198" cy="493435"/>
          </a:xfrm>
          <a:prstGeom prst="rect">
            <a:avLst/>
          </a:prstGeom>
        </p:spPr>
      </p:pic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9791-15EE-4C0F-A6C8-CD44880EDA9C}" type="datetime1">
              <a:rPr lang="zh-CN" altLang="en-US" smtClean="0"/>
              <a:t>2019/1/15</a:t>
            </a:fld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6A3A-5A09-4666-8872-5C5042D08366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89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Proving Mutual </a:t>
            </a:r>
            <a:r>
              <a:rPr lang="en-US" altLang="zh-CN" dirty="0" smtClean="0"/>
              <a:t>Exclusion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B2FB-E601-4987-9ABA-7C34FA08DCF2}" type="datetime1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6A3A-5A09-4666-8872-5C5042D083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69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/>
          <a:p>
            <a:r>
              <a:rPr lang="en-US" altLang="zh-CN" sz="4800" dirty="0" smtClean="0"/>
              <a:t>Tips in TLAPS 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Change prover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BY/USE</a:t>
            </a:r>
            <a:r>
              <a:rPr lang="en-US" altLang="zh-CN" dirty="0" smtClean="0"/>
              <a:t> Zenon/Isa/SMT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Command-line:</a:t>
            </a:r>
            <a:r>
              <a:rPr lang="en-US" altLang="zh-CN" dirty="0"/>
              <a:t> --</a:t>
            </a:r>
            <a:r>
              <a:rPr lang="en-US" altLang="zh-CN" dirty="0" smtClean="0"/>
              <a:t>method </a:t>
            </a:r>
          </a:p>
          <a:p>
            <a:r>
              <a:rPr lang="en-US" altLang="zh-CN" dirty="0" smtClean="0"/>
              <a:t>Output</a:t>
            </a:r>
          </a:p>
          <a:p>
            <a:pPr lvl="1"/>
            <a:r>
              <a:rPr lang="en-US" altLang="zh-CN" dirty="0" smtClean="0"/>
              <a:t>TLAPS will output information to the console. </a:t>
            </a:r>
          </a:p>
          <a:p>
            <a:pPr lvl="1"/>
            <a:r>
              <a:rPr lang="en-US" altLang="zh-CN" dirty="0" smtClean="0"/>
              <a:t>Check which prover is used.</a:t>
            </a:r>
          </a:p>
          <a:p>
            <a:pPr lvl="1"/>
            <a:r>
              <a:rPr lang="en-US" altLang="zh-CN" dirty="0" smtClean="0"/>
              <a:t>proved/failed/timeout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48640" y="6309320"/>
            <a:ext cx="713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hlinkClick r:id="rId2"/>
              </a:rPr>
              <a:t>https://tla.msr-inria.inria.fr/tlaps/content/Documentation/Tutorial/Advanced_options.html</a:t>
            </a:r>
            <a:r>
              <a:rPr lang="en-US" altLang="zh-CN" sz="1400" dirty="0"/>
              <a:t> </a:t>
            </a:r>
            <a:endParaRPr lang="en-US" altLang="zh-CN" sz="1400" dirty="0" smtClean="0"/>
          </a:p>
          <a:p>
            <a:r>
              <a:rPr lang="en-US" altLang="zh-CN" sz="1400" dirty="0" smtClean="0">
                <a:hlinkClick r:id="rId3"/>
              </a:rPr>
              <a:t>https://tla.msr-inria.inria.fr/tlaps/content/Documentation/Tutorial/Tactics.html</a:t>
            </a:r>
            <a:r>
              <a:rPr lang="en-US" altLang="zh-CN" sz="1400" dirty="0" smtClean="0"/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3858768" y="2267712"/>
            <a:ext cx="3118104" cy="502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EXTENDS TLAPS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69D7E-35DC-49DA-ADDC-21C7EF257F16}" type="datetime1">
              <a:rPr lang="zh-CN" altLang="en-US" smtClean="0"/>
              <a:t>2019/1/15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6A3A-5A09-4666-8872-5C5042D08366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671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/>
          <a:p>
            <a:r>
              <a:rPr lang="en-US" altLang="zh-CN" sz="4800" dirty="0" smtClean="0"/>
              <a:t>Deductive proof</a:t>
            </a:r>
            <a:endParaRPr lang="zh-CN" alt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THEOREM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𝑆𝑝𝑒𝑐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𝑀𝑢𝑡𝑢𝑎𝑙𝐸𝑥𝑐𝑙𝑢𝑠𝑖𝑜𝑛</m:t>
                    </m:r>
                  </m:oMath>
                </a14:m>
                <a:endParaRPr lang="en-US" altLang="zh-CN" b="0" dirty="0" smtClean="0"/>
              </a:p>
              <a:p>
                <a:pPr marL="342900" lvl="1" indent="0">
                  <a:buNone/>
                </a:pPr>
                <a:r>
                  <a:rPr lang="en-US" altLang="zh-CN" dirty="0"/>
                  <a:t>l1. </a:t>
                </a:r>
                <a:r>
                  <a:rPr lang="en-US" altLang="zh-CN" dirty="0" err="1"/>
                  <a:t>Init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b="0" dirty="0" err="1" smtClean="0">
                    <a:solidFill>
                      <a:srgbClr val="FF0000"/>
                    </a:solidFill>
                  </a:rPr>
                  <a:t>Inv</a:t>
                </a:r>
                <a:endParaRPr lang="en-US" altLang="zh-CN" b="0" dirty="0" smtClean="0">
                  <a:solidFill>
                    <a:srgbClr val="FF0000"/>
                  </a:solidFill>
                </a:endParaRPr>
              </a:p>
              <a:p>
                <a:pPr marL="342900" lvl="1" indent="0">
                  <a:buNone/>
                </a:pPr>
                <a:r>
                  <a:rPr lang="en-US" altLang="zh-CN" dirty="0" smtClean="0"/>
                  <a:t>l2. </a:t>
                </a:r>
                <a:r>
                  <a:rPr lang="en-US" altLang="zh-CN" dirty="0" err="1" smtClean="0">
                    <a:solidFill>
                      <a:srgbClr val="FF0000"/>
                    </a:solidFill>
                  </a:rPr>
                  <a:t>Inv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 smtClean="0"/>
                  <a:t>∧ Next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b="0" dirty="0" smtClean="0"/>
                  <a:t> </a:t>
                </a:r>
                <a:r>
                  <a:rPr lang="en-US" altLang="zh-CN" b="0" dirty="0" err="1" smtClean="0">
                    <a:solidFill>
                      <a:srgbClr val="FF0000"/>
                    </a:solidFill>
                  </a:rPr>
                  <a:t>Inv</a:t>
                </a:r>
                <a:r>
                  <a:rPr lang="en-US" altLang="zh-CN" b="0" dirty="0" smtClean="0"/>
                  <a:t>’</a:t>
                </a:r>
              </a:p>
              <a:p>
                <a:pPr marL="342900" lvl="1" indent="0">
                  <a:buNone/>
                </a:pPr>
                <a:r>
                  <a:rPr lang="en-US" altLang="zh-CN" dirty="0"/>
                  <a:t>l</a:t>
                </a:r>
                <a:r>
                  <a:rPr lang="en-US" altLang="zh-CN" dirty="0" smtClean="0"/>
                  <a:t>3. </a:t>
                </a:r>
                <a:r>
                  <a:rPr lang="en-US" altLang="zh-CN" dirty="0" err="1" smtClean="0">
                    <a:solidFill>
                      <a:srgbClr val="FF0000"/>
                    </a:solidFill>
                  </a:rPr>
                  <a:t>Inv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 err="1" smtClean="0"/>
                  <a:t>MutualExclusion</a:t>
                </a:r>
                <a:r>
                  <a:rPr lang="en-US" altLang="zh-CN" dirty="0" smtClean="0"/>
                  <a:t> </a:t>
                </a:r>
              </a:p>
              <a:p>
                <a:r>
                  <a:rPr lang="en-US" altLang="zh-CN" b="0" dirty="0"/>
                  <a:t> </a:t>
                </a:r>
                <a:r>
                  <a:rPr lang="en-US" altLang="zh-CN" b="0" dirty="0" err="1" smtClean="0"/>
                  <a:t>Inv</a:t>
                </a:r>
                <a:endParaRPr lang="zh-CN" altLang="en-US" b="0" dirty="0"/>
              </a:p>
            </p:txBody>
          </p:sp>
        </mc:Choice>
        <mc:Fallback>
          <p:sp>
            <p:nvSpPr>
              <p:cNvPr id="7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41"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3922776" y="1993392"/>
            <a:ext cx="118872" cy="1463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8308" y="4076155"/>
            <a:ext cx="7760476" cy="247301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099048" y="5340095"/>
            <a:ext cx="694944" cy="2926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595578" y="5867400"/>
            <a:ext cx="899198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4966-6C36-4A20-8C0B-3756B0307288}" type="datetime1">
              <a:rPr lang="zh-CN" altLang="en-US" smtClean="0"/>
              <a:t>2019/1/15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6A3A-5A09-4666-8872-5C5042D08366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93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/>
          <a:p>
            <a:r>
              <a:rPr lang="en-US" altLang="zh-CN" sz="4800" dirty="0" smtClean="0"/>
              <a:t>Hierarchical Proof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High-level proof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QED means </a:t>
            </a:r>
            <a:r>
              <a:rPr lang="en-US" altLang="zh-CN" dirty="0"/>
              <a:t>that which was to be </a:t>
            </a:r>
            <a:r>
              <a:rPr lang="en-US" altLang="zh-CN" dirty="0" smtClean="0"/>
              <a:t>proved</a:t>
            </a:r>
          </a:p>
          <a:p>
            <a:pPr lvl="1"/>
            <a:r>
              <a:rPr lang="en-US" altLang="zh-CN" dirty="0" smtClean="0"/>
              <a:t>Two temporal-logic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4479" y="2250376"/>
            <a:ext cx="5054948" cy="168154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23544" y="2642616"/>
            <a:ext cx="548640" cy="1216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991812" y="2843784"/>
            <a:ext cx="2268524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Independent</a:t>
            </a:r>
          </a:p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Prove QED first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83664" y="4889353"/>
            <a:ext cx="4333875" cy="8191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5095" y="5861264"/>
            <a:ext cx="4414457" cy="69246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749040" y="6207496"/>
            <a:ext cx="603504" cy="346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468112" y="5861264"/>
            <a:ext cx="3584448" cy="59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Propositional Temporal Logic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B5DE-45B1-468F-9D4C-C59B29F73939}" type="datetime1">
              <a:rPr lang="zh-CN" altLang="en-US" smtClean="0"/>
              <a:t>2019/1/15</a:t>
            </a:fld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6A3A-5A09-4666-8872-5C5042D08366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146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pec-2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自定义 1">
      <a:majorFont>
        <a:latin typeface="Candara"/>
        <a:ea typeface="黑体"/>
        <a:cs typeface=""/>
      </a:majorFont>
      <a:minorFont>
        <a:latin typeface="Candara"/>
        <a:ea typeface="华文细黑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finement mapping.pptx" id="{42212A99-29C9-41BE-812C-6321D5D06B24}" vid="{55071A3A-9F97-4664-AD54-3A38B9EF81C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南京大学1</Template>
  <TotalTime>979</TotalTime>
  <Words>309</Words>
  <Application>Microsoft Office PowerPoint</Application>
  <PresentationFormat>全屏显示(4:3)</PresentationFormat>
  <Paragraphs>138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黑体</vt:lpstr>
      <vt:lpstr>华文细黑</vt:lpstr>
      <vt:lpstr>宋体</vt:lpstr>
      <vt:lpstr>Arial</vt:lpstr>
      <vt:lpstr>Calibri</vt:lpstr>
      <vt:lpstr>Cambria Math</vt:lpstr>
      <vt:lpstr>Candara</vt:lpstr>
      <vt:lpstr>Courier New</vt:lpstr>
      <vt:lpstr>Wingdings</vt:lpstr>
      <vt:lpstr>mopec-2</vt:lpstr>
      <vt:lpstr>TLAPS</vt:lpstr>
      <vt:lpstr>Contents</vt:lpstr>
      <vt:lpstr>Modeling Peterson’s Algorithm</vt:lpstr>
      <vt:lpstr>Peterson’s Algorithm</vt:lpstr>
      <vt:lpstr>Model in TLA+</vt:lpstr>
      <vt:lpstr>Proving Mutual Exclusion</vt:lpstr>
      <vt:lpstr>Tips in TLAPS </vt:lpstr>
      <vt:lpstr>Deductive proof</vt:lpstr>
      <vt:lpstr>Hierarchical Proof</vt:lpstr>
      <vt:lpstr>Prove l1 and l3</vt:lpstr>
      <vt:lpstr>Prove l2</vt:lpstr>
      <vt:lpstr>Prove TypeOK’ and I’</vt:lpstr>
      <vt:lpstr>Quantifiers elimination</vt:lpstr>
      <vt:lpstr>Decompose proc(i)</vt:lpstr>
      <vt:lpstr>Complete proof</vt:lpstr>
      <vt:lpstr>Summary</vt:lpstr>
      <vt:lpstr>Summary</vt:lpstr>
      <vt:lpstr>PowerPoint 演示文稿</vt:lpstr>
    </vt:vector>
  </TitlesOfParts>
  <Company>UQi.me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易 星辰</dc:creator>
  <cp:lastModifiedBy>易 星辰</cp:lastModifiedBy>
  <cp:revision>365</cp:revision>
  <dcterms:created xsi:type="dcterms:W3CDTF">2019-01-14T04:25:25Z</dcterms:created>
  <dcterms:modified xsi:type="dcterms:W3CDTF">2019-01-15T07:06:05Z</dcterms:modified>
</cp:coreProperties>
</file>