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3" r:id="rId5"/>
    <p:sldId id="290" r:id="rId6"/>
    <p:sldId id="291" r:id="rId7"/>
    <p:sldId id="297" r:id="rId8"/>
    <p:sldId id="292" r:id="rId9"/>
    <p:sldId id="293" r:id="rId10"/>
    <p:sldId id="295" r:id="rId11"/>
    <p:sldId id="303" r:id="rId12"/>
    <p:sldId id="294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同心圆 11"/>
          <p:cNvSpPr/>
          <p:nvPr/>
        </p:nvSpPr>
        <p:spPr>
          <a:xfrm>
            <a:off x="508444" y="1405665"/>
            <a:ext cx="1537712" cy="1537712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2005" y="1439226"/>
            <a:ext cx="1470589" cy="147058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3580785" y="3122031"/>
            <a:ext cx="1537712" cy="1537712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14346" y="3155592"/>
            <a:ext cx="1470589" cy="147058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2192928" y="3722284"/>
            <a:ext cx="1914989" cy="191498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34724" y="3764080"/>
            <a:ext cx="1831398" cy="1831398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909744" y="932723"/>
            <a:ext cx="4014461" cy="401446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7362" y="1020341"/>
            <a:ext cx="3839225" cy="3839225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4898177" y="1101045"/>
            <a:ext cx="668416" cy="668416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12766" y="1115634"/>
            <a:ext cx="639239" cy="63923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97790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376946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Freeform 44"/>
          <p:cNvSpPr>
            <a:spLocks noEditPoints="1"/>
          </p:cNvSpPr>
          <p:nvPr/>
        </p:nvSpPr>
        <p:spPr bwMode="auto">
          <a:xfrm>
            <a:off x="8524961" y="5401414"/>
            <a:ext cx="482075" cy="388128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547754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626910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9704584" y="5414993"/>
            <a:ext cx="549919" cy="319446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764169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843325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5994688" y="5378361"/>
            <a:ext cx="402546" cy="413550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09121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088277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Freeform 39"/>
          <p:cNvSpPr>
            <a:spLocks noEditPoints="1"/>
          </p:cNvSpPr>
          <p:nvPr/>
        </p:nvSpPr>
        <p:spPr bwMode="auto">
          <a:xfrm>
            <a:off x="7218545" y="5378361"/>
            <a:ext cx="444730" cy="411183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582118" y="3378814"/>
            <a:ext cx="5174665" cy="0"/>
          </a:xfrm>
          <a:prstGeom prst="line">
            <a:avLst/>
          </a:prstGeom>
          <a:ln>
            <a:solidFill>
              <a:schemeClr val="accent2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412314" y="2104895"/>
            <a:ext cx="3197860" cy="1732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65" b="1" dirty="0" smtClean="0">
                <a:solidFill>
                  <a:schemeClr val="tx1"/>
                </a:solidFill>
                <a:cs typeface="+mn-ea"/>
                <a:sym typeface="+mn-lt"/>
              </a:rPr>
              <a:t>2018</a:t>
            </a:r>
            <a:endParaRPr lang="zh-CN" altLang="en-US" sz="10665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5581182" y="1844824"/>
            <a:ext cx="5175600" cy="150042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5582118" y="3537385"/>
            <a:ext cx="5174664" cy="121635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796819"/>
            <a:ext cx="12192000" cy="3456384"/>
          </a:xfrm>
          <a:prstGeom prst="rect">
            <a:avLst/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>
            <a:off x="3090528" y="4306307"/>
            <a:ext cx="1203795" cy="328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01</a:t>
            </a:r>
            <a:endParaRPr lang="zh-CN" altLang="en-US" sz="2135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2831638" y="2276876"/>
            <a:ext cx="1596233" cy="159623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66476" y="2311714"/>
            <a:ext cx="1526556" cy="1526556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3123723" y="2727519"/>
            <a:ext cx="1012061" cy="694944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541996" y="0"/>
            <a:ext cx="1572376" cy="966317"/>
          </a:xfrm>
          <a:custGeom>
            <a:avLst/>
            <a:gdLst>
              <a:gd name="connsiteX0" fmla="*/ 22704 w 1572376"/>
              <a:gd name="connsiteY0" fmla="*/ 0 h 966317"/>
              <a:gd name="connsiteX1" fmla="*/ 102661 w 1572376"/>
              <a:gd name="connsiteY1" fmla="*/ 0 h 966317"/>
              <a:gd name="connsiteX2" fmla="*/ 91130 w 1572376"/>
              <a:gd name="connsiteY2" fmla="*/ 37146 h 966317"/>
              <a:gd name="connsiteX3" fmla="*/ 76716 w 1572376"/>
              <a:gd name="connsiteY3" fmla="*/ 180129 h 966317"/>
              <a:gd name="connsiteX4" fmla="*/ 786187 w 1572376"/>
              <a:gd name="connsiteY4" fmla="*/ 889600 h 966317"/>
              <a:gd name="connsiteX5" fmla="*/ 1495658 w 1572376"/>
              <a:gd name="connsiteY5" fmla="*/ 180129 h 966317"/>
              <a:gd name="connsiteX6" fmla="*/ 1481244 w 1572376"/>
              <a:gd name="connsiteY6" fmla="*/ 37146 h 966317"/>
              <a:gd name="connsiteX7" fmla="*/ 1469713 w 1572376"/>
              <a:gd name="connsiteY7" fmla="*/ 0 h 966317"/>
              <a:gd name="connsiteX8" fmla="*/ 1549672 w 1572376"/>
              <a:gd name="connsiteY8" fmla="*/ 0 h 966317"/>
              <a:gd name="connsiteX9" fmla="*/ 1556403 w 1572376"/>
              <a:gd name="connsiteY9" fmla="*/ 21685 h 966317"/>
              <a:gd name="connsiteX10" fmla="*/ 1572376 w 1572376"/>
              <a:gd name="connsiteY10" fmla="*/ 180129 h 966317"/>
              <a:gd name="connsiteX11" fmla="*/ 786188 w 1572376"/>
              <a:gd name="connsiteY11" fmla="*/ 966317 h 966317"/>
              <a:gd name="connsiteX12" fmla="*/ 0 w 1572376"/>
              <a:gd name="connsiteY12" fmla="*/ 180129 h 966317"/>
              <a:gd name="connsiteX13" fmla="*/ 15973 w 1572376"/>
              <a:gd name="connsiteY13" fmla="*/ 21685 h 96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72376" h="966317">
                <a:moveTo>
                  <a:pt x="22704" y="0"/>
                </a:moveTo>
                <a:lnTo>
                  <a:pt x="102661" y="0"/>
                </a:lnTo>
                <a:lnTo>
                  <a:pt x="91130" y="37146"/>
                </a:lnTo>
                <a:cubicBezTo>
                  <a:pt x="81679" y="83331"/>
                  <a:pt x="76716" y="131150"/>
                  <a:pt x="76716" y="180129"/>
                </a:cubicBezTo>
                <a:cubicBezTo>
                  <a:pt x="76716" y="571959"/>
                  <a:pt x="394357" y="889600"/>
                  <a:pt x="786187" y="889600"/>
                </a:cubicBezTo>
                <a:cubicBezTo>
                  <a:pt x="1178017" y="889600"/>
                  <a:pt x="1495658" y="571959"/>
                  <a:pt x="1495658" y="180129"/>
                </a:cubicBezTo>
                <a:cubicBezTo>
                  <a:pt x="1495658" y="131150"/>
                  <a:pt x="1490695" y="83331"/>
                  <a:pt x="1481244" y="37146"/>
                </a:cubicBezTo>
                <a:lnTo>
                  <a:pt x="1469713" y="0"/>
                </a:lnTo>
                <a:lnTo>
                  <a:pt x="1549672" y="0"/>
                </a:lnTo>
                <a:lnTo>
                  <a:pt x="1556403" y="21685"/>
                </a:lnTo>
                <a:cubicBezTo>
                  <a:pt x="1566876" y="72864"/>
                  <a:pt x="1572376" y="125854"/>
                  <a:pt x="1572376" y="180129"/>
                </a:cubicBezTo>
                <a:cubicBezTo>
                  <a:pt x="1572376" y="614329"/>
                  <a:pt x="1220388" y="966317"/>
                  <a:pt x="786188" y="966317"/>
                </a:cubicBezTo>
                <a:cubicBezTo>
                  <a:pt x="351988" y="966317"/>
                  <a:pt x="0" y="614329"/>
                  <a:pt x="0" y="180129"/>
                </a:cubicBezTo>
                <a:cubicBezTo>
                  <a:pt x="0" y="125854"/>
                  <a:pt x="5500" y="72864"/>
                  <a:pt x="15973" y="2168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8576314" y="0"/>
            <a:ext cx="1503740" cy="931999"/>
          </a:xfrm>
          <a:custGeom>
            <a:avLst/>
            <a:gdLst>
              <a:gd name="connsiteX0" fmla="*/ 24154 w 1503740"/>
              <a:gd name="connsiteY0" fmla="*/ 0 h 931999"/>
              <a:gd name="connsiteX1" fmla="*/ 1479586 w 1503740"/>
              <a:gd name="connsiteY1" fmla="*/ 0 h 931999"/>
              <a:gd name="connsiteX2" fmla="*/ 1488465 w 1503740"/>
              <a:gd name="connsiteY2" fmla="*/ 28601 h 931999"/>
              <a:gd name="connsiteX3" fmla="*/ 1503740 w 1503740"/>
              <a:gd name="connsiteY3" fmla="*/ 180129 h 931999"/>
              <a:gd name="connsiteX4" fmla="*/ 751870 w 1503740"/>
              <a:gd name="connsiteY4" fmla="*/ 931999 h 931999"/>
              <a:gd name="connsiteX5" fmla="*/ 0 w 1503740"/>
              <a:gd name="connsiteY5" fmla="*/ 180129 h 931999"/>
              <a:gd name="connsiteX6" fmla="*/ 15275 w 1503740"/>
              <a:gd name="connsiteY6" fmla="*/ 28601 h 93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3740" h="931999">
                <a:moveTo>
                  <a:pt x="24154" y="0"/>
                </a:moveTo>
                <a:lnTo>
                  <a:pt x="1479586" y="0"/>
                </a:lnTo>
                <a:lnTo>
                  <a:pt x="1488465" y="28601"/>
                </a:lnTo>
                <a:cubicBezTo>
                  <a:pt x="1498480" y="77546"/>
                  <a:pt x="1503740" y="128223"/>
                  <a:pt x="1503740" y="180129"/>
                </a:cubicBezTo>
                <a:cubicBezTo>
                  <a:pt x="1503740" y="595375"/>
                  <a:pt x="1167116" y="931999"/>
                  <a:pt x="751870" y="931999"/>
                </a:cubicBezTo>
                <a:cubicBezTo>
                  <a:pt x="336624" y="931999"/>
                  <a:pt x="0" y="595375"/>
                  <a:pt x="0" y="180129"/>
                </a:cubicBezTo>
                <a:cubicBezTo>
                  <a:pt x="0" y="128223"/>
                  <a:pt x="5260" y="77546"/>
                  <a:pt x="15275" y="286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6505794" y="53931"/>
            <a:ext cx="840307" cy="840307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24134" y="72271"/>
            <a:ext cx="803627" cy="803627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410846" y="474085"/>
            <a:ext cx="1187359" cy="118735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36760" y="499999"/>
            <a:ext cx="1135530" cy="113553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10507516" y="220915"/>
            <a:ext cx="914400" cy="91440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527473" y="240872"/>
            <a:ext cx="874485" cy="874485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055439" y="6316429"/>
            <a:ext cx="785144" cy="547523"/>
          </a:xfrm>
          <a:custGeom>
            <a:avLst/>
            <a:gdLst>
              <a:gd name="connsiteX0" fmla="*/ 392572 w 785144"/>
              <a:gd name="connsiteY0" fmla="*/ 0 h 547523"/>
              <a:gd name="connsiteX1" fmla="*/ 785144 w 785144"/>
              <a:gd name="connsiteY1" fmla="*/ 392572 h 547523"/>
              <a:gd name="connsiteX2" fmla="*/ 754294 w 785144"/>
              <a:gd name="connsiteY2" fmla="*/ 545379 h 547523"/>
              <a:gd name="connsiteX3" fmla="*/ 753130 w 785144"/>
              <a:gd name="connsiteY3" fmla="*/ 547523 h 547523"/>
              <a:gd name="connsiteX4" fmla="*/ 709738 w 785144"/>
              <a:gd name="connsiteY4" fmla="*/ 547523 h 547523"/>
              <a:gd name="connsiteX5" fmla="*/ 718995 w 785144"/>
              <a:gd name="connsiteY5" fmla="*/ 530468 h 547523"/>
              <a:gd name="connsiteX6" fmla="*/ 746835 w 785144"/>
              <a:gd name="connsiteY6" fmla="*/ 392572 h 547523"/>
              <a:gd name="connsiteX7" fmla="*/ 392571 w 785144"/>
              <a:gd name="connsiteY7" fmla="*/ 38308 h 547523"/>
              <a:gd name="connsiteX8" fmla="*/ 38307 w 785144"/>
              <a:gd name="connsiteY8" fmla="*/ 392572 h 547523"/>
              <a:gd name="connsiteX9" fmla="*/ 66147 w 785144"/>
              <a:gd name="connsiteY9" fmla="*/ 530468 h 547523"/>
              <a:gd name="connsiteX10" fmla="*/ 75404 w 785144"/>
              <a:gd name="connsiteY10" fmla="*/ 547523 h 547523"/>
              <a:gd name="connsiteX11" fmla="*/ 32014 w 785144"/>
              <a:gd name="connsiteY11" fmla="*/ 547523 h 547523"/>
              <a:gd name="connsiteX12" fmla="*/ 30850 w 785144"/>
              <a:gd name="connsiteY12" fmla="*/ 545379 h 547523"/>
              <a:gd name="connsiteX13" fmla="*/ 0 w 785144"/>
              <a:gd name="connsiteY13" fmla="*/ 392572 h 547523"/>
              <a:gd name="connsiteX14" fmla="*/ 392572 w 785144"/>
              <a:gd name="connsiteY14" fmla="*/ 0 h 54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44" h="547523">
                <a:moveTo>
                  <a:pt x="392572" y="0"/>
                </a:moveTo>
                <a:cubicBezTo>
                  <a:pt x="609384" y="0"/>
                  <a:pt x="785144" y="175760"/>
                  <a:pt x="785144" y="392572"/>
                </a:cubicBezTo>
                <a:cubicBezTo>
                  <a:pt x="785144" y="446775"/>
                  <a:pt x="774159" y="498413"/>
                  <a:pt x="754294" y="545379"/>
                </a:cubicBezTo>
                <a:lnTo>
                  <a:pt x="753130" y="547523"/>
                </a:lnTo>
                <a:lnTo>
                  <a:pt x="709738" y="547523"/>
                </a:lnTo>
                <a:lnTo>
                  <a:pt x="718995" y="530468"/>
                </a:lnTo>
                <a:cubicBezTo>
                  <a:pt x="736922" y="488084"/>
                  <a:pt x="746835" y="441486"/>
                  <a:pt x="746835" y="392572"/>
                </a:cubicBezTo>
                <a:cubicBezTo>
                  <a:pt x="746835" y="196917"/>
                  <a:pt x="588226" y="38308"/>
                  <a:pt x="392571" y="38308"/>
                </a:cubicBezTo>
                <a:cubicBezTo>
                  <a:pt x="196916" y="38308"/>
                  <a:pt x="38307" y="196917"/>
                  <a:pt x="38307" y="392572"/>
                </a:cubicBezTo>
                <a:cubicBezTo>
                  <a:pt x="38307" y="441486"/>
                  <a:pt x="48220" y="488084"/>
                  <a:pt x="66147" y="530468"/>
                </a:cubicBezTo>
                <a:lnTo>
                  <a:pt x="75404" y="547523"/>
                </a:lnTo>
                <a:lnTo>
                  <a:pt x="32014" y="547523"/>
                </a:lnTo>
                <a:lnTo>
                  <a:pt x="30850" y="545379"/>
                </a:lnTo>
                <a:cubicBezTo>
                  <a:pt x="10985" y="498413"/>
                  <a:pt x="0" y="446775"/>
                  <a:pt x="0" y="392572"/>
                </a:cubicBezTo>
                <a:cubicBezTo>
                  <a:pt x="0" y="175760"/>
                  <a:pt x="175760" y="0"/>
                  <a:pt x="39257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072575" y="6333565"/>
            <a:ext cx="750872" cy="530387"/>
          </a:xfrm>
          <a:custGeom>
            <a:avLst/>
            <a:gdLst>
              <a:gd name="connsiteX0" fmla="*/ 375436 w 750872"/>
              <a:gd name="connsiteY0" fmla="*/ 0 h 530387"/>
              <a:gd name="connsiteX1" fmla="*/ 750872 w 750872"/>
              <a:gd name="connsiteY1" fmla="*/ 375436 h 530387"/>
              <a:gd name="connsiteX2" fmla="*/ 721369 w 750872"/>
              <a:gd name="connsiteY2" fmla="*/ 521573 h 530387"/>
              <a:gd name="connsiteX3" fmla="*/ 716584 w 750872"/>
              <a:gd name="connsiteY3" fmla="*/ 530387 h 530387"/>
              <a:gd name="connsiteX4" fmla="*/ 34288 w 750872"/>
              <a:gd name="connsiteY4" fmla="*/ 530387 h 530387"/>
              <a:gd name="connsiteX5" fmla="*/ 29504 w 750872"/>
              <a:gd name="connsiteY5" fmla="*/ 521573 h 530387"/>
              <a:gd name="connsiteX6" fmla="*/ 0 w 750872"/>
              <a:gd name="connsiteY6" fmla="*/ 375436 h 530387"/>
              <a:gd name="connsiteX7" fmla="*/ 375436 w 750872"/>
              <a:gd name="connsiteY7" fmla="*/ 0 h 53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872" h="530387">
                <a:moveTo>
                  <a:pt x="375436" y="0"/>
                </a:moveTo>
                <a:cubicBezTo>
                  <a:pt x="582784" y="0"/>
                  <a:pt x="750872" y="168088"/>
                  <a:pt x="750872" y="375436"/>
                </a:cubicBezTo>
                <a:cubicBezTo>
                  <a:pt x="750872" y="427273"/>
                  <a:pt x="740367" y="476657"/>
                  <a:pt x="721369" y="521573"/>
                </a:cubicBezTo>
                <a:lnTo>
                  <a:pt x="716584" y="530387"/>
                </a:lnTo>
                <a:lnTo>
                  <a:pt x="34288" y="530387"/>
                </a:lnTo>
                <a:lnTo>
                  <a:pt x="29504" y="521573"/>
                </a:lnTo>
                <a:cubicBezTo>
                  <a:pt x="10506" y="476657"/>
                  <a:pt x="0" y="427273"/>
                  <a:pt x="0" y="375436"/>
                </a:cubicBezTo>
                <a:cubicBezTo>
                  <a:pt x="0" y="168088"/>
                  <a:pt x="168088" y="0"/>
                  <a:pt x="37543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5317602" y="5635581"/>
            <a:ext cx="336655" cy="33665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324950" y="5642929"/>
            <a:ext cx="321960" cy="32196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同心圆 25"/>
          <p:cNvSpPr/>
          <p:nvPr/>
        </p:nvSpPr>
        <p:spPr>
          <a:xfrm>
            <a:off x="4275749" y="5365180"/>
            <a:ext cx="705433" cy="70543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91145" y="5380576"/>
            <a:ext cx="674640" cy="67464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1465760" y="-979377"/>
            <a:ext cx="858338" cy="1570437"/>
          </a:xfrm>
          <a:custGeom>
            <a:avLst/>
            <a:gdLst>
              <a:gd name="connsiteX0" fmla="*/ 0 w 858338"/>
              <a:gd name="connsiteY0" fmla="*/ 950581 h 1570437"/>
              <a:gd name="connsiteX1" fmla="*/ 79957 w 858338"/>
              <a:gd name="connsiteY1" fmla="*/ 950581 h 1570437"/>
              <a:gd name="connsiteX2" fmla="*/ 114651 w 858338"/>
              <a:gd name="connsiteY2" fmla="*/ 1062346 h 1570437"/>
              <a:gd name="connsiteX3" fmla="*/ 660323 w 858338"/>
              <a:gd name="connsiteY3" fmla="*/ 1487484 h 1570437"/>
              <a:gd name="connsiteX4" fmla="*/ 742746 w 858338"/>
              <a:gd name="connsiteY4" fmla="*/ 1493721 h 1570437"/>
              <a:gd name="connsiteX5" fmla="*/ 742746 w 858338"/>
              <a:gd name="connsiteY5" fmla="*/ 1570437 h 1570437"/>
              <a:gd name="connsiteX6" fmla="*/ 648640 w 858338"/>
              <a:gd name="connsiteY6" fmla="*/ 1563317 h 1570437"/>
              <a:gd name="connsiteX7" fmla="*/ 43964 w 858338"/>
              <a:gd name="connsiteY7" fmla="*/ 1092208 h 1570437"/>
              <a:gd name="connsiteX8" fmla="*/ 768369 w 858338"/>
              <a:gd name="connsiteY8" fmla="*/ 0 h 1570437"/>
              <a:gd name="connsiteX9" fmla="*/ 848752 w 858338"/>
              <a:gd name="connsiteY9" fmla="*/ 4059 h 1570437"/>
              <a:gd name="connsiteX10" fmla="*/ 858338 w 858338"/>
              <a:gd name="connsiteY10" fmla="*/ 5522 h 1570437"/>
              <a:gd name="connsiteX11" fmla="*/ 678400 w 858338"/>
              <a:gd name="connsiteY11" fmla="*/ 5522 h 1570437"/>
              <a:gd name="connsiteX12" fmla="*/ 687986 w 858338"/>
              <a:gd name="connsiteY12" fmla="*/ 4059 h 1570437"/>
              <a:gd name="connsiteX13" fmla="*/ 768369 w 858338"/>
              <a:gd name="connsiteY13" fmla="*/ 0 h 157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338" h="1570437">
                <a:moveTo>
                  <a:pt x="0" y="950581"/>
                </a:moveTo>
                <a:lnTo>
                  <a:pt x="79957" y="950581"/>
                </a:lnTo>
                <a:lnTo>
                  <a:pt x="114651" y="1062346"/>
                </a:lnTo>
                <a:cubicBezTo>
                  <a:pt x="208891" y="1285156"/>
                  <a:pt x="413717" y="1449804"/>
                  <a:pt x="660323" y="1487484"/>
                </a:cubicBezTo>
                <a:lnTo>
                  <a:pt x="742746" y="1493721"/>
                </a:lnTo>
                <a:lnTo>
                  <a:pt x="742746" y="1570437"/>
                </a:lnTo>
                <a:lnTo>
                  <a:pt x="648640" y="1563317"/>
                </a:lnTo>
                <a:cubicBezTo>
                  <a:pt x="375368" y="1521562"/>
                  <a:pt x="148394" y="1339111"/>
                  <a:pt x="43964" y="1092208"/>
                </a:cubicBezTo>
                <a:close/>
                <a:moveTo>
                  <a:pt x="768369" y="0"/>
                </a:moveTo>
                <a:cubicBezTo>
                  <a:pt x="795507" y="0"/>
                  <a:pt x="822323" y="1375"/>
                  <a:pt x="848752" y="4059"/>
                </a:cubicBezTo>
                <a:lnTo>
                  <a:pt x="858338" y="5522"/>
                </a:lnTo>
                <a:lnTo>
                  <a:pt x="678400" y="5522"/>
                </a:lnTo>
                <a:lnTo>
                  <a:pt x="687986" y="4059"/>
                </a:lnTo>
                <a:cubicBezTo>
                  <a:pt x="714415" y="1375"/>
                  <a:pt x="741232" y="0"/>
                  <a:pt x="76836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1504272" y="-19958"/>
            <a:ext cx="687727" cy="575451"/>
          </a:xfrm>
          <a:custGeom>
            <a:avLst/>
            <a:gdLst>
              <a:gd name="connsiteX0" fmla="*/ 0 w 687727"/>
              <a:gd name="connsiteY0" fmla="*/ 0 h 575451"/>
              <a:gd name="connsiteX1" fmla="*/ 687727 w 687727"/>
              <a:gd name="connsiteY1" fmla="*/ 0 h 575451"/>
              <a:gd name="connsiteX2" fmla="*/ 687727 w 687727"/>
              <a:gd name="connsiteY2" fmla="*/ 575451 h 575451"/>
              <a:gd name="connsiteX3" fmla="*/ 615356 w 687727"/>
              <a:gd name="connsiteY3" fmla="*/ 569976 h 575451"/>
              <a:gd name="connsiteX4" fmla="*/ 37074 w 687727"/>
              <a:gd name="connsiteY4" fmla="*/ 119431 h 57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7" h="575451">
                <a:moveTo>
                  <a:pt x="0" y="0"/>
                </a:moveTo>
                <a:lnTo>
                  <a:pt x="687727" y="0"/>
                </a:lnTo>
                <a:lnTo>
                  <a:pt x="687727" y="575451"/>
                </a:lnTo>
                <a:lnTo>
                  <a:pt x="615356" y="569976"/>
                </a:lnTo>
                <a:cubicBezTo>
                  <a:pt x="354013" y="530043"/>
                  <a:pt x="136947" y="355556"/>
                  <a:pt x="37074" y="11943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11482258" y="986595"/>
            <a:ext cx="297440" cy="29744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488750" y="993087"/>
            <a:ext cx="284456" cy="284456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2624643" y="5870637"/>
            <a:ext cx="1572376" cy="993315"/>
          </a:xfrm>
          <a:custGeom>
            <a:avLst/>
            <a:gdLst>
              <a:gd name="connsiteX0" fmla="*/ 786188 w 1572376"/>
              <a:gd name="connsiteY0" fmla="*/ 0 h 993315"/>
              <a:gd name="connsiteX1" fmla="*/ 1572376 w 1572376"/>
              <a:gd name="connsiteY1" fmla="*/ 786188 h 993315"/>
              <a:gd name="connsiteX2" fmla="*/ 1556404 w 1572376"/>
              <a:gd name="connsiteY2" fmla="*/ 944633 h 993315"/>
              <a:gd name="connsiteX3" fmla="*/ 1541292 w 1572376"/>
              <a:gd name="connsiteY3" fmla="*/ 993315 h 993315"/>
              <a:gd name="connsiteX4" fmla="*/ 1461333 w 1572376"/>
              <a:gd name="connsiteY4" fmla="*/ 993315 h 993315"/>
              <a:gd name="connsiteX5" fmla="*/ 1481244 w 1572376"/>
              <a:gd name="connsiteY5" fmla="*/ 929171 h 993315"/>
              <a:gd name="connsiteX6" fmla="*/ 1495658 w 1572376"/>
              <a:gd name="connsiteY6" fmla="*/ 786188 h 993315"/>
              <a:gd name="connsiteX7" fmla="*/ 786187 w 1572376"/>
              <a:gd name="connsiteY7" fmla="*/ 76717 h 993315"/>
              <a:gd name="connsiteX8" fmla="*/ 76716 w 1572376"/>
              <a:gd name="connsiteY8" fmla="*/ 786188 h 993315"/>
              <a:gd name="connsiteX9" fmla="*/ 91130 w 1572376"/>
              <a:gd name="connsiteY9" fmla="*/ 929171 h 993315"/>
              <a:gd name="connsiteX10" fmla="*/ 111041 w 1572376"/>
              <a:gd name="connsiteY10" fmla="*/ 993315 h 993315"/>
              <a:gd name="connsiteX11" fmla="*/ 31085 w 1572376"/>
              <a:gd name="connsiteY11" fmla="*/ 993315 h 993315"/>
              <a:gd name="connsiteX12" fmla="*/ 15973 w 1572376"/>
              <a:gd name="connsiteY12" fmla="*/ 944633 h 993315"/>
              <a:gd name="connsiteX13" fmla="*/ 0 w 1572376"/>
              <a:gd name="connsiteY13" fmla="*/ 786188 h 993315"/>
              <a:gd name="connsiteX14" fmla="*/ 786188 w 1572376"/>
              <a:gd name="connsiteY14" fmla="*/ 0 h 99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2376" h="993315">
                <a:moveTo>
                  <a:pt x="786188" y="0"/>
                </a:moveTo>
                <a:cubicBezTo>
                  <a:pt x="1220388" y="0"/>
                  <a:pt x="1572376" y="351988"/>
                  <a:pt x="1572376" y="786188"/>
                </a:cubicBezTo>
                <a:cubicBezTo>
                  <a:pt x="1572376" y="840463"/>
                  <a:pt x="1566876" y="893454"/>
                  <a:pt x="1556404" y="944633"/>
                </a:cubicBezTo>
                <a:lnTo>
                  <a:pt x="1541292" y="993315"/>
                </a:lnTo>
                <a:lnTo>
                  <a:pt x="1461333" y="993315"/>
                </a:lnTo>
                <a:lnTo>
                  <a:pt x="1481244" y="929171"/>
                </a:lnTo>
                <a:cubicBezTo>
                  <a:pt x="1490695" y="882987"/>
                  <a:pt x="1495658" y="835167"/>
                  <a:pt x="1495658" y="786188"/>
                </a:cubicBezTo>
                <a:cubicBezTo>
                  <a:pt x="1495658" y="394358"/>
                  <a:pt x="1178017" y="76717"/>
                  <a:pt x="786187" y="76717"/>
                </a:cubicBezTo>
                <a:cubicBezTo>
                  <a:pt x="394357" y="76717"/>
                  <a:pt x="76716" y="394358"/>
                  <a:pt x="76716" y="786188"/>
                </a:cubicBezTo>
                <a:cubicBezTo>
                  <a:pt x="76716" y="835167"/>
                  <a:pt x="81679" y="882987"/>
                  <a:pt x="91130" y="929171"/>
                </a:cubicBezTo>
                <a:lnTo>
                  <a:pt x="111041" y="993315"/>
                </a:lnTo>
                <a:lnTo>
                  <a:pt x="31085" y="993315"/>
                </a:lnTo>
                <a:lnTo>
                  <a:pt x="15973" y="944633"/>
                </a:lnTo>
                <a:cubicBezTo>
                  <a:pt x="5500" y="893454"/>
                  <a:pt x="0" y="840463"/>
                  <a:pt x="0" y="786188"/>
                </a:cubicBezTo>
                <a:cubicBezTo>
                  <a:pt x="0" y="351988"/>
                  <a:pt x="351988" y="0"/>
                  <a:pt x="78618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658961" y="5904955"/>
            <a:ext cx="1503740" cy="958997"/>
          </a:xfrm>
          <a:custGeom>
            <a:avLst/>
            <a:gdLst>
              <a:gd name="connsiteX0" fmla="*/ 751870 w 1503740"/>
              <a:gd name="connsiteY0" fmla="*/ 0 h 958997"/>
              <a:gd name="connsiteX1" fmla="*/ 1503740 w 1503740"/>
              <a:gd name="connsiteY1" fmla="*/ 751870 h 958997"/>
              <a:gd name="connsiteX2" fmla="*/ 1488465 w 1503740"/>
              <a:gd name="connsiteY2" fmla="*/ 903398 h 958997"/>
              <a:gd name="connsiteX3" fmla="*/ 1471206 w 1503740"/>
              <a:gd name="connsiteY3" fmla="*/ 958997 h 958997"/>
              <a:gd name="connsiteX4" fmla="*/ 32534 w 1503740"/>
              <a:gd name="connsiteY4" fmla="*/ 958997 h 958997"/>
              <a:gd name="connsiteX5" fmla="*/ 15276 w 1503740"/>
              <a:gd name="connsiteY5" fmla="*/ 903398 h 958997"/>
              <a:gd name="connsiteX6" fmla="*/ 0 w 1503740"/>
              <a:gd name="connsiteY6" fmla="*/ 751870 h 958997"/>
              <a:gd name="connsiteX7" fmla="*/ 751870 w 1503740"/>
              <a:gd name="connsiteY7" fmla="*/ 0 h 95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3740" h="958997">
                <a:moveTo>
                  <a:pt x="751870" y="0"/>
                </a:moveTo>
                <a:cubicBezTo>
                  <a:pt x="1167116" y="0"/>
                  <a:pt x="1503740" y="336624"/>
                  <a:pt x="1503740" y="751870"/>
                </a:cubicBezTo>
                <a:cubicBezTo>
                  <a:pt x="1503740" y="803776"/>
                  <a:pt x="1498480" y="854453"/>
                  <a:pt x="1488465" y="903398"/>
                </a:cubicBezTo>
                <a:lnTo>
                  <a:pt x="1471206" y="958997"/>
                </a:lnTo>
                <a:lnTo>
                  <a:pt x="32534" y="958997"/>
                </a:lnTo>
                <a:lnTo>
                  <a:pt x="15276" y="903398"/>
                </a:lnTo>
                <a:cubicBezTo>
                  <a:pt x="5260" y="854453"/>
                  <a:pt x="0" y="803776"/>
                  <a:pt x="0" y="751870"/>
                </a:cubicBezTo>
                <a:cubicBezTo>
                  <a:pt x="0" y="336624"/>
                  <a:pt x="336624" y="0"/>
                  <a:pt x="75187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同心圆 33"/>
          <p:cNvSpPr/>
          <p:nvPr/>
        </p:nvSpPr>
        <p:spPr>
          <a:xfrm>
            <a:off x="1733898" y="5737972"/>
            <a:ext cx="693589" cy="69358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749036" y="5753110"/>
            <a:ext cx="663313" cy="663313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421514" y="6158124"/>
            <a:ext cx="422503" cy="42250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0735" y="6167345"/>
            <a:ext cx="404060" cy="40406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189562" y="5913714"/>
            <a:ext cx="211251" cy="21125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94173" y="5918325"/>
            <a:ext cx="202030" cy="20203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67852" y="2180123"/>
            <a:ext cx="6372764" cy="1376672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7852" y="3838270"/>
            <a:ext cx="6372764" cy="908490"/>
          </a:xfrm>
        </p:spPr>
        <p:txBody>
          <a:bodyPr>
            <a:normAutofit/>
          </a:bodyPr>
          <a:lstStyle>
            <a:lvl1pPr marL="285750" indent="-285750" algn="l"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5502921" y="1697029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47606" y="1741714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4299122" y="2814629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43807" y="2859314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064521" y="1814024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09206" y="1858709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7042322" y="2322024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087007" y="2366709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30930" y="4385328"/>
            <a:ext cx="667877" cy="6678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54037" y="4684410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33881" y="4684889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38769" y="4842674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264888" y="469110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13856" y="468109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768568" y="4856305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64640" y="4727243"/>
            <a:ext cx="333939" cy="3339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000172" y="4682701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566272" y="4693441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843853" y="475895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98518" y="4439364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791342" y="4856684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39337" y="4487493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05571" y="4609955"/>
            <a:ext cx="429535" cy="4295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798808" y="468027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640020" y="4684716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59740" y="4859692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727329" y="4440354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85056" y="475546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88850" y="4497086"/>
            <a:ext cx="183185" cy="1831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338144" y="4672324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1714"/>
            <a:ext cx="10515600" cy="2391876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4974" y="219202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tx1">
                    <a:lumMod val="50000"/>
                  </a:schemeClr>
                </a:solidFill>
                <a:ea typeface="楷体" panose="02010609060101010101" charset="-122"/>
                <a:sym typeface="+mn-ea"/>
              </a:rPr>
              <a:t>Euclid's Algorithm for Sets</a:t>
            </a:r>
            <a:endParaRPr lang="zh-CN" altLang="en-US" sz="6000" b="1" dirty="0">
              <a:solidFill>
                <a:schemeClr val="tx1">
                  <a:lumMod val="50000"/>
                </a:schemeClr>
              </a:solidFill>
              <a:ea typeface="楷体" panose="02010609060101010101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93395" y="3425825"/>
            <a:ext cx="11321415" cy="1926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zh-CN" altLang="en-US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endParaRPr lang="zh-CN" altLang="en-US" sz="1800" dirty="0"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41947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6110"/>
            <a:ext cx="10515600" cy="5605780"/>
          </a:xfrm>
          <a:blipFill rotWithShape="1">
            <a:blip r:embed="rId1"/>
            <a:tile tx="0" ty="0" sx="100000" sy="100000" flip="none" algn="tl"/>
          </a:blipFill>
        </p:spPr>
        <p:txBody>
          <a:bodyPr>
            <a:normAutofit lnSpcReduction="20000"/>
          </a:bodyPr>
          <a:lstStyle/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Show that the correctness of algorithm SetEuclid implies the answer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following important result from number theory. The gcd of a set {n</a:t>
            </a:r>
            <a:r>
              <a:rPr lang="en-US" altLang="zh-CN" sz="2400" baseline="-25000">
                <a:solidFill>
                  <a:srgbClr val="040404"/>
                </a:solidFill>
              </a:rPr>
              <a:t>1</a:t>
            </a:r>
            <a:r>
              <a:rPr lang="en-US" altLang="zh-CN" sz="2400">
                <a:solidFill>
                  <a:srgbClr val="040404"/>
                </a:solidFill>
              </a:rPr>
              <a:t>,...,n</a:t>
            </a:r>
            <a:r>
              <a:rPr lang="en-US" altLang="zh-CN" sz="2400" baseline="-25000">
                <a:solidFill>
                  <a:srgbClr val="040404"/>
                </a:solidFill>
              </a:rPr>
              <a:t>k</a:t>
            </a:r>
            <a:r>
              <a:rPr lang="en-US" altLang="zh-CN" sz="2400">
                <a:solidFill>
                  <a:srgbClr val="040404"/>
                </a:solidFill>
              </a:rPr>
              <a:t>}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of positive integers equals i</a:t>
            </a:r>
            <a:r>
              <a:rPr lang="en-US" altLang="zh-CN" sz="2400" baseline="-25000">
                <a:solidFill>
                  <a:srgbClr val="040404"/>
                </a:solidFill>
              </a:rPr>
              <a:t>1</a:t>
            </a:r>
            <a:r>
              <a:rPr lang="en-US" altLang="zh-CN" sz="2400">
                <a:solidFill>
                  <a:srgbClr val="040404"/>
                </a:solidFill>
              </a:rPr>
              <a:t>*n</a:t>
            </a:r>
            <a:r>
              <a:rPr lang="en-US" altLang="zh-CN" sz="2400" baseline="-25000">
                <a:solidFill>
                  <a:srgbClr val="040404"/>
                </a:solidFill>
              </a:rPr>
              <a:t>1</a:t>
            </a:r>
            <a:r>
              <a:rPr lang="en-US" altLang="zh-CN" sz="2400">
                <a:solidFill>
                  <a:srgbClr val="040404"/>
                </a:solidFill>
              </a:rPr>
              <a:t>+...+i</a:t>
            </a:r>
            <a:r>
              <a:rPr lang="en-US" altLang="zh-CN" sz="2400" baseline="-25000">
                <a:solidFill>
                  <a:srgbClr val="040404"/>
                </a:solidFill>
              </a:rPr>
              <a:t>k</a:t>
            </a:r>
            <a:r>
              <a:rPr lang="en-US" altLang="zh-CN" sz="2400">
                <a:solidFill>
                  <a:srgbClr val="040404"/>
                </a:solidFill>
              </a:rPr>
              <a:t>*n</a:t>
            </a:r>
            <a:r>
              <a:rPr lang="en-US" altLang="zh-CN" sz="2400" baseline="-25000">
                <a:solidFill>
                  <a:srgbClr val="040404"/>
                </a:solidFill>
              </a:rPr>
              <a:t>k</a:t>
            </a:r>
            <a:r>
              <a:rPr lang="en-US" altLang="zh-CN" sz="2400">
                <a:solidFill>
                  <a:srgbClr val="040404"/>
                </a:solidFill>
              </a:rPr>
              <a:t> for some integers i</a:t>
            </a:r>
            <a:r>
              <a:rPr lang="en-US" altLang="zh-CN" sz="2400" baseline="-25000">
                <a:solidFill>
                  <a:srgbClr val="040404"/>
                </a:solidFill>
              </a:rPr>
              <a:t>j</a:t>
            </a:r>
            <a:r>
              <a:rPr lang="en-US" altLang="zh-CN" sz="2400">
                <a:solidFill>
                  <a:srgbClr val="040404"/>
                </a:solidFill>
              </a:rPr>
              <a:t> .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Take Input to be {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n</a:t>
            </a:r>
            <a:r>
              <a:rPr lang="en-US" altLang="zh-CN" baseline="-25000">
                <a:solidFill>
                  <a:srgbClr val="040404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,...,n</a:t>
            </a:r>
            <a:r>
              <a:rPr lang="en-US" altLang="zh-CN" baseline="-25000">
                <a:solidFill>
                  <a:srgbClr val="040404"/>
                </a:solidFill>
                <a:sym typeface="+mn-ea"/>
              </a:rPr>
              <a:t>k</a:t>
            </a:r>
            <a:r>
              <a:rPr lang="en-US" altLang="zh-CN">
                <a:solidFill>
                  <a:srgbClr val="040404"/>
                </a:solidFill>
              </a:rPr>
              <a:t>}. The correctness of algorithm SetEuclid implies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that it has some reachable state in which the gcd of Input is an element of S.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Since an invariant is true for all reachable states, the result follows from this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invariant: Every element of S equals 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i</a:t>
            </a:r>
            <a:r>
              <a:rPr lang="en-US" altLang="zh-CN" baseline="-25000">
                <a:solidFill>
                  <a:srgbClr val="040404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*n</a:t>
            </a:r>
            <a:r>
              <a:rPr lang="en-US" altLang="zh-CN" baseline="-25000">
                <a:solidFill>
                  <a:srgbClr val="040404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+...+i</a:t>
            </a:r>
            <a:r>
              <a:rPr lang="en-US" altLang="zh-CN" baseline="-25000">
                <a:solidFill>
                  <a:srgbClr val="040404"/>
                </a:solidFill>
                <a:sym typeface="+mn-ea"/>
              </a:rPr>
              <a:t>k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*n</a:t>
            </a:r>
            <a:r>
              <a:rPr lang="en-US" altLang="zh-CN" baseline="-25000">
                <a:solidFill>
                  <a:srgbClr val="040404"/>
                </a:solidFill>
                <a:sym typeface="+mn-ea"/>
              </a:rPr>
              <a:t>k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040404"/>
                </a:solidFill>
              </a:rPr>
              <a:t> , for some integers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i</a:t>
            </a:r>
            <a:r>
              <a:rPr lang="en-US" altLang="zh-CN" baseline="-25000">
                <a:solidFill>
                  <a:srgbClr val="040404"/>
                </a:solidFill>
              </a:rPr>
              <a:t>1</a:t>
            </a:r>
            <a:r>
              <a:rPr lang="en-US" altLang="zh-CN">
                <a:solidFill>
                  <a:srgbClr val="040404"/>
                </a:solidFill>
              </a:rPr>
              <a:t>,...,i</a:t>
            </a:r>
            <a:r>
              <a:rPr lang="en-US" altLang="zh-CN" baseline="-25000">
                <a:solidFill>
                  <a:srgbClr val="040404"/>
                </a:solidFill>
              </a:rPr>
              <a:t>k</a:t>
            </a:r>
            <a:r>
              <a:rPr lang="en-US" altLang="zh-CN">
                <a:solidFill>
                  <a:srgbClr val="040404"/>
                </a:solidFill>
              </a:rPr>
              <a:t> .It's easy to show that this is an invariant of the algorithm.</a:t>
            </a:r>
            <a:endParaRPr lang="en-US" altLang="zh-CN">
              <a:solidFill>
                <a:srgbClr val="040404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4267200" y="2816225"/>
            <a:ext cx="3273425" cy="10147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6000" dirty="0">
                <a:solidFill>
                  <a:srgbClr val="C00000"/>
                </a:solidFill>
                <a:latin typeface="Arial" panose="020B0604020202020204" pitchFamily="34" charset="0"/>
                <a:ea typeface="Kozuka Gothic Pr6N B" pitchFamily="34" charset="-128"/>
              </a:rPr>
              <a:t>THANKS</a:t>
            </a:r>
            <a:endParaRPr lang="en-US" altLang="zh-CN" sz="6000" dirty="0">
              <a:solidFill>
                <a:srgbClr val="C00000"/>
              </a:solidFill>
              <a:latin typeface="Arial" panose="020B0604020202020204" pitchFamily="34" charset="0"/>
              <a:ea typeface="Kozuka Gothic Pr6N B" pitchFamily="34" charset="-128"/>
            </a:endParaRP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6551930" y="2576830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4415155" y="3660775"/>
            <a:ext cx="21920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780"/>
          </a:xfrm>
          <a:blipFill rotWithShape="1">
            <a:blip r:embed="rId1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We now consider a generalization of Euclid's algorithm that I find elegant. It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computes the gcd of a set of numbers, rather than of just two numbers.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The algorithm, which computes the gcd of a non-empty set Input of positive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integers, uses a single variable S. Its informal description is: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1.Start with S equal to Input.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2.While S has more than one element, choose elements x and y in S with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y &gt; x , remove y from S and insert y - x in S.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3.If S contains a single element, that element is SetGCD(Input).</a:t>
            </a:r>
            <a:endParaRPr lang="en-US" altLang="zh-CN">
              <a:solidFill>
                <a:srgbClr val="040404"/>
              </a:solidFill>
            </a:endParaRPr>
          </a:p>
        </p:txBody>
      </p:sp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5150"/>
            <a:ext cx="7124065" cy="663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6110"/>
            <a:ext cx="10515600" cy="5605780"/>
          </a:xfrm>
          <a:blipFill rotWithShape="1">
            <a:blip r:embed="rId1"/>
            <a:tile tx="0" ty="0" sx="100000" sy="100000" flip="none" algn="tl"/>
          </a:blipFill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Here is the complete body ofthe algorithm: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</p:txBody>
      </p:sp>
      <p:pic>
        <p:nvPicPr>
          <p:cNvPr id="2" name="图片 1" descr="无标题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1418590"/>
            <a:ext cx="6415405" cy="2064385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55" y="3482975"/>
            <a:ext cx="6334760" cy="23818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6110"/>
            <a:ext cx="10515600" cy="5605780"/>
          </a:xfrm>
          <a:blipFill rotWithShape="1">
            <a:blip r:embed="rId1"/>
            <a:tile tx="0" ty="0" sx="100000" sy="100000" flip="none" algn="tl"/>
          </a:blipFill>
        </p:spPr>
        <p:txBody>
          <a:bodyPr>
            <a:normAutofit lnSpcReduction="20000"/>
          </a:bodyPr>
          <a:lstStyle/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Partial correctness of Euclid's algorithm, which asserts that on termination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S contains the single element SetGCD(Input), is expressed by the  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invariance of: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3533775"/>
            <a:ext cx="7110095" cy="723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6110"/>
            <a:ext cx="10515600" cy="5605780"/>
          </a:xfrm>
          <a:blipFill rotWithShape="1">
            <a:blip r:embed="rId1"/>
            <a:tile tx="0" ty="0" sx="100000" sy="100000" flip="none" algn="tl"/>
          </a:blipFill>
        </p:spPr>
        <p:txBody>
          <a:bodyPr>
            <a:normAutofit lnSpcReduction="20000"/>
          </a:bodyPr>
          <a:lstStyle/>
          <a:p>
            <a:pPr marL="0" algn="l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>
                <a:solidFill>
                  <a:srgbClr val="040404"/>
                </a:solidFill>
              </a:rPr>
              <a:t>The proof of partial correctness is analogous to that of algorithm Euclid</a:t>
            </a:r>
            <a:endParaRPr lang="en-US" altLang="zh-CN">
              <a:solidFill>
                <a:srgbClr val="040404"/>
              </a:solidFill>
            </a:endParaRPr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05" y="1987550"/>
            <a:ext cx="6546850" cy="32327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4775"/>
            <a:ext cx="10515600" cy="4857115"/>
          </a:xfrm>
          <a:blipFill rotWithShape="1">
            <a:blip r:embed="rId1"/>
            <a:tile tx="0" ty="0" sx="100000" sy="100000" flip="none" algn="tl"/>
          </a:blipFill>
        </p:spPr>
        <p:txBody>
          <a:bodyPr>
            <a:normAutofit lnSpcReduction="20000"/>
          </a:bodyPr>
          <a:lstStyle/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Rewrite the algorithm without using the Cardinality operator, so answer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partial correctness is true even for infinite sets Input. (The rewritten 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algorithm obviously does not terminate if Input is an 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infinite</a:t>
            </a:r>
            <a:r>
              <a:rPr lang="en-US" altLang="zh-CN" sz="2400">
                <a:solidFill>
                  <a:srgbClr val="040404"/>
                </a:solidFill>
              </a:rPr>
              <a:t> set.)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>
              <a:solidFill>
                <a:srgbClr val="040404"/>
              </a:solidFill>
            </a:endParaRPr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3510915"/>
            <a:ext cx="7840345" cy="876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6110"/>
            <a:ext cx="10515600" cy="5605780"/>
          </a:xfrm>
          <a:blipFill rotWithShape="1">
            <a:blip r:embed="rId1"/>
            <a:tile tx="0" ty="0" sx="100000" sy="100000" flip="none" algn="tl"/>
          </a:blipFill>
        </p:spPr>
        <p:txBody>
          <a:bodyPr>
            <a:normAutofit lnSpcReduction="20000"/>
          </a:bodyPr>
          <a:lstStyle/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define the sum of all the elements of S: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1.The sum of the empty set is 0.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2.The sum of a non-empty set T of integers is the sum of some element t in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T plus the sum of the elements in T \ {t}.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40404"/>
                </a:solidFill>
              </a:rPr>
              <a:t>RECURSIVE SetSum(_)</a:t>
            </a:r>
            <a:endParaRPr lang="en-US" altLang="zh-CN" b="1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40404"/>
                </a:solidFill>
              </a:rPr>
              <a:t>SetSum(T) == IF T = { } THEN 0</a:t>
            </a:r>
            <a:endParaRPr lang="en-US" altLang="zh-CN" b="1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40404"/>
                </a:solidFill>
              </a:rPr>
              <a:t>                                      ELSE LET t == CHOOSE x \in T : TRUE</a:t>
            </a:r>
            <a:endParaRPr lang="en-US" altLang="zh-CN" b="1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40404"/>
                </a:solidFill>
              </a:rPr>
              <a:t>                                                 IN  t + SetSum(T \ {t})</a:t>
            </a:r>
            <a:endParaRPr lang="en-US" altLang="zh-CN" b="1">
              <a:solidFill>
                <a:srgbClr val="040404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6110"/>
            <a:ext cx="10515600" cy="5605780"/>
          </a:xfrm>
          <a:blipFill rotWithShape="1">
            <a:blip r:embed="rId1"/>
            <a:tile tx="0" ty="0" sx="100000" sy="100000" flip="none" algn="tl"/>
          </a:blipFill>
        </p:spPr>
        <p:txBody>
          <a:bodyPr>
            <a:normAutofit lnSpcReduction="20000"/>
          </a:bodyPr>
          <a:lstStyle/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we can prove termination by finding a state function W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r>
              <a:rPr lang="en-US" altLang="zh-CN" sz="2400">
                <a:solidFill>
                  <a:srgbClr val="040404"/>
                </a:solidFill>
              </a:rPr>
              <a:t>and an invariant I of the algorithm satisfying:</a:t>
            </a: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15" y="4541520"/>
            <a:ext cx="5944870" cy="1228090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" y="839470"/>
            <a:ext cx="8758555" cy="26263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6110"/>
            <a:ext cx="10515600" cy="5605780"/>
          </a:xfrm>
          <a:blipFill rotWithShape="1">
            <a:blip r:embed="rId1"/>
            <a:tile tx="0" ty="0" sx="100000" sy="100000" flip="none" algn="tl"/>
          </a:blipFill>
        </p:spPr>
        <p:txBody>
          <a:bodyPr>
            <a:normAutofit lnSpcReduction="20000"/>
          </a:bodyPr>
          <a:lstStyle/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algn="l">
              <a:buNone/>
            </a:pPr>
            <a:endParaRPr lang="en-US" altLang="zh-CN" sz="240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85" y="2430780"/>
            <a:ext cx="7595870" cy="1782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87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7.xml><?xml version="1.0" encoding="utf-8"?>
<p:tagLst xmlns:p="http://schemas.openxmlformats.org/presentationml/2006/main">
  <p:tag name="KSO_WM_TEMPLATE_CATEGORY" val="custom"/>
  <p:tag name="KSO_WM_TEMPLATE_INDEX" val="2018168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8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83_1"/>
  <p:tag name="KSO_WM_TEMPLATE_CATEGORY" val="custom"/>
  <p:tag name="KSO_WM_TEMPLATE_INDEX" val="20181687"/>
  <p:tag name="KSO_WM_TEMPLATE_SUBCATEGORY" val="combine"/>
  <p:tag name="KSO_WM_TEMPLATE_THUMBS_INDEX" val="1、4、5、6、11、12、16、19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TEMPLATE_CATEGORY" val="custom"/>
  <p:tag name="KSO_WM_TEMPLATE_INDEX" val="20181637"/>
  <p:tag name="KSO_WM_UNIT_ID" val="custom20181637_20*a*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TEMPLATE_CATEGORY" val="custom"/>
  <p:tag name="KSO_WM_TEMPLATE_INDEX" val="20181637"/>
  <p:tag name="KSO_WM_UNIT_ID" val="custom20181637_20*f*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181637"/>
  <p:tag name="KSO_WM_UNIT_ID" val="custom20181637_20*i*2"/>
</p:tagLst>
</file>

<file path=ppt/tags/tag7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9*270"/>
  <p:tag name="KSO_WM_BEAUTIFY_FLAG" val="#wm#"/>
  <p:tag name="KSO_WM_SLIDE_TYPE" val="text"/>
  <p:tag name="KSO_WM_SLIDE_ITEM_CNT" val="1"/>
  <p:tag name="KSO_WM_TAG_VERSION" val="1.0"/>
  <p:tag name="KSO_WM_COMBINE_RELATE_SLIDE_ID" val="background20180946_8"/>
  <p:tag name="KSO_WM_TEMPLATE_CATEGORY" val="custom"/>
  <p:tag name="KSO_WM_TEMPLATE_INDEX" val="20181687"/>
  <p:tag name="KSO_WM_SLIDE_ID" val="custom20181637_20"/>
  <p:tag name="KSO_WM_SLIDE_INDEX" val="20"/>
  <p:tag name="KSO_WM_TEMPLATE_SUBCATEGORY" val="combine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heme/theme1.xml><?xml version="1.0" encoding="utf-8"?>
<a:theme xmlns:a="http://schemas.openxmlformats.org/drawingml/2006/main" name="Office 主题​​">
  <a:themeElements>
    <a:clrScheme name="Office 主题">
      <a:dk1>
        <a:srgbClr val="7030A0"/>
      </a:dk1>
      <a:lt1>
        <a:srgbClr val="FFFFFF"/>
      </a:lt1>
      <a:dk2>
        <a:srgbClr val="44546A"/>
      </a:dk2>
      <a:lt2>
        <a:srgbClr val="FFFFFF"/>
      </a:lt2>
      <a:accent1>
        <a:srgbClr val="7030A0"/>
      </a:accent1>
      <a:accent2>
        <a:srgbClr val="FFFFFF"/>
      </a:accent2>
      <a:accent3>
        <a:srgbClr val="BFBFB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WPS 演示</Application>
  <PresentationFormat>宽屏</PresentationFormat>
  <Paragraphs>99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黑体</vt:lpstr>
      <vt:lpstr>楷体</vt:lpstr>
      <vt:lpstr>Calibri</vt:lpstr>
      <vt:lpstr>微软雅黑</vt:lpstr>
      <vt:lpstr>Kozuka Gothic Pr6N B</vt:lpstr>
      <vt:lpstr>Arial Unicode MS</vt:lpstr>
      <vt:lpstr>Yu Mincho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云飛揚1416839454</cp:lastModifiedBy>
  <cp:revision>22</cp:revision>
  <dcterms:created xsi:type="dcterms:W3CDTF">2015-05-05T08:02:00Z</dcterms:created>
  <dcterms:modified xsi:type="dcterms:W3CDTF">2018-03-30T08:58:55Z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