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8BF0A13-CFB8-4407-B735-74A1E2E0840D}">
          <p14:sldIdLst>
            <p14:sldId id="256"/>
          </p14:sldIdLst>
        </p14:section>
        <p14:section name="电影片段" id="{D2141D21-54CC-4485-AB68-374C0124ED95}">
          <p14:sldIdLst>
            <p14:sldId id="260"/>
            <p14:sldId id="261"/>
            <p14:sldId id="262"/>
            <p14:sldId id="263"/>
            <p14:sldId id="264"/>
          </p14:sldIdLst>
        </p14:section>
        <p14:section name="事务处理介绍" id="{72BFCBCE-ECE8-4532-8775-EE8D36125C77}">
          <p14:sldIdLst>
            <p14:sldId id="265"/>
            <p14:sldId id="266"/>
            <p14:sldId id="268"/>
          </p14:sldIdLst>
        </p14:section>
        <p14:section name="用TLA+描述事务" id="{BB6E05D3-5348-4BA9-9B12-0F6E61AC09F5}">
          <p14:sldIdLst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使用TLC检验" id="{91C9524E-43BB-4655-AC5C-5EC68F195690}">
          <p14:sldIdLst>
            <p14:sldId id="275"/>
            <p14:sldId id="276"/>
            <p14:sldId id="279"/>
            <p14:sldId id="280"/>
          </p14:sldIdLst>
        </p14:section>
        <p14:section name="Q&amp;A" id="{BCFFC16C-9864-4E99-BF09-E57AF80949F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50" y="84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1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dex_set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ID" TargetMode="External"/><Relationship Id="rId2" Type="http://schemas.openxmlformats.org/officeDocument/2006/relationships/hyperlink" Target="https://en.wikipedia.org/wiki/Database_transa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Transaction </a:t>
            </a:r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唐瑞泽</a:t>
            </a:r>
            <a:endParaRPr lang="en-US" altLang="zh-CN" dirty="0"/>
          </a:p>
          <a:p>
            <a:r>
              <a:rPr lang="en-US" altLang="zh-CN" sz="1400" dirty="0">
                <a:hlinkClick r:id="rId2"/>
              </a:rPr>
              <a:t>151220100@smail.nju.edu.cn</a:t>
            </a:r>
            <a:r>
              <a:rPr lang="en-US" altLang="zh-CN" sz="1400" dirty="0"/>
              <a:t> </a:t>
            </a:r>
          </a:p>
          <a:p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/>
              <a:t>8</a:t>
            </a:r>
            <a:r>
              <a:rPr lang="zh-CN" altLang="en-US" dirty="0" smtClean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------------------------------ </a:t>
            </a:r>
            <a:r>
              <a:rPr lang="en-US" altLang="zh-CN" b="1" dirty="0"/>
              <a:t>MODULE</a:t>
            </a:r>
            <a:r>
              <a:rPr lang="en-US" altLang="zh-CN" dirty="0"/>
              <a:t> </a:t>
            </a:r>
            <a:r>
              <a:rPr lang="en-US" altLang="zh-CN" dirty="0" err="1"/>
              <a:t>TCommit</a:t>
            </a:r>
            <a:r>
              <a:rPr lang="en-US" altLang="zh-CN" dirty="0"/>
              <a:t> ------------------------------</a:t>
            </a:r>
            <a:endParaRPr lang="zh-CN" altLang="zh-CN" dirty="0"/>
          </a:p>
          <a:p>
            <a:r>
              <a:rPr lang="en-US" altLang="zh-CN" b="1" dirty="0"/>
              <a:t>CONSTANT</a:t>
            </a:r>
            <a:r>
              <a:rPr lang="en-US" altLang="zh-CN" dirty="0"/>
              <a:t> RM   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\* The set of participating resource managers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\* RM</a:t>
            </a:r>
            <a:r>
              <a:rPr lang="zh-CN" altLang="en-US" dirty="0" smtClean="0"/>
              <a:t>是所有</a:t>
            </a:r>
            <a:r>
              <a:rPr lang="en-US" altLang="zh-CN" dirty="0" smtClean="0"/>
              <a:t>resource managers</a:t>
            </a:r>
            <a:r>
              <a:rPr lang="zh-CN" altLang="en-US" dirty="0" smtClean="0"/>
              <a:t>的集合，为什么是集合？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中，所有的值都是集合，包括</a:t>
            </a:r>
            <a:r>
              <a:rPr lang="en-US" altLang="zh-CN" dirty="0" smtClean="0"/>
              <a:t>42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但是这种字面值的应用场景显然不能获取它的“集合元素”。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所以尝试计算</a:t>
            </a:r>
            <a:r>
              <a:rPr lang="en-US" altLang="zh-CN" dirty="0" smtClean="0"/>
              <a:t>42</a:t>
            </a:r>
            <a:r>
              <a:rPr lang="zh-CN" altLang="en-US" dirty="0" smtClean="0"/>
              <a:t>∈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</a:t>
            </a:r>
            <a:r>
              <a:rPr lang="en-US" altLang="zh-CN" dirty="0" smtClean="0"/>
              <a:t>TLC</a:t>
            </a:r>
            <a:r>
              <a:rPr lang="zh-CN" altLang="en-US" dirty="0" smtClean="0"/>
              <a:t>会报错。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5988" y="5124796"/>
            <a:ext cx="6414269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描述（状态及约束）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</a:t>
            </a:r>
            <a:r>
              <a:rPr lang="en-US" altLang="zh-CN" dirty="0"/>
              <a:t> </a:t>
            </a:r>
            <a:r>
              <a:rPr lang="en-US" altLang="zh-CN" dirty="0" err="1"/>
              <a:t>rmState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\*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rmState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is the state of resource manager r.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err="1"/>
              <a:t>TCTypeOK</a:t>
            </a:r>
            <a:r>
              <a:rPr lang="en-US" altLang="zh-CN" dirty="0"/>
              <a:t> ==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\* The type-correctness invariant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 smtClean="0"/>
              <a:t>  </a:t>
            </a:r>
            <a:r>
              <a:rPr lang="en-US" altLang="zh-CN" dirty="0" err="1" smtClean="0"/>
              <a:t>rmState</a:t>
            </a:r>
            <a:r>
              <a:rPr lang="en-US" altLang="zh-CN" dirty="0" smtClean="0"/>
              <a:t> </a:t>
            </a:r>
            <a:r>
              <a:rPr lang="en-US" altLang="zh-CN" dirty="0"/>
              <a:t>\in [RM -&gt; {"</a:t>
            </a:r>
            <a:r>
              <a:rPr lang="en-US" altLang="zh-CN" dirty="0" smtClean="0"/>
              <a:t>working</a:t>
            </a:r>
            <a:r>
              <a:rPr lang="en-US" altLang="zh-CN" dirty="0"/>
              <a:t>", "</a:t>
            </a:r>
            <a:r>
              <a:rPr lang="en-US" altLang="zh-CN" dirty="0" smtClean="0"/>
              <a:t>prepared</a:t>
            </a:r>
            <a:r>
              <a:rPr lang="en-US" altLang="zh-CN" dirty="0"/>
              <a:t>", "</a:t>
            </a:r>
            <a:r>
              <a:rPr lang="en-US" altLang="zh-CN" dirty="0" smtClean="0"/>
              <a:t>committed</a:t>
            </a:r>
            <a:r>
              <a:rPr lang="en-US" altLang="zh-CN" dirty="0"/>
              <a:t>", "aborted</a:t>
            </a:r>
            <a:r>
              <a:rPr lang="en-US" altLang="zh-CN" dirty="0" smtClean="0"/>
              <a:t>"}]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en-US" altLang="zh-CN" dirty="0" err="1" smtClean="0"/>
              <a:t>rmState</a:t>
            </a:r>
            <a:r>
              <a:rPr lang="zh-CN" altLang="en-US" dirty="0" smtClean="0"/>
              <a:t>是一个变量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状态集合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的状态，相当于数组。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en-US" altLang="zh-CN" dirty="0" err="1" smtClean="0"/>
              <a:t>TCTypeOK</a:t>
            </a:r>
            <a:r>
              <a:rPr lang="zh-CN" altLang="en-US" dirty="0" smtClean="0"/>
              <a:t>是一个不变量约束，规定了</a:t>
            </a:r>
            <a:r>
              <a:rPr lang="en-US" altLang="zh-CN" dirty="0" err="1" smtClean="0"/>
              <a:t>rmState</a:t>
            </a:r>
            <a:r>
              <a:rPr lang="zh-CN" altLang="en-US" dirty="0" smtClean="0"/>
              <a:t>可取的状态。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en-US" altLang="zh-CN" dirty="0"/>
              <a:t>[RM -&gt; </a:t>
            </a:r>
            <a:r>
              <a:rPr lang="en-US" altLang="zh-CN" dirty="0" smtClean="0"/>
              <a:t>…]</a:t>
            </a:r>
            <a:r>
              <a:rPr lang="zh-CN" altLang="en-US" dirty="0" smtClean="0"/>
              <a:t>意思是用</a:t>
            </a:r>
            <a:r>
              <a:rPr lang="en-US" altLang="zh-CN" dirty="0" smtClean="0"/>
              <a:t>RM</a:t>
            </a:r>
            <a:r>
              <a:rPr lang="zh-CN" altLang="en-US" dirty="0" smtClean="0"/>
              <a:t>中的元素作为下标，使得其值为</a:t>
            </a:r>
            <a:r>
              <a:rPr lang="en-US" altLang="zh-CN" dirty="0" smtClean="0"/>
              <a:t>“…”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\* “…”</a:t>
            </a:r>
            <a:r>
              <a:rPr lang="zh-CN" altLang="en-US" dirty="0" smtClean="0"/>
              <a:t>为集合：</a:t>
            </a:r>
            <a:r>
              <a:rPr lang="en-US" altLang="zh-CN" dirty="0"/>
              <a:t> {"working", "prepared", "committed", "aborted</a:t>
            </a:r>
            <a:r>
              <a:rPr lang="en-US" altLang="zh-CN" dirty="0" smtClean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4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TLA+</a:t>
            </a:r>
            <a:r>
              <a:rPr lang="zh-CN" altLang="en-US" dirty="0" smtClean="0"/>
              <a:t>描述（初始状态）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TCInit</a:t>
            </a:r>
            <a:r>
              <a:rPr lang="en-US" altLang="zh-CN" dirty="0"/>
              <a:t> ==   </a:t>
            </a:r>
            <a:r>
              <a:rPr lang="en-US" altLang="zh-CN" dirty="0" err="1"/>
              <a:t>rmState</a:t>
            </a:r>
            <a:r>
              <a:rPr lang="en-US" altLang="zh-CN" dirty="0"/>
              <a:t> = [r \in RM |-&gt; "working"]</a:t>
            </a:r>
            <a:endParaRPr lang="zh-CN" altLang="zh-CN" dirty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规定了初始状态必须均为</a:t>
            </a:r>
            <a:r>
              <a:rPr lang="en-US" altLang="zh-CN" dirty="0" smtClean="0"/>
              <a:t>“working”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\*</a:t>
            </a:r>
            <a:r>
              <a:rPr lang="en-US" altLang="zh-CN" dirty="0"/>
              <a:t> 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的数组表示：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variable</a:t>
            </a:r>
            <a:r>
              <a:rPr lang="en-US" altLang="zh-CN" dirty="0" smtClean="0"/>
              <a:t> </a:t>
            </a:r>
            <a:r>
              <a:rPr lang="en-US" altLang="zh-CN" dirty="0"/>
              <a:t>\in </a:t>
            </a:r>
            <a:r>
              <a:rPr lang="en-US" altLang="zh-CN" i="1" dirty="0" smtClean="0"/>
              <a:t>set</a:t>
            </a:r>
            <a:r>
              <a:rPr lang="en-US" altLang="zh-CN" dirty="0" smtClean="0"/>
              <a:t> </a:t>
            </a:r>
            <a:r>
              <a:rPr lang="en-US" altLang="zh-CN" dirty="0"/>
              <a:t>|-&gt; </a:t>
            </a:r>
            <a:r>
              <a:rPr lang="en-US" altLang="zh-CN" i="1" dirty="0" smtClean="0"/>
              <a:t>expression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\* “|-&gt;”</a:t>
            </a:r>
            <a:r>
              <a:rPr lang="zh-CN" altLang="en-US" dirty="0" smtClean="0"/>
              <a:t>操作符意思是映射到</a:t>
            </a:r>
            <a:r>
              <a:rPr lang="en-US" altLang="zh-CN" dirty="0" smtClean="0"/>
              <a:t>(maps to)</a:t>
            </a:r>
            <a:r>
              <a:rPr lang="zh-CN" altLang="en-US" dirty="0" smtClean="0"/>
              <a:t>，写错会导致很难</a:t>
            </a:r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举例说明：</a:t>
            </a:r>
            <a:r>
              <a:rPr lang="en-US" altLang="zh-CN" dirty="0" err="1" smtClean="0"/>
              <a:t>sqr</a:t>
            </a:r>
            <a:r>
              <a:rPr lang="en-US" altLang="zh-CN" dirty="0" smtClean="0"/>
              <a:t> == 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\in </a:t>
            </a:r>
            <a:r>
              <a:rPr lang="en-US" altLang="zh-CN" i="1" dirty="0" smtClean="0"/>
              <a:t>1..42</a:t>
            </a:r>
            <a:r>
              <a:rPr lang="en-US" altLang="zh-CN" dirty="0" smtClean="0"/>
              <a:t> </a:t>
            </a:r>
            <a:r>
              <a:rPr lang="en-US" altLang="zh-CN" dirty="0"/>
              <a:t>|-&gt;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*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则：</a:t>
            </a:r>
            <a:r>
              <a:rPr lang="en-US" altLang="zh-CN" dirty="0" err="1" smtClean="0"/>
              <a:t>sqr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i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1..42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786" y="3690504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TLA+</a:t>
            </a:r>
            <a:r>
              <a:rPr lang="zh-CN" altLang="en-US" dirty="0" smtClean="0"/>
              <a:t>描述（术语）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数组（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索引集（</a:t>
            </a:r>
            <a:r>
              <a:rPr lang="en-US" altLang="zh-CN" dirty="0" smtClean="0">
                <a:hlinkClick r:id="rId2"/>
              </a:rPr>
              <a:t>index 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f [e]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数学语言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定义域（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f </a:t>
            </a:r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768095" y="4638574"/>
            <a:ext cx="7290055" cy="181418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由于用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写的规则不是写程序，所以使用数学术语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定义域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然而括号的表示在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中有其他用途，所以仍使用方括号来索引数组。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1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TLA+</a:t>
            </a:r>
            <a:r>
              <a:rPr lang="zh-CN" altLang="en-US" dirty="0" smtClean="0"/>
              <a:t>描述（次态）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TCNext</a:t>
            </a:r>
            <a:r>
              <a:rPr lang="en-US" altLang="zh-CN" dirty="0"/>
              <a:t> == \E r \in RM : Prepare(r) \/ Decide(r)</a:t>
            </a:r>
            <a:endParaRPr lang="zh-CN" altLang="zh-CN" dirty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意为存在 </a:t>
            </a:r>
            <a:r>
              <a:rPr lang="en-US" altLang="zh-CN" dirty="0" smtClean="0"/>
              <a:t>(∃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\E) </a:t>
            </a:r>
            <a:r>
              <a:rPr lang="zh-CN" altLang="en-US" dirty="0" smtClean="0"/>
              <a:t>某个</a:t>
            </a:r>
            <a:r>
              <a:rPr lang="en-US" altLang="zh-CN" dirty="0" smtClean="0"/>
              <a:t>RM</a:t>
            </a:r>
            <a:r>
              <a:rPr lang="zh-CN" altLang="en-US" dirty="0" smtClean="0"/>
              <a:t>满足约束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Decide.</a:t>
            </a:r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假设有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“r1”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“</a:t>
            </a:r>
            <a:r>
              <a:rPr lang="en-US" altLang="zh-CN" dirty="0" smtClean="0"/>
              <a:t>r2”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“</a:t>
            </a:r>
            <a:r>
              <a:rPr lang="en-US" altLang="zh-CN" dirty="0" smtClean="0"/>
              <a:t>r3”</a:t>
            </a:r>
            <a:r>
              <a:rPr lang="zh-CN" altLang="en-US" dirty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则等式右边等同于：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\/ Prepare("r1") \/ Decide("</a:t>
            </a:r>
            <a:r>
              <a:rPr lang="en-US" altLang="zh-CN" dirty="0"/>
              <a:t>r1")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/>
              <a:t>\/ Prepare("</a:t>
            </a:r>
            <a:r>
              <a:rPr lang="en-US" altLang="zh-CN" dirty="0" smtClean="0"/>
              <a:t>r2") </a:t>
            </a:r>
            <a:r>
              <a:rPr lang="en-US" altLang="zh-CN" dirty="0"/>
              <a:t>\/ Decide("</a:t>
            </a:r>
            <a:r>
              <a:rPr lang="en-US" altLang="zh-CN" dirty="0" smtClean="0"/>
              <a:t>r2")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\/ </a:t>
            </a:r>
            <a:r>
              <a:rPr lang="en-US" altLang="zh-CN" dirty="0"/>
              <a:t>Prepare("</a:t>
            </a:r>
            <a:r>
              <a:rPr lang="en-US" altLang="zh-CN" dirty="0" smtClean="0"/>
              <a:t>r3") </a:t>
            </a:r>
            <a:r>
              <a:rPr lang="en-US" altLang="zh-CN" dirty="0"/>
              <a:t>\/ Decide("</a:t>
            </a:r>
            <a:r>
              <a:rPr lang="en-US" altLang="zh-CN" dirty="0" smtClean="0"/>
              <a:t>r3") </a:t>
            </a:r>
          </a:p>
          <a:p>
            <a:r>
              <a:rPr lang="en-US" altLang="zh-CN" dirty="0" smtClean="0"/>
              <a:t>\* \E</a:t>
            </a:r>
            <a:r>
              <a:rPr lang="zh-CN" altLang="en-US" dirty="0" smtClean="0"/>
              <a:t>声明了局部变量</a:t>
            </a:r>
            <a:r>
              <a:rPr lang="en-US" altLang="zh-CN" dirty="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044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431969" y="2535383"/>
            <a:ext cx="4446018" cy="3121563"/>
            <a:chOff x="4431969" y="2535383"/>
            <a:chExt cx="4446018" cy="3121563"/>
          </a:xfrm>
        </p:grpSpPr>
        <p:sp>
          <p:nvSpPr>
            <p:cNvPr id="6" name="流程图: 过程 5"/>
            <p:cNvSpPr/>
            <p:nvPr/>
          </p:nvSpPr>
          <p:spPr>
            <a:xfrm>
              <a:off x="4431969" y="5079347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Committed</a:t>
              </a:r>
              <a:endParaRPr lang="zh-CN" altLang="en-US" sz="2400" dirty="0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913976" y="2535383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Working</a:t>
              </a:r>
              <a:endParaRPr lang="zh-CN" altLang="en-US" sz="2400" dirty="0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5913975" y="3800024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</a:rPr>
                <a:t>Prepared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7395981" y="5079347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Aborted</a:t>
              </a:r>
              <a:endParaRPr lang="zh-CN" altLang="en-US" sz="2400" dirty="0"/>
            </a:p>
          </p:txBody>
        </p:sp>
        <p:cxnSp>
          <p:nvCxnSpPr>
            <p:cNvPr id="10" name="直接箭头连接符 9"/>
            <p:cNvCxnSpPr>
              <a:stCxn id="7" idx="2"/>
              <a:endCxn id="8" idx="0"/>
            </p:cNvCxnSpPr>
            <p:nvPr/>
          </p:nvCxnSpPr>
          <p:spPr>
            <a:xfrm flipH="1">
              <a:off x="6654978" y="3112982"/>
              <a:ext cx="1" cy="6870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8" idx="3"/>
              <a:endCxn id="9" idx="0"/>
            </p:cNvCxnSpPr>
            <p:nvPr/>
          </p:nvCxnSpPr>
          <p:spPr>
            <a:xfrm>
              <a:off x="7395981" y="4088824"/>
              <a:ext cx="741003" cy="99052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6" idx="0"/>
            </p:cNvCxnSpPr>
            <p:nvPr/>
          </p:nvCxnSpPr>
          <p:spPr>
            <a:xfrm rot="10800000" flipV="1">
              <a:off x="5172973" y="4088823"/>
              <a:ext cx="741003" cy="99052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7" idx="3"/>
            </p:cNvCxnSpPr>
            <p:nvPr/>
          </p:nvCxnSpPr>
          <p:spPr>
            <a:xfrm>
              <a:off x="7395982" y="2824183"/>
              <a:ext cx="741001" cy="1251655"/>
            </a:xfrm>
            <a:prstGeom prst="bentConnector2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TLA+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Prepare(r) == </a:t>
            </a:r>
          </a:p>
          <a:p>
            <a:r>
              <a:rPr lang="en-US" altLang="zh-CN" dirty="0" smtClean="0"/>
              <a:t> /\ </a:t>
            </a:r>
            <a:r>
              <a:rPr lang="en-US" altLang="zh-CN" dirty="0" err="1"/>
              <a:t>rmState</a:t>
            </a:r>
            <a:r>
              <a:rPr lang="en-US" altLang="zh-CN" dirty="0"/>
              <a:t>[r] = </a:t>
            </a:r>
            <a:r>
              <a:rPr lang="en-US" altLang="zh-CN" dirty="0" smtClean="0"/>
              <a:t>"working"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/\ </a:t>
            </a:r>
            <a:r>
              <a:rPr lang="en-US" altLang="zh-CN" dirty="0" err="1" smtClean="0"/>
              <a:t>rmState</a:t>
            </a:r>
            <a:r>
              <a:rPr lang="en-US" altLang="zh-CN" dirty="0"/>
              <a:t>' </a:t>
            </a:r>
            <a:r>
              <a:rPr lang="en-US" altLang="zh-CN" dirty="0" smtClean="0"/>
              <a:t>[r</a:t>
            </a:r>
            <a:r>
              <a:rPr lang="en-US" altLang="zh-CN" dirty="0"/>
              <a:t>] = "</a:t>
            </a:r>
            <a:r>
              <a:rPr lang="en-US" altLang="zh-CN" dirty="0" smtClean="0"/>
              <a:t>prepared"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为什么不对？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它约束</a:t>
            </a:r>
            <a:r>
              <a:rPr lang="en-US" altLang="zh-CN" dirty="0" err="1" smtClean="0"/>
              <a:t>rmState</a:t>
            </a:r>
            <a:r>
              <a:rPr lang="en-US" altLang="zh-CN" dirty="0" smtClean="0"/>
              <a:t>[r</a:t>
            </a:r>
            <a:r>
              <a:rPr lang="en-US" altLang="zh-CN" dirty="0"/>
              <a:t>]</a:t>
            </a:r>
            <a:r>
              <a:rPr lang="zh-CN" altLang="en-US" dirty="0" smtClean="0"/>
              <a:t>的次态，而没有约束其他</a:t>
            </a:r>
            <a:r>
              <a:rPr lang="en-US" altLang="zh-CN" dirty="0" smtClean="0"/>
              <a:t>s</a:t>
            </a:r>
            <a:r>
              <a:rPr lang="zh-CN" altLang="en-US" dirty="0" smtClean="0"/>
              <a:t>≠</a:t>
            </a:r>
            <a:r>
              <a:rPr lang="en-US" altLang="zh-CN" dirty="0" smtClean="0"/>
              <a:t>r, </a:t>
            </a:r>
            <a:r>
              <a:rPr lang="en-US" altLang="zh-CN" dirty="0" err="1" smtClean="0"/>
              <a:t>rmState</a:t>
            </a:r>
            <a:r>
              <a:rPr lang="en-US" altLang="zh-CN" dirty="0" smtClean="0"/>
              <a:t>[s]</a:t>
            </a:r>
            <a:r>
              <a:rPr lang="zh-CN" altLang="en-US" dirty="0" smtClean="0"/>
              <a:t>的次态。</a:t>
            </a:r>
            <a:endParaRPr lang="en-US" altLang="zh-CN" dirty="0" smtClean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改为：</a:t>
            </a:r>
            <a:r>
              <a:rPr lang="en-US" altLang="zh-CN" dirty="0" smtClean="0"/>
              <a:t>/\ </a:t>
            </a:r>
            <a:r>
              <a:rPr lang="en-US" altLang="zh-CN" dirty="0"/>
              <a:t>[s \in RM |-&gt; </a:t>
            </a:r>
            <a:r>
              <a:rPr lang="en-US" altLang="zh-CN" b="1" dirty="0"/>
              <a:t>IF</a:t>
            </a:r>
            <a:r>
              <a:rPr lang="en-US" altLang="zh-CN" dirty="0"/>
              <a:t> s = r </a:t>
            </a:r>
            <a:r>
              <a:rPr lang="en-US" altLang="zh-CN" b="1" dirty="0"/>
              <a:t>THEN</a:t>
            </a:r>
            <a:r>
              <a:rPr lang="en-US" altLang="zh-CN" dirty="0"/>
              <a:t> "prepared"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dirty="0" err="1" smtClean="0"/>
              <a:t>rmState</a:t>
            </a:r>
            <a:r>
              <a:rPr lang="en-US" altLang="zh-CN" dirty="0" smtClean="0"/>
              <a:t>[s]]</a:t>
            </a:r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简化为：</a:t>
            </a:r>
            <a:r>
              <a:rPr lang="en-US" altLang="zh-CN" dirty="0" smtClean="0"/>
              <a:t>[</a:t>
            </a:r>
            <a:r>
              <a:rPr lang="en-US" altLang="zh-CN" dirty="0" err="1"/>
              <a:t>rmState</a:t>
            </a:r>
            <a:r>
              <a:rPr lang="en-US" altLang="zh-CN" dirty="0"/>
              <a:t> </a:t>
            </a:r>
            <a:r>
              <a:rPr lang="en-US" altLang="zh-CN" b="1" dirty="0"/>
              <a:t>EXCEPT</a:t>
            </a:r>
            <a:r>
              <a:rPr lang="en-US" altLang="zh-CN" dirty="0"/>
              <a:t> ![r] = "prepared</a:t>
            </a:r>
            <a:r>
              <a:rPr lang="en-US" altLang="zh-CN" dirty="0" smtClean="0"/>
              <a:t>"]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94903" y="3377045"/>
            <a:ext cx="3382242" cy="3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15684" y="3568595"/>
            <a:ext cx="6910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/\ </a:t>
            </a:r>
            <a:r>
              <a:rPr lang="en-US" altLang="zh-CN" sz="2000" dirty="0" err="1"/>
              <a:t>rmState</a:t>
            </a:r>
            <a:r>
              <a:rPr lang="en-US" altLang="zh-CN" sz="2000" dirty="0"/>
              <a:t>' = [</a:t>
            </a:r>
            <a:r>
              <a:rPr lang="en-US" altLang="zh-CN" sz="2000" dirty="0" err="1"/>
              <a:t>rmState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EXCEPT</a:t>
            </a:r>
            <a:r>
              <a:rPr lang="en-US" altLang="zh-CN" sz="2000" dirty="0"/>
              <a:t> ![r] = "prepared"]</a:t>
            </a:r>
          </a:p>
        </p:txBody>
      </p:sp>
    </p:spTree>
    <p:extLst>
      <p:ext uri="{BB962C8B-B14F-4D97-AF65-F5344CB8AC3E}">
        <p14:creationId xmlns:p14="http://schemas.microsoft.com/office/powerpoint/2010/main" val="5751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31969" y="2535383"/>
            <a:ext cx="4446018" cy="3121563"/>
            <a:chOff x="4431969" y="2535383"/>
            <a:chExt cx="4446018" cy="3121563"/>
          </a:xfrm>
        </p:grpSpPr>
        <p:sp>
          <p:nvSpPr>
            <p:cNvPr id="5" name="流程图: 过程 4"/>
            <p:cNvSpPr/>
            <p:nvPr/>
          </p:nvSpPr>
          <p:spPr>
            <a:xfrm>
              <a:off x="4431969" y="5079347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</a:rPr>
                <a:t>Committed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5913976" y="2535383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Working</a:t>
              </a:r>
              <a:endParaRPr lang="zh-CN" altLang="en-US" sz="2400" dirty="0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913975" y="3800024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Prepared</a:t>
              </a:r>
              <a:endParaRPr lang="zh-CN" altLang="en-US" sz="2400" dirty="0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395981" y="5079347"/>
              <a:ext cx="1482006" cy="5775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</a:rPr>
                <a:t>Aborted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2"/>
              <a:endCxn id="7" idx="0"/>
            </p:cNvCxnSpPr>
            <p:nvPr/>
          </p:nvCxnSpPr>
          <p:spPr>
            <a:xfrm flipH="1">
              <a:off x="6654978" y="3112982"/>
              <a:ext cx="1" cy="6870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7" idx="3"/>
              <a:endCxn id="8" idx="0"/>
            </p:cNvCxnSpPr>
            <p:nvPr/>
          </p:nvCxnSpPr>
          <p:spPr>
            <a:xfrm>
              <a:off x="7395981" y="4088824"/>
              <a:ext cx="741003" cy="99052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7" idx="1"/>
              <a:endCxn id="5" idx="0"/>
            </p:cNvCxnSpPr>
            <p:nvPr/>
          </p:nvCxnSpPr>
          <p:spPr>
            <a:xfrm rot="10800000" flipV="1">
              <a:off x="5172973" y="4088823"/>
              <a:ext cx="741003" cy="99052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3"/>
            </p:cNvCxnSpPr>
            <p:nvPr/>
          </p:nvCxnSpPr>
          <p:spPr>
            <a:xfrm>
              <a:off x="7395982" y="2824183"/>
              <a:ext cx="741001" cy="1251655"/>
            </a:xfrm>
            <a:prstGeom prst="bentConnector2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TLA+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Decide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Decide(r)  ==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\/ /\ </a:t>
            </a:r>
            <a:r>
              <a:rPr lang="en-US" altLang="zh-CN" dirty="0" err="1"/>
              <a:t>rmState</a:t>
            </a:r>
            <a:r>
              <a:rPr lang="en-US" altLang="zh-CN" dirty="0"/>
              <a:t>[r] = "prepared"</a:t>
            </a:r>
            <a:endParaRPr lang="zh-CN" altLang="zh-CN" dirty="0"/>
          </a:p>
          <a:p>
            <a:r>
              <a:rPr lang="en-US" altLang="zh-CN" dirty="0" smtClean="0"/>
              <a:t>      /\ </a:t>
            </a:r>
            <a:r>
              <a:rPr lang="en-US" altLang="zh-CN" dirty="0" err="1"/>
              <a:t>canCommit</a:t>
            </a:r>
            <a:endParaRPr lang="zh-CN" altLang="zh-CN" dirty="0"/>
          </a:p>
          <a:p>
            <a:r>
              <a:rPr lang="en-US" altLang="zh-CN" dirty="0" smtClean="0"/>
              <a:t>      /\ </a:t>
            </a:r>
            <a:r>
              <a:rPr lang="en-US" altLang="zh-CN" dirty="0" err="1"/>
              <a:t>rmState</a:t>
            </a:r>
            <a:r>
              <a:rPr lang="en-US" altLang="zh-CN" dirty="0"/>
              <a:t>' = [</a:t>
            </a:r>
            <a:r>
              <a:rPr lang="en-US" altLang="zh-CN" dirty="0" err="1"/>
              <a:t>rmState</a:t>
            </a:r>
            <a:r>
              <a:rPr lang="en-US" altLang="zh-CN" dirty="0"/>
              <a:t> </a:t>
            </a:r>
            <a:r>
              <a:rPr lang="en-US" altLang="zh-CN" b="1" dirty="0"/>
              <a:t>EXCEPT</a:t>
            </a:r>
            <a:r>
              <a:rPr lang="en-US" altLang="zh-CN" dirty="0"/>
              <a:t> ![r] = "committed"]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\/ </a:t>
            </a:r>
            <a:r>
              <a:rPr lang="en-US" altLang="zh-CN" dirty="0"/>
              <a:t>/\ </a:t>
            </a:r>
            <a:r>
              <a:rPr lang="en-US" altLang="zh-CN" dirty="0" err="1"/>
              <a:t>rmState</a:t>
            </a:r>
            <a:r>
              <a:rPr lang="en-US" altLang="zh-CN" dirty="0"/>
              <a:t>[r] \in {"working", "prepared"}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/>
              <a:t>/\ </a:t>
            </a:r>
            <a:r>
              <a:rPr lang="en-US" altLang="zh-CN" dirty="0" err="1"/>
              <a:t>notCommitted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</a:t>
            </a:r>
            <a:r>
              <a:rPr lang="en-US" altLang="zh-CN" dirty="0"/>
              <a:t>/\ </a:t>
            </a:r>
            <a:r>
              <a:rPr lang="en-US" altLang="zh-CN" dirty="0" err="1" smtClean="0"/>
              <a:t>rmState</a:t>
            </a:r>
            <a:r>
              <a:rPr lang="en-US" altLang="zh-CN" dirty="0"/>
              <a:t>' = [</a:t>
            </a:r>
            <a:r>
              <a:rPr lang="en-US" altLang="zh-CN" dirty="0" err="1"/>
              <a:t>rmState</a:t>
            </a:r>
            <a:r>
              <a:rPr lang="en-US" altLang="zh-CN" dirty="0"/>
              <a:t> </a:t>
            </a:r>
            <a:r>
              <a:rPr lang="en-US" altLang="zh-CN" b="1" dirty="0"/>
              <a:t>EXCEPT</a:t>
            </a:r>
            <a:r>
              <a:rPr lang="en-US" altLang="zh-CN" dirty="0"/>
              <a:t> ![r] = "aborted</a:t>
            </a:r>
            <a:r>
              <a:rPr lang="en-US" altLang="zh-CN" dirty="0" smtClean="0"/>
              <a:t>"]</a:t>
            </a:r>
          </a:p>
        </p:txBody>
      </p:sp>
      <p:sp>
        <p:nvSpPr>
          <p:cNvPr id="14" name="矩形 13"/>
          <p:cNvSpPr/>
          <p:nvPr/>
        </p:nvSpPr>
        <p:spPr>
          <a:xfrm>
            <a:off x="1234097" y="3158850"/>
            <a:ext cx="6075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/\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\</a:t>
            </a:r>
            <a:r>
              <a:rPr lang="en-US" altLang="zh-CN" sz="2000" dirty="0">
                <a:solidFill>
                  <a:srgbClr val="00B050"/>
                </a:solidFill>
              </a:rPr>
              <a:t>A r \in RM : </a:t>
            </a:r>
            <a:r>
              <a:rPr lang="en-US" altLang="zh-CN" sz="2000" dirty="0" err="1">
                <a:solidFill>
                  <a:srgbClr val="00B050"/>
                </a:solidFill>
              </a:rPr>
              <a:t>rmState</a:t>
            </a:r>
            <a:r>
              <a:rPr lang="en-US" altLang="zh-CN" sz="2000" dirty="0">
                <a:solidFill>
                  <a:srgbClr val="00B050"/>
                </a:solidFill>
              </a:rPr>
              <a:t>[r] \in {"prepared", "committed</a:t>
            </a:r>
            <a:r>
              <a:rPr lang="en-US" altLang="zh-CN" sz="2000" dirty="0" smtClean="0">
                <a:solidFill>
                  <a:srgbClr val="00B050"/>
                </a:solidFill>
              </a:rPr>
              <a:t>"}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34097" y="4528430"/>
            <a:ext cx="4668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/\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\</a:t>
            </a:r>
            <a:r>
              <a:rPr lang="en-US" altLang="zh-CN" sz="2000" dirty="0">
                <a:solidFill>
                  <a:srgbClr val="00B050"/>
                </a:solidFill>
              </a:rPr>
              <a:t>A r \in RM : </a:t>
            </a:r>
            <a:r>
              <a:rPr lang="en-US" altLang="zh-CN" sz="2000" dirty="0" err="1">
                <a:solidFill>
                  <a:srgbClr val="00B050"/>
                </a:solidFill>
              </a:rPr>
              <a:t>rmState</a:t>
            </a:r>
            <a:r>
              <a:rPr lang="en-US" altLang="zh-CN" sz="2000" dirty="0">
                <a:solidFill>
                  <a:srgbClr val="00B050"/>
                </a:solidFill>
              </a:rPr>
              <a:t>[r] # </a:t>
            </a:r>
            <a:r>
              <a:rPr lang="en-US" altLang="zh-CN" sz="2000" dirty="0" smtClean="0">
                <a:solidFill>
                  <a:srgbClr val="00B050"/>
                </a:solidFill>
              </a:rPr>
              <a:t>"committed"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模型检验（</a:t>
            </a:r>
            <a:r>
              <a:rPr lang="zh-CN" altLang="en-US" dirty="0"/>
              <a:t>指定</a:t>
            </a:r>
            <a:r>
              <a:rPr lang="en-US" altLang="zh-CN" dirty="0"/>
              <a:t>RM</a:t>
            </a:r>
            <a:r>
              <a:rPr lang="zh-CN" altLang="en-US" dirty="0"/>
              <a:t>的</a:t>
            </a:r>
            <a:r>
              <a:rPr lang="zh-CN" altLang="en-US" dirty="0" smtClean="0"/>
              <a:t>值）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748" y="2084832"/>
            <a:ext cx="6762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zh-CN" altLang="en-US" dirty="0" smtClean="0"/>
              <a:t>检验（一致性约束）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\* </a:t>
            </a:r>
            <a:r>
              <a:rPr lang="zh-CN" altLang="en-US" dirty="0" smtClean="0"/>
              <a:t>约束：不可能有两个</a:t>
            </a:r>
            <a:r>
              <a:rPr lang="en-US" altLang="zh-CN" dirty="0" smtClean="0"/>
              <a:t>RM</a:t>
            </a:r>
            <a:r>
              <a:rPr lang="zh-CN" altLang="en-US" dirty="0" smtClean="0"/>
              <a:t>分别处于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 err="1"/>
              <a:t>TCConsistent</a:t>
            </a:r>
            <a:r>
              <a:rPr lang="en-US" altLang="zh-CN" dirty="0"/>
              <a:t> ==  </a:t>
            </a:r>
            <a:br>
              <a:rPr lang="en-US" altLang="zh-CN" dirty="0"/>
            </a:br>
            <a:r>
              <a:rPr lang="en-US" altLang="zh-CN" dirty="0" smtClean="0"/>
              <a:t>    \</a:t>
            </a:r>
            <a:r>
              <a:rPr lang="en-US" altLang="zh-CN" dirty="0"/>
              <a:t>A r1, r2 \in RM : ~ /\ </a:t>
            </a:r>
            <a:r>
              <a:rPr lang="en-US" altLang="zh-CN" dirty="0" err="1"/>
              <a:t>rmState</a:t>
            </a:r>
            <a:r>
              <a:rPr lang="en-US" altLang="zh-CN" dirty="0"/>
              <a:t>[r1] = "</a:t>
            </a:r>
            <a:r>
              <a:rPr lang="en-US" altLang="zh-CN" dirty="0" smtClean="0"/>
              <a:t>aborted“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r>
              <a:rPr lang="en-US" altLang="zh-CN" dirty="0"/>
              <a:t>/\ </a:t>
            </a:r>
            <a:r>
              <a:rPr lang="en-US" altLang="zh-CN" dirty="0" err="1"/>
              <a:t>rmState</a:t>
            </a:r>
            <a:r>
              <a:rPr lang="en-US" altLang="zh-CN" dirty="0"/>
              <a:t>[r2] = "committed"</a:t>
            </a:r>
            <a:endParaRPr lang="zh-CN" altLang="zh-CN" dirty="0"/>
          </a:p>
          <a:p>
            <a:r>
              <a:rPr lang="en-US" altLang="zh-CN" dirty="0" smtClean="0"/>
              <a:t>\* </a:t>
            </a:r>
            <a:r>
              <a:rPr lang="zh-CN" altLang="en-US" dirty="0" smtClean="0"/>
              <a:t>波浪号</a:t>
            </a:r>
            <a:r>
              <a:rPr lang="en-US" altLang="zh-CN" dirty="0" smtClean="0"/>
              <a:t>~</a:t>
            </a:r>
            <a:r>
              <a:rPr lang="zh-CN" altLang="en-US" dirty="0" smtClean="0"/>
              <a:t>表否定，非。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9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zh-CN" altLang="en-US" dirty="0" smtClean="0"/>
              <a:t>检验（设置）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96" y="4199382"/>
            <a:ext cx="3824686" cy="239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96" y="2084832"/>
            <a:ext cx="3840417" cy="18117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8513" y="2084832"/>
            <a:ext cx="3912032" cy="20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故事情节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Rodolfo</a:t>
            </a:r>
            <a:r>
              <a:rPr lang="zh-CN" altLang="en-US" dirty="0" smtClean="0"/>
              <a:t>一厢情愿地</a:t>
            </a:r>
            <a:r>
              <a:rPr lang="zh-CN" altLang="en-US" dirty="0"/>
              <a:t>举办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Dora</a:t>
            </a:r>
            <a:r>
              <a:rPr lang="zh-CN" altLang="en-US" dirty="0" smtClean="0"/>
              <a:t>的订婚晚会。</a:t>
            </a:r>
            <a:endParaRPr lang="en-US" altLang="zh-CN" dirty="0" smtClean="0"/>
          </a:p>
          <a:p>
            <a:r>
              <a:rPr lang="en-US" altLang="zh-CN" dirty="0" smtClean="0"/>
              <a:t>Dora</a:t>
            </a:r>
            <a:r>
              <a:rPr lang="zh-CN" altLang="en-US" dirty="0" smtClean="0"/>
              <a:t>不喜欢</a:t>
            </a:r>
            <a:r>
              <a:rPr lang="en-US" altLang="zh-CN" dirty="0" smtClean="0"/>
              <a:t>Rodolfo</a:t>
            </a:r>
            <a:r>
              <a:rPr lang="zh-CN" altLang="en-US" dirty="0" smtClean="0"/>
              <a:t>，但是没有办法。</a:t>
            </a:r>
            <a:endParaRPr lang="en-US" altLang="zh-CN" dirty="0" smtClean="0"/>
          </a:p>
          <a:p>
            <a:r>
              <a:rPr lang="en-US" altLang="zh-CN" dirty="0" smtClean="0"/>
              <a:t>Guido</a:t>
            </a:r>
            <a:r>
              <a:rPr lang="zh-CN" altLang="en-US" dirty="0"/>
              <a:t>巧妙地</a:t>
            </a:r>
            <a:r>
              <a:rPr lang="zh-CN" altLang="en-US" dirty="0" smtClean="0"/>
              <a:t>使</a:t>
            </a:r>
            <a:r>
              <a:rPr lang="en-US" altLang="zh-CN" dirty="0"/>
              <a:t>Dora</a:t>
            </a:r>
            <a:r>
              <a:rPr lang="zh-CN" altLang="en-US" dirty="0" smtClean="0"/>
              <a:t>摆脱了</a:t>
            </a:r>
            <a:r>
              <a:rPr lang="en-US" altLang="zh-CN" dirty="0"/>
              <a:t>Rodolfo</a:t>
            </a:r>
            <a:r>
              <a:rPr lang="zh-CN" altLang="en-US" dirty="0" smtClean="0"/>
              <a:t>的</a:t>
            </a:r>
            <a:r>
              <a:rPr lang="zh-CN" altLang="en-US" dirty="0"/>
              <a:t>纠缠</a:t>
            </a:r>
            <a:r>
              <a:rPr lang="zh-CN" altLang="en-US" dirty="0" smtClean="0"/>
              <a:t>，赢得了</a:t>
            </a:r>
            <a:r>
              <a:rPr lang="en-US" altLang="zh-CN" dirty="0"/>
              <a:t>Dora</a:t>
            </a:r>
            <a:r>
              <a:rPr lang="zh-CN" altLang="en-US" dirty="0" smtClean="0"/>
              <a:t>的芳心。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</a:t>
            </a:r>
            <a:r>
              <a:rPr lang="zh-CN" altLang="en-US" dirty="0" smtClean="0"/>
              <a:t>（结果）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96" y="2084832"/>
            <a:ext cx="7290054" cy="3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Q &amp; 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C66951"/>
              </a:buClr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唐瑞泽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0">
              <a:buClr>
                <a:srgbClr val="C66951"/>
              </a:buClr>
            </a:pPr>
            <a:r>
              <a: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  <a:hlinkClick r:id="rId2"/>
              </a:rPr>
              <a:t>151220100@smail.nju.edu.cn</a:t>
            </a:r>
            <a:r>
              <a:rPr lang="en-US" altLang="zh-CN" sz="14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</a:p>
          <a:p>
            <a:pPr lvl="0">
              <a:buClr>
                <a:srgbClr val="C66951"/>
              </a:buClr>
            </a:pP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2018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年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4</a:t>
            </a:r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8</a:t>
            </a:r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日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Dora</a:t>
            </a:r>
            <a:r>
              <a:rPr lang="zh-CN" altLang="en-US" dirty="0" smtClean="0"/>
              <a:t>的角度：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zh-CN" altLang="en-US" dirty="0"/>
              <a:t>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40"/>
          <a:stretch/>
        </p:blipFill>
        <p:spPr>
          <a:xfrm>
            <a:off x="3810001" y="4186526"/>
            <a:ext cx="1597024" cy="159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486" y="4186525"/>
            <a:ext cx="1597024" cy="1597024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885970" y="3075709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prepared.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732485" y="3075709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not sure.</a:t>
            </a:r>
            <a:endParaRPr lang="zh-CN" altLang="en-US" dirty="0"/>
          </a:p>
        </p:txBody>
      </p:sp>
      <p:pic>
        <p:nvPicPr>
          <p:cNvPr id="11" name="内容占位符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6516" y="4186525"/>
            <a:ext cx="1617798" cy="1599816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>
          <a:xfrm>
            <a:off x="3732485" y="3075708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Take me away.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821689" y="4199515"/>
            <a:ext cx="1590529" cy="15905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638" y="4185379"/>
            <a:ext cx="1597025" cy="1597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6903" y="4193020"/>
            <a:ext cx="1597024" cy="15970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2154" y="4185380"/>
            <a:ext cx="1597024" cy="1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8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31128 0.0009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Guido</a:t>
            </a:r>
            <a:r>
              <a:rPr lang="zh-CN" altLang="en-US" dirty="0" smtClean="0"/>
              <a:t>的角度：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40"/>
          <a:stretch/>
        </p:blipFill>
        <p:spPr>
          <a:xfrm>
            <a:off x="3810001" y="4186526"/>
            <a:ext cx="1597024" cy="159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486" y="4186525"/>
            <a:ext cx="1597024" cy="1597024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885970" y="3075709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prepared.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732485" y="3075709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…I’m prepared</a:t>
            </a:r>
            <a:endParaRPr lang="zh-CN" altLang="en-US" dirty="0"/>
          </a:p>
        </p:txBody>
      </p:sp>
      <p:pic>
        <p:nvPicPr>
          <p:cNvPr id="11" name="内容占位符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6129" y="4185379"/>
            <a:ext cx="1617798" cy="1599816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>
          <a:xfrm>
            <a:off x="6579000" y="3075709"/>
            <a:ext cx="1752056" cy="8312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Right this way!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638" y="4185379"/>
            <a:ext cx="1597025" cy="1597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6128" y="4185378"/>
            <a:ext cx="1602357" cy="16023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1" y="4185379"/>
            <a:ext cx="1597024" cy="1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31128 0.0009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422993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双方</a:t>
            </a:r>
            <a:r>
              <a:rPr lang="zh-CN" altLang="en-US" dirty="0"/>
              <a:t>开始</a:t>
            </a:r>
            <a:r>
              <a:rPr lang="zh-CN" altLang="en-US" dirty="0" smtClean="0"/>
              <a:t>都</a:t>
            </a:r>
            <a:r>
              <a:rPr lang="zh-CN" altLang="en-US" b="1" dirty="0" smtClean="0">
                <a:solidFill>
                  <a:srgbClr val="FF0000"/>
                </a:solidFill>
              </a:rPr>
              <a:t>不知道</a:t>
            </a:r>
            <a:r>
              <a:rPr lang="zh-CN" altLang="en-US" dirty="0" smtClean="0"/>
              <a:t>能否结婚。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都可以决定</a:t>
            </a:r>
            <a:r>
              <a:rPr lang="zh-CN" altLang="en-US" b="1" dirty="0" smtClean="0">
                <a:solidFill>
                  <a:srgbClr val="FF0000"/>
                </a:solidFill>
              </a:rPr>
              <a:t>准备好了</a:t>
            </a:r>
            <a:r>
              <a:rPr lang="zh-CN" altLang="en-US" dirty="0" smtClean="0"/>
              <a:t>还是</a:t>
            </a:r>
            <a:r>
              <a:rPr lang="zh-CN" altLang="en-US" b="1" dirty="0" smtClean="0">
                <a:solidFill>
                  <a:srgbClr val="FF0000"/>
                </a:solidFill>
              </a:rPr>
              <a:t>放弃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应该以双方都</a:t>
            </a:r>
            <a:r>
              <a:rPr lang="zh-CN" altLang="en-US" b="1" dirty="0" smtClean="0">
                <a:solidFill>
                  <a:srgbClr val="FF0000"/>
                </a:solidFill>
              </a:rPr>
              <a:t>认定</a:t>
            </a:r>
            <a:r>
              <a:rPr lang="zh-CN" altLang="en-US" dirty="0" smtClean="0"/>
              <a:t>对方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或</a:t>
            </a:r>
            <a:r>
              <a:rPr lang="zh-CN" altLang="en-US" b="1" dirty="0" smtClean="0">
                <a:solidFill>
                  <a:srgbClr val="FF0000"/>
                </a:solidFill>
              </a:rPr>
              <a:t>否认</a:t>
            </a:r>
            <a:r>
              <a:rPr lang="zh-CN" altLang="en-US" dirty="0" smtClean="0"/>
              <a:t>结婚而结束。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我们</a:t>
            </a:r>
            <a:r>
              <a:rPr lang="zh-CN" altLang="en-US" b="1" dirty="0" smtClean="0">
                <a:solidFill>
                  <a:srgbClr val="FF0000"/>
                </a:solidFill>
              </a:rPr>
              <a:t>不关注</a:t>
            </a:r>
            <a:r>
              <a:rPr lang="zh-CN" altLang="en-US" dirty="0" smtClean="0"/>
              <a:t>晚会</a:t>
            </a:r>
            <a:r>
              <a:rPr lang="zh-CN" altLang="en-US" b="1" dirty="0" smtClean="0">
                <a:solidFill>
                  <a:srgbClr val="FF0000"/>
                </a:solidFill>
              </a:rPr>
              <a:t>如何</a:t>
            </a:r>
            <a:r>
              <a:rPr lang="zh-CN" altLang="en-US" dirty="0" smtClean="0"/>
              <a:t>组织的。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晚会允许</a:t>
            </a:r>
            <a:r>
              <a:rPr lang="zh-CN" altLang="en-US" b="1" dirty="0" smtClean="0">
                <a:solidFill>
                  <a:srgbClr val="FF0000"/>
                </a:solidFill>
              </a:rPr>
              <a:t>有很多</a:t>
            </a:r>
            <a:r>
              <a:rPr lang="zh-CN" altLang="en-US" dirty="0" smtClean="0"/>
              <a:t>对。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5064" y="2286000"/>
            <a:ext cx="2873085" cy="40233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Unsure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Prepared </a:t>
            </a:r>
            <a:r>
              <a:rPr lang="en-US" altLang="zh-CN" dirty="0">
                <a:solidFill>
                  <a:srgbClr val="00B050"/>
                </a:solidFill>
              </a:rPr>
              <a:t>|| </a:t>
            </a:r>
            <a:r>
              <a:rPr lang="en-US" altLang="zh-CN" dirty="0" smtClean="0">
                <a:solidFill>
                  <a:srgbClr val="00B050"/>
                </a:solidFill>
              </a:rPr>
              <a:t>aborted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Committed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>Aborted</a:t>
            </a:r>
          </a:p>
          <a:p>
            <a:r>
              <a:rPr lang="en-US" altLang="zh-CN" i="1" dirty="0" smtClean="0">
                <a:solidFill>
                  <a:srgbClr val="00B050"/>
                </a:solidFill>
              </a:rPr>
              <a:t>What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not </a:t>
            </a:r>
            <a:r>
              <a:rPr lang="en-US" altLang="zh-CN" i="1" dirty="0" smtClean="0">
                <a:solidFill>
                  <a:srgbClr val="00B050"/>
                </a:solidFill>
              </a:rPr>
              <a:t>How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Like 520…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状态转移图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701330" y="5075055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Committed</a:t>
            </a:r>
            <a:endParaRPr lang="zh-CN" altLang="en-US" sz="3200" dirty="0"/>
          </a:p>
        </p:txBody>
      </p:sp>
      <p:sp>
        <p:nvSpPr>
          <p:cNvPr id="13" name="流程图: 过程 12"/>
          <p:cNvSpPr/>
          <p:nvPr/>
        </p:nvSpPr>
        <p:spPr>
          <a:xfrm>
            <a:off x="3639452" y="2545773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Unsure</a:t>
            </a:r>
            <a:endParaRPr lang="zh-CN" altLang="en-US" sz="3200" dirty="0"/>
          </a:p>
        </p:txBody>
      </p:sp>
      <p:sp>
        <p:nvSpPr>
          <p:cNvPr id="14" name="流程图: 过程 13"/>
          <p:cNvSpPr/>
          <p:nvPr/>
        </p:nvSpPr>
        <p:spPr>
          <a:xfrm>
            <a:off x="3639451" y="3810414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Prepared</a:t>
            </a:r>
            <a:endParaRPr lang="zh-CN" altLang="en-US" sz="3200" dirty="0"/>
          </a:p>
        </p:txBody>
      </p:sp>
      <p:sp>
        <p:nvSpPr>
          <p:cNvPr id="15" name="流程图: 过程 14"/>
          <p:cNvSpPr/>
          <p:nvPr/>
        </p:nvSpPr>
        <p:spPr>
          <a:xfrm>
            <a:off x="5577572" y="5075055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Aborted</a:t>
            </a:r>
            <a:endParaRPr lang="zh-CN" altLang="en-US" sz="3200" dirty="0"/>
          </a:p>
        </p:txBody>
      </p: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 flipH="1">
            <a:off x="4608512" y="3429000"/>
            <a:ext cx="1" cy="381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5" idx="0"/>
          </p:cNvCxnSpPr>
          <p:nvPr/>
        </p:nvCxnSpPr>
        <p:spPr>
          <a:xfrm rot="16200000" flipH="1">
            <a:off x="5018268" y="3546689"/>
            <a:ext cx="2087669" cy="969061"/>
          </a:xfrm>
          <a:prstGeom prst="bentConnector3">
            <a:avLst>
              <a:gd name="adj1" fmla="val 72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3"/>
            <a:endCxn id="15" idx="0"/>
          </p:cNvCxnSpPr>
          <p:nvPr/>
        </p:nvCxnSpPr>
        <p:spPr>
          <a:xfrm>
            <a:off x="5577572" y="4252028"/>
            <a:ext cx="969061" cy="82302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1"/>
            <a:endCxn id="12" idx="0"/>
          </p:cNvCxnSpPr>
          <p:nvPr/>
        </p:nvCxnSpPr>
        <p:spPr>
          <a:xfrm rot="10800000" flipV="1">
            <a:off x="2670391" y="4252027"/>
            <a:ext cx="969060" cy="82302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事务（</a:t>
            </a:r>
            <a:r>
              <a:rPr lang="en-US" altLang="zh-CN" dirty="0" smtClean="0"/>
              <a:t>transaction</a:t>
            </a:r>
            <a:r>
              <a:rPr lang="zh-CN" altLang="en-US" dirty="0"/>
              <a:t>）是数据库管理系统执行过程中的一个逻辑单位，由一个有限的数据库操作序列构成</a:t>
            </a:r>
            <a:r>
              <a:rPr lang="zh-CN" altLang="en-US" dirty="0" smtClean="0"/>
              <a:t>。（</a:t>
            </a:r>
            <a:r>
              <a:rPr lang="en-US" altLang="zh-CN" dirty="0" smtClean="0">
                <a:hlinkClick r:id="rId2"/>
              </a:rPr>
              <a:t>Wikipedia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ACID</a:t>
            </a:r>
            <a:r>
              <a:rPr lang="zh-CN" altLang="en-US" dirty="0" smtClean="0">
                <a:hlinkClick r:id="rId3"/>
              </a:rPr>
              <a:t>特性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 smtClean="0"/>
              <a:t>）：要么全做，要么全不做。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一致性</a:t>
            </a:r>
            <a:r>
              <a:rPr lang="zh-CN" altLang="en-US" dirty="0"/>
              <a:t>（</a:t>
            </a:r>
            <a:r>
              <a:rPr lang="en-US" altLang="zh-CN" dirty="0" smtClean="0"/>
              <a:t>Consistency</a:t>
            </a:r>
            <a:r>
              <a:rPr lang="zh-CN" altLang="en-US" dirty="0"/>
              <a:t>）：数据库的</a:t>
            </a:r>
            <a:r>
              <a:rPr lang="zh-CN" altLang="en-US" dirty="0" smtClean="0"/>
              <a:t>完整性</a:t>
            </a:r>
            <a:r>
              <a:rPr lang="zh-CN" altLang="en-US" dirty="0"/>
              <a:t>不</a:t>
            </a:r>
            <a:r>
              <a:rPr lang="zh-CN" altLang="en-US" dirty="0" smtClean="0"/>
              <a:t>被破坏。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隔离</a:t>
            </a:r>
            <a:r>
              <a:rPr lang="zh-CN" altLang="en-US" dirty="0"/>
              <a:t>性（</a:t>
            </a:r>
            <a:r>
              <a:rPr lang="en-US" altLang="zh-CN" dirty="0"/>
              <a:t>Isolation</a:t>
            </a:r>
            <a:r>
              <a:rPr lang="zh-CN" altLang="en-US" dirty="0"/>
              <a:t>）：防止多个事务并发</a:t>
            </a:r>
            <a:r>
              <a:rPr lang="zh-CN" altLang="en-US" dirty="0" smtClean="0"/>
              <a:t>执行导致数据不一致。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持久性</a:t>
            </a:r>
            <a:r>
              <a:rPr lang="zh-CN" altLang="en-US" dirty="0"/>
              <a:t>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r>
              <a:rPr lang="zh-CN" altLang="en-US" dirty="0" smtClean="0"/>
              <a:t>：事务结束</a:t>
            </a:r>
            <a:r>
              <a:rPr lang="zh-CN" altLang="en-US" dirty="0"/>
              <a:t>后</a:t>
            </a:r>
            <a:r>
              <a:rPr lang="zh-CN" altLang="en-US" dirty="0" smtClean="0"/>
              <a:t>，对数据</a:t>
            </a:r>
            <a:r>
              <a:rPr lang="zh-CN" altLang="en-US" dirty="0"/>
              <a:t>的</a:t>
            </a:r>
            <a:r>
              <a:rPr lang="zh-CN" altLang="en-US" dirty="0" smtClean="0"/>
              <a:t>修改是</a:t>
            </a:r>
            <a:r>
              <a:rPr lang="zh-CN" altLang="en-US" dirty="0"/>
              <a:t>永久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8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数据库事务处理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婚礼类比于事务处理。</a:t>
            </a:r>
            <a:endParaRPr lang="en-US" altLang="zh-CN" dirty="0" smtClean="0"/>
          </a:p>
          <a:p>
            <a:r>
              <a:rPr lang="zh-CN" altLang="en-US" dirty="0" smtClean="0"/>
              <a:t>事务的操作序列由许多</a:t>
            </a:r>
            <a:r>
              <a:rPr lang="en-US" altLang="zh-CN" dirty="0" smtClean="0">
                <a:solidFill>
                  <a:srgbClr val="FF0000"/>
                </a:solidFill>
              </a:rPr>
              <a:t>Resource Manager(RM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婚礼的</a:t>
            </a:r>
            <a:r>
              <a:rPr lang="zh-CN" altLang="en-US" dirty="0" smtClean="0">
                <a:solidFill>
                  <a:srgbClr val="FF0000"/>
                </a:solidFill>
              </a:rPr>
              <a:t>参与者</a:t>
            </a:r>
            <a:r>
              <a:rPr lang="zh-CN" altLang="en-US" dirty="0" smtClean="0"/>
              <a:t>可类比为</a:t>
            </a:r>
            <a:r>
              <a:rPr lang="en-US" altLang="zh-CN" dirty="0" smtClean="0">
                <a:solidFill>
                  <a:srgbClr val="FF0000"/>
                </a:solidFill>
              </a:rPr>
              <a:t>RMs </a:t>
            </a:r>
            <a:r>
              <a:rPr lang="en-US" altLang="zh-CN" dirty="0" smtClean="0"/>
              <a:t>(I: </a:t>
            </a:r>
            <a:r>
              <a:rPr lang="zh-CN" altLang="en-US" dirty="0" smtClean="0"/>
              <a:t>并发执行时要隔离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事务的</a:t>
            </a:r>
            <a:r>
              <a:rPr lang="zh-CN" altLang="en-US" dirty="0" smtClean="0">
                <a:solidFill>
                  <a:srgbClr val="FF0000"/>
                </a:solidFill>
              </a:rPr>
              <a:t>最终结果</a:t>
            </a:r>
            <a:r>
              <a:rPr lang="en-US" altLang="zh-CN" dirty="0" smtClean="0"/>
              <a:t>(D: </a:t>
            </a:r>
            <a:r>
              <a:rPr lang="zh-CN" altLang="en-US" dirty="0" smtClean="0"/>
              <a:t>不可更改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Abort </a:t>
            </a:r>
            <a:r>
              <a:rPr lang="en-US" altLang="zh-CN" dirty="0" smtClean="0"/>
              <a:t>(A: </a:t>
            </a:r>
            <a:r>
              <a:rPr lang="zh-CN" altLang="en-US" dirty="0" smtClean="0"/>
              <a:t>全做或全</a:t>
            </a:r>
            <a:r>
              <a:rPr lang="zh-CN" altLang="en-US" dirty="0"/>
              <a:t>不</a:t>
            </a:r>
            <a:r>
              <a:rPr lang="zh-CN" altLang="en-US" dirty="0" smtClean="0"/>
              <a:t>做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Commit</a:t>
            </a:r>
            <a:r>
              <a:rPr lang="zh-CN" altLang="en-US" dirty="0" smtClean="0"/>
              <a:t>的条件：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ll</a:t>
            </a:r>
            <a:r>
              <a:rPr lang="en-US" altLang="zh-CN" dirty="0" smtClean="0"/>
              <a:t> RMs are </a:t>
            </a:r>
            <a:r>
              <a:rPr lang="en-US" altLang="zh-CN" dirty="0" smtClean="0">
                <a:solidFill>
                  <a:srgbClr val="FF0000"/>
                </a:solidFill>
              </a:rPr>
              <a:t>prepared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的条件：</a:t>
            </a:r>
            <a:r>
              <a:rPr lang="en-US" altLang="zh-CN" dirty="0" smtClean="0">
                <a:solidFill>
                  <a:srgbClr val="FF0000"/>
                </a:solidFill>
              </a:rPr>
              <a:t>Any</a:t>
            </a:r>
            <a:r>
              <a:rPr lang="en-US" altLang="zh-CN" dirty="0" smtClean="0"/>
              <a:t> RM wants to </a:t>
            </a:r>
            <a:r>
              <a:rPr lang="en-US" altLang="zh-CN" dirty="0" smtClean="0">
                <a:solidFill>
                  <a:srgbClr val="FF0000"/>
                </a:solidFill>
              </a:rPr>
              <a:t>abort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RM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且</a:t>
            </a:r>
            <a:r>
              <a:rPr lang="zh-CN" altLang="en-US" dirty="0" smtClean="0">
                <a:solidFill>
                  <a:srgbClr val="FF0000"/>
                </a:solidFill>
              </a:rPr>
              <a:t>必须相同</a:t>
            </a:r>
            <a:r>
              <a:rPr lang="en-US" altLang="zh-CN" dirty="0" smtClean="0"/>
              <a:t>(C: </a:t>
            </a:r>
            <a:r>
              <a:rPr lang="zh-CN" altLang="en-US" dirty="0" smtClean="0"/>
              <a:t>一致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47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对比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1701330" y="5075055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Committed</a:t>
            </a:r>
            <a:endParaRPr lang="zh-CN" altLang="en-US" sz="3200" dirty="0"/>
          </a:p>
        </p:txBody>
      </p:sp>
      <p:sp>
        <p:nvSpPr>
          <p:cNvPr id="13" name="流程图: 过程 12"/>
          <p:cNvSpPr/>
          <p:nvPr/>
        </p:nvSpPr>
        <p:spPr>
          <a:xfrm>
            <a:off x="3639452" y="2545773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Working</a:t>
            </a:r>
            <a:endParaRPr lang="zh-CN" altLang="en-US" sz="3200" dirty="0"/>
          </a:p>
        </p:txBody>
      </p:sp>
      <p:sp>
        <p:nvSpPr>
          <p:cNvPr id="14" name="流程图: 过程 13"/>
          <p:cNvSpPr/>
          <p:nvPr/>
        </p:nvSpPr>
        <p:spPr>
          <a:xfrm>
            <a:off x="3639451" y="3810414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Prepared</a:t>
            </a:r>
            <a:endParaRPr lang="zh-CN" altLang="en-US" sz="3200" dirty="0"/>
          </a:p>
        </p:txBody>
      </p:sp>
      <p:sp>
        <p:nvSpPr>
          <p:cNvPr id="15" name="流程图: 过程 14"/>
          <p:cNvSpPr/>
          <p:nvPr/>
        </p:nvSpPr>
        <p:spPr>
          <a:xfrm>
            <a:off x="5577572" y="5075055"/>
            <a:ext cx="1938121" cy="8832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Aborted</a:t>
            </a:r>
            <a:endParaRPr lang="zh-CN" altLang="en-US" sz="3200" dirty="0"/>
          </a:p>
        </p:txBody>
      </p:sp>
      <p:cxnSp>
        <p:nvCxnSpPr>
          <p:cNvPr id="17" name="直接箭头连接符 16"/>
          <p:cNvCxnSpPr>
            <a:stCxn id="13" idx="2"/>
            <a:endCxn id="14" idx="0"/>
          </p:cNvCxnSpPr>
          <p:nvPr/>
        </p:nvCxnSpPr>
        <p:spPr>
          <a:xfrm flipH="1">
            <a:off x="4608512" y="3429000"/>
            <a:ext cx="1" cy="381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5" idx="0"/>
          </p:cNvCxnSpPr>
          <p:nvPr/>
        </p:nvCxnSpPr>
        <p:spPr>
          <a:xfrm rot="16200000" flipH="1">
            <a:off x="5018268" y="3546689"/>
            <a:ext cx="2087669" cy="969061"/>
          </a:xfrm>
          <a:prstGeom prst="bentConnector3">
            <a:avLst>
              <a:gd name="adj1" fmla="val 72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3"/>
            <a:endCxn id="15" idx="0"/>
          </p:cNvCxnSpPr>
          <p:nvPr/>
        </p:nvCxnSpPr>
        <p:spPr>
          <a:xfrm>
            <a:off x="5577572" y="4252028"/>
            <a:ext cx="969061" cy="82302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1"/>
            <a:endCxn id="12" idx="0"/>
          </p:cNvCxnSpPr>
          <p:nvPr/>
        </p:nvCxnSpPr>
        <p:spPr>
          <a:xfrm rot="10800000" flipV="1">
            <a:off x="2670391" y="4252027"/>
            <a:ext cx="969060" cy="82302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1652</TotalTime>
  <Words>914</Words>
  <Application>Microsoft Office PowerPoint</Application>
  <PresentationFormat>全屏显示(4:3)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华文仿宋</vt:lpstr>
      <vt:lpstr>Tw Cen MT</vt:lpstr>
      <vt:lpstr>Tw Cen MT Condensed</vt:lpstr>
      <vt:lpstr>Wingdings 3</vt:lpstr>
      <vt:lpstr>积分</vt:lpstr>
      <vt:lpstr>Transaction Commit</vt:lpstr>
      <vt:lpstr>故事情节</vt:lpstr>
      <vt:lpstr>问题分析</vt:lpstr>
      <vt:lpstr>问题分析</vt:lpstr>
      <vt:lpstr>形式化说明</vt:lpstr>
      <vt:lpstr>状态转移图</vt:lpstr>
      <vt:lpstr>数据库事务处理</vt:lpstr>
      <vt:lpstr>数据库事务处理</vt:lpstr>
      <vt:lpstr>状态转移图</vt:lpstr>
      <vt:lpstr>用TLA+描述（RM）</vt:lpstr>
      <vt:lpstr>用TLA+描述（状态及约束）</vt:lpstr>
      <vt:lpstr>用TLA+描述（初始状态）</vt:lpstr>
      <vt:lpstr>用TLA+描述（术语）</vt:lpstr>
      <vt:lpstr>用TLA+描述（次态）</vt:lpstr>
      <vt:lpstr>用TLA+描述（Prepare）</vt:lpstr>
      <vt:lpstr>用TLA+描述（Decide）</vt:lpstr>
      <vt:lpstr>模型检验（指定RM的值）</vt:lpstr>
      <vt:lpstr>模型检验（一致性约束）</vt:lpstr>
      <vt:lpstr>模型检验（设置）</vt:lpstr>
      <vt:lpstr>模型检验（结果）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Commit</dc:title>
  <dc:creator>唐瑞泽</dc:creator>
  <cp:lastModifiedBy>唐瑞泽</cp:lastModifiedBy>
  <cp:revision>83</cp:revision>
  <dcterms:created xsi:type="dcterms:W3CDTF">2018-04-02T07:26:32Z</dcterms:created>
  <dcterms:modified xsi:type="dcterms:W3CDTF">2018-04-08T10:06:18Z</dcterms:modified>
</cp:coreProperties>
</file>