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  <p:sldMasterId id="2147483776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70" r:id="rId14"/>
    <p:sldId id="266" r:id="rId15"/>
    <p:sldId id="267" r:id="rId16"/>
    <p:sldId id="269" r:id="rId17"/>
    <p:sldId id="271" r:id="rId18"/>
    <p:sldId id="272" r:id="rId19"/>
    <p:sldId id="274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4" autoAdjust="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72F8-B265-4FDE-8A16-F54ED322356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BA008-2F56-496C-ABC4-66BDDB8A1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35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5FD-27D3-405D-BCCB-7FB453CE0922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6CD43-BE1B-44EB-9927-4412CB00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5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6CD43-BE1B-44EB-9927-4412CB0076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1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分布式系统中，一般存在多个多个数据副本，一般是通过日志来实现。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6CD43-BE1B-44EB-9927-4412CB0076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8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6CD43-BE1B-44EB-9927-4412CB0076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3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6CD43-BE1B-44EB-9927-4412CB00765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5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2018/4/19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781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5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3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1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 altLang="zh-CN" smtClean="0"/>
              <a:t>2018/4/19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5C50EBC8-143E-4696-B53D-6B67EBFFDC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00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4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7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0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2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09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3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1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56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74323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51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0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0EBC8-143E-4696-B53D-6B67EBFFDC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264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2018/4/19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5C50EBC8-143E-4696-B53D-6B67EBFFDC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46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altLang="zh-CN" smtClean="0"/>
              <a:t>2018/4/19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5C50EBC8-143E-4696-B53D-6B67EBFFDC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7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Paxos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易星辰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2018.04.19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>
                <a:latin typeface="+mn-ea"/>
              </a:rPr>
              <a:t>1</a:t>
            </a:fld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7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Phase 2.a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Proposer</a:t>
            </a:r>
            <a:r>
              <a:rPr lang="zh-CN" altLang="en-US" dirty="0"/>
              <a:t>得到</a:t>
            </a:r>
            <a:r>
              <a:rPr lang="zh-CN" altLang="en-US" dirty="0" smtClean="0"/>
              <a:t>了一个多数派的</a:t>
            </a:r>
            <a:r>
              <a:rPr lang="zh-CN" altLang="en-US" dirty="0"/>
              <a:t>承诺后，</a:t>
            </a:r>
            <a:r>
              <a:rPr lang="zh-CN" altLang="en-US" dirty="0" smtClean="0"/>
              <a:t>如果发现没有</a:t>
            </a:r>
            <a:r>
              <a:rPr lang="zh-CN" altLang="en-US" dirty="0"/>
              <a:t>一个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过</a:t>
            </a:r>
            <a:r>
              <a:rPr lang="zh-CN" altLang="en-US" dirty="0"/>
              <a:t>一个值，那么</a:t>
            </a:r>
            <a:r>
              <a:rPr lang="zh-CN" altLang="en-US" dirty="0" smtClean="0"/>
              <a:t>向</a:t>
            </a:r>
            <a:r>
              <a:rPr lang="zh-CN" altLang="en-US" dirty="0"/>
              <a:t>一</a:t>
            </a:r>
            <a:r>
              <a:rPr lang="zh-CN" altLang="en-US" dirty="0" smtClean="0"/>
              <a:t>个多数派中的所有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发起提议</a:t>
            </a:r>
            <a:r>
              <a:rPr lang="zh-CN" altLang="en-US" dirty="0"/>
              <a:t>编号</a:t>
            </a:r>
            <a:r>
              <a:rPr lang="en-US" altLang="zh-CN" dirty="0" smtClean="0"/>
              <a:t>n</a:t>
            </a:r>
            <a:r>
              <a:rPr lang="zh-CN" altLang="en-US" dirty="0"/>
              <a:t>和自己的值，否则，从所有接受过的值中选择对应的提议编号最大的，作为提议的值，提议编号仍然为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8" name="椭圆 7"/>
          <p:cNvSpPr/>
          <p:nvPr/>
        </p:nvSpPr>
        <p:spPr>
          <a:xfrm>
            <a:off x="1289304" y="2633472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59224" y="2066544"/>
            <a:ext cx="996696" cy="566928"/>
          </a:xfrm>
          <a:prstGeom prst="ellipse">
            <a:avLst/>
          </a:prstGeom>
          <a:solidFill>
            <a:srgbClr val="F8F8F8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59224" y="3200400"/>
            <a:ext cx="996696" cy="566928"/>
          </a:xfrm>
          <a:prstGeom prst="ellipse">
            <a:avLst/>
          </a:prstGeom>
          <a:solidFill>
            <a:srgbClr val="F8F8F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77840" y="2633472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8" idx="7"/>
            <a:endCxn id="11" idx="2"/>
          </p:cNvCxnSpPr>
          <p:nvPr/>
        </p:nvCxnSpPr>
        <p:spPr>
          <a:xfrm flipV="1">
            <a:off x="2140037" y="2350008"/>
            <a:ext cx="2319187" cy="3664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3" idx="2"/>
          </p:cNvCxnSpPr>
          <p:nvPr/>
        </p:nvCxnSpPr>
        <p:spPr>
          <a:xfrm>
            <a:off x="2286000" y="2916936"/>
            <a:ext cx="329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77440" y="2221206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Accept(n, v)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999232" y="2845299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Accept(n, v)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8" idx="5"/>
            <a:endCxn id="12" idx="2"/>
          </p:cNvCxnSpPr>
          <p:nvPr/>
        </p:nvCxnSpPr>
        <p:spPr>
          <a:xfrm>
            <a:off x="2140037" y="3117375"/>
            <a:ext cx="2319187" cy="36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85644" y="3246177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Accept(n, v)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Phase 2.b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接收到提议后，如果该提议编号不违反自己做过的承诺，则接受该提议。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89304" y="2633472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59224" y="2066544"/>
            <a:ext cx="996696" cy="566928"/>
          </a:xfrm>
          <a:prstGeom prst="ellipse">
            <a:avLst/>
          </a:prstGeom>
          <a:solidFill>
            <a:srgbClr val="F8F8F8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77840" y="2633472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59224" y="3200400"/>
            <a:ext cx="996696" cy="566928"/>
          </a:xfrm>
          <a:prstGeom prst="ellipse">
            <a:avLst/>
          </a:prstGeom>
          <a:solidFill>
            <a:srgbClr val="F8F8F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2140037" y="2350008"/>
            <a:ext cx="2319187" cy="3664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4" idx="6"/>
          </p:cNvCxnSpPr>
          <p:nvPr/>
        </p:nvCxnSpPr>
        <p:spPr>
          <a:xfrm flipH="1">
            <a:off x="2286000" y="2916936"/>
            <a:ext cx="329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4" idx="5"/>
          </p:cNvCxnSpPr>
          <p:nvPr/>
        </p:nvCxnSpPr>
        <p:spPr>
          <a:xfrm flipH="1" flipV="1">
            <a:off x="2140037" y="3117375"/>
            <a:ext cx="2319187" cy="36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77440" y="2221206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Accepted(n, v)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99232" y="2845299"/>
            <a:ext cx="145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Accepted(n, v)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432134" y="3286268"/>
            <a:ext cx="160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Accepted(n, v)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Learner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方案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每当一个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接受了新的提议，就广播给所有的</a:t>
            </a:r>
            <a:r>
              <a:rPr lang="en-US" altLang="zh-CN" dirty="0" smtClean="0"/>
              <a:t>learner</a:t>
            </a:r>
            <a:r>
              <a:rPr lang="zh-CN" altLang="en-US" dirty="0" smtClean="0"/>
              <a:t>，假设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数量为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learner</a:t>
            </a:r>
            <a:r>
              <a:rPr lang="zh-CN" altLang="en-US" dirty="0" smtClean="0"/>
              <a:t>数量为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，通信开销</a:t>
            </a:r>
            <a:r>
              <a:rPr lang="en-US" altLang="zh-CN" dirty="0" smtClean="0"/>
              <a:t>O(m *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选择一个</a:t>
            </a:r>
            <a:r>
              <a:rPr lang="en-US" altLang="zh-CN" dirty="0" smtClean="0"/>
              <a:t>learner</a:t>
            </a:r>
            <a:r>
              <a:rPr lang="zh-CN" altLang="en-US" dirty="0" smtClean="0"/>
              <a:t>，负责接受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的消息，通信开销</a:t>
            </a:r>
            <a:r>
              <a:rPr lang="en-US" altLang="zh-CN" dirty="0" smtClean="0"/>
              <a:t>O(m +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选择一组</a:t>
            </a:r>
            <a:r>
              <a:rPr lang="en-US" altLang="zh-CN" dirty="0" smtClean="0"/>
              <a:t>learner</a:t>
            </a:r>
            <a:r>
              <a:rPr lang="zh-CN" altLang="en-US" dirty="0" smtClean="0"/>
              <a:t>，数量为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，通信开销</a:t>
            </a:r>
            <a:r>
              <a:rPr lang="en-US" altLang="zh-CN" dirty="0" smtClean="0"/>
              <a:t>c </a:t>
            </a:r>
            <a:r>
              <a:rPr lang="zh-CN" altLang="en-US" dirty="0" smtClean="0"/>
              <a:t>* </a:t>
            </a:r>
            <a:r>
              <a:rPr lang="en-US" altLang="zh-CN" dirty="0" smtClean="0"/>
              <a:t>O(m +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Safety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Chosen</a:t>
            </a:r>
            <a:r>
              <a:rPr lang="en-US" altLang="zh-CN" dirty="0" smtClean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Call a value </a:t>
            </a:r>
            <a:r>
              <a:rPr lang="en-US" altLang="zh-CN" b="1" i="1" dirty="0" smtClean="0"/>
              <a:t>chosen</a:t>
            </a:r>
            <a:r>
              <a:rPr lang="en-US" altLang="zh-CN" dirty="0" smtClean="0"/>
              <a:t> if it is accepted by a majority of acceptors.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Safety Properties: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No value is chosen unless it is first proposed.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No two distinct values are both chosen.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逆</a:t>
            </a:r>
            <a:r>
              <a:rPr lang="zh-CN" altLang="en-US" dirty="0" smtClean="0"/>
              <a:t>推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P1. If a proposal with value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is chosen, then every higher-numbered proposal that is chosen has value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P2. If a proposal with value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is chosen, then every higher-numbered proposal accepted by any acceptor has value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P3. </a:t>
            </a:r>
            <a:r>
              <a:rPr lang="en-US" altLang="zh-CN" dirty="0"/>
              <a:t>If a proposal with value </a:t>
            </a:r>
            <a:r>
              <a:rPr lang="en-US" altLang="zh-CN" i="1" dirty="0"/>
              <a:t>v </a:t>
            </a:r>
            <a:r>
              <a:rPr lang="en-US" altLang="zh-CN" dirty="0"/>
              <a:t>is chosen, then every higher-numbered proposal issued by any proposer has value </a:t>
            </a:r>
            <a:r>
              <a:rPr lang="en-US" altLang="zh-CN" i="1" dirty="0"/>
              <a:t>v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Paxos =&gt; P3 =&gt; P2 =&gt; P1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数学归纳法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P3: Assume proposal(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) is chosen, then show that any proposal issued with number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&gt;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also has value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Step 1.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如果提议</a:t>
            </a:r>
            <a:r>
              <a:rPr lang="en-US" altLang="zh-CN" dirty="0" smtClean="0"/>
              <a:t>(m, v)</a:t>
            </a:r>
            <a:r>
              <a:rPr lang="zh-CN" altLang="en-US" dirty="0" smtClean="0"/>
              <a:t>被多数派接受，则提议</a:t>
            </a:r>
            <a:r>
              <a:rPr lang="en-US" altLang="zh-CN" dirty="0" smtClean="0"/>
              <a:t>m</a:t>
            </a:r>
            <a:r>
              <a:rPr lang="zh-CN" altLang="en-US" dirty="0" smtClean="0"/>
              <a:t>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值均为</a:t>
            </a:r>
            <a:r>
              <a:rPr lang="en-US" altLang="zh-CN" dirty="0" smtClean="0"/>
              <a:t>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Step 2.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+ 1 </a:t>
            </a:r>
          </a:p>
          <a:p>
            <a:pPr marL="201168" lvl="1" indent="0">
              <a:buNone/>
            </a:pPr>
            <a:r>
              <a:rPr lang="en-US" altLang="zh-CN" dirty="0" smtClean="0"/>
              <a:t>	a. </a:t>
            </a:r>
            <a:r>
              <a:rPr lang="zh-CN" altLang="en-US" dirty="0" smtClean="0"/>
              <a:t>提议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+ 1 </a:t>
            </a:r>
            <a:r>
              <a:rPr lang="zh-CN" altLang="en-US" dirty="0" smtClean="0"/>
              <a:t>不存在。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b. </a:t>
            </a:r>
            <a:r>
              <a:rPr lang="zh-CN" altLang="en-US" dirty="0"/>
              <a:t>提议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+ 1,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1),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Phase 1.b</a:t>
            </a:r>
            <a:r>
              <a:rPr lang="zh-CN" altLang="en-US" dirty="0" smtClean="0"/>
              <a:t>得，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+1</a:t>
            </a:r>
            <a:r>
              <a:rPr lang="zh-CN" altLang="en-US" dirty="0" smtClean="0"/>
              <a:t>轮的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被多数派</a:t>
            </a:r>
            <a:r>
              <a:rPr lang="en-US" altLang="zh-CN" dirty="0"/>
              <a:t>Q</a:t>
            </a:r>
            <a:r>
              <a:rPr lang="en-US" altLang="zh-CN" dirty="0" smtClean="0"/>
              <a:t>1</a:t>
            </a:r>
            <a:r>
              <a:rPr lang="zh-CN" altLang="en-US" dirty="0" smtClean="0"/>
              <a:t>承诺</a:t>
            </a:r>
            <a:r>
              <a:rPr lang="en-US" altLang="zh-CN" dirty="0" smtClean="0"/>
              <a:t>	</a:t>
            </a:r>
            <a:r>
              <a:rPr lang="zh-CN" altLang="en-US" dirty="0" smtClean="0"/>
              <a:t>并返回结果，</a:t>
            </a:r>
            <a:r>
              <a:rPr lang="en-US" altLang="zh-CN" dirty="0" smtClean="0"/>
              <a:t>v1</a:t>
            </a:r>
            <a:r>
              <a:rPr lang="zh-CN" altLang="en-US" dirty="0" smtClean="0"/>
              <a:t>是从返回的提议中选出来的，不妨设这个值选自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	(t,  v1), 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的编号是返回结果中最大的。由于提议</a:t>
            </a:r>
            <a:r>
              <a:rPr lang="en-US" altLang="zh-CN" dirty="0" smtClean="0"/>
              <a:t>(m, v)</a:t>
            </a:r>
            <a:r>
              <a:rPr lang="zh-CN" altLang="en-US" dirty="0" smtClean="0"/>
              <a:t>被批准，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所</a:t>
            </a:r>
            <a:r>
              <a:rPr lang="en-US" altLang="zh-CN" dirty="0" smtClean="0"/>
              <a:t>	</a:t>
            </a:r>
            <a:r>
              <a:rPr lang="zh-CN" altLang="en-US" dirty="0" smtClean="0"/>
              <a:t>以存在一个多数派</a:t>
            </a:r>
            <a:r>
              <a:rPr lang="en-US" altLang="zh-CN" dirty="0" smtClean="0"/>
              <a:t>Q2</a:t>
            </a:r>
            <a:r>
              <a:rPr lang="zh-CN" altLang="en-US" dirty="0" smtClean="0"/>
              <a:t>接受</a:t>
            </a:r>
            <a:r>
              <a:rPr lang="en-US" altLang="zh-CN" dirty="0" smtClean="0"/>
              <a:t>(m, v)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Q1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Q2</a:t>
            </a:r>
            <a:r>
              <a:rPr lang="zh-CN" altLang="en-US" dirty="0" smtClean="0"/>
              <a:t>存在交集，</a:t>
            </a:r>
            <a:r>
              <a:rPr lang="en-US" altLang="zh-CN" dirty="0" smtClean="0"/>
              <a:t>t &gt;= 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</a:t>
            </a:r>
            <a:r>
              <a:rPr lang="en-US" altLang="zh-CN" dirty="0" smtClean="0"/>
              <a:t>Phase 1.a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t &lt;= k, v1 = v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Liveness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Leader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特殊的</a:t>
            </a:r>
            <a:r>
              <a:rPr lang="en-US" altLang="zh-CN" dirty="0" smtClean="0"/>
              <a:t>proposer</a:t>
            </a:r>
            <a:r>
              <a:rPr lang="zh-CN" altLang="en-US" dirty="0" smtClean="0"/>
              <a:t>，提交和接收提议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9" y="1914012"/>
            <a:ext cx="7547502" cy="3029975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64"/>
          <a:stretch/>
        </p:blipFill>
        <p:spPr>
          <a:xfrm>
            <a:off x="2165350" y="2062163"/>
            <a:ext cx="3421634" cy="3590925"/>
          </a:xfrm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与其预测未来，不如限制未来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分布式一致性算法</a:t>
            </a:r>
            <a:endParaRPr lang="en-US" altLang="zh-CN" dirty="0" smtClean="0"/>
          </a:p>
          <a:p>
            <a:pPr marL="530352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状态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i="0" dirty="0" smtClean="0"/>
              <a:t> 确保所有副本中日志</a:t>
            </a:r>
            <a:r>
              <a:rPr lang="zh-CN" altLang="en-US" sz="1600" b="1" i="0" dirty="0" smtClean="0"/>
              <a:t>保持一致</a:t>
            </a:r>
            <a:endParaRPr lang="en-US" altLang="zh-CN" sz="1600" b="1" i="0" dirty="0" smtClean="0"/>
          </a:p>
          <a:p>
            <a:pPr marL="530352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17" y="1925346"/>
            <a:ext cx="6372284" cy="20360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60" y="3509043"/>
            <a:ext cx="4846593" cy="127046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latin typeface="Franklin Gothic Medium" panose="020B0603020102020204" pitchFamily="34" charset="0"/>
              </a:rPr>
              <a:t>2018/4/19</a:t>
            </a:r>
            <a:endParaRPr lang="zh-CN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fld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5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Paxos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问题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i="0" dirty="0" smtClean="0"/>
              <a:t> 分布式系统就某个值达成一致</a:t>
            </a:r>
            <a:endParaRPr lang="en-US" altLang="zh-CN" sz="1600" i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策略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i="0" dirty="0" smtClean="0"/>
              <a:t> 对每个指令产生执行</a:t>
            </a:r>
            <a:r>
              <a:rPr lang="en-US" altLang="zh-CN" sz="1600" i="0" dirty="0" smtClean="0"/>
              <a:t>“</a:t>
            </a:r>
            <a:r>
              <a:rPr lang="zh-CN" altLang="en-US" sz="1600" i="0" dirty="0" smtClean="0"/>
              <a:t>一致性算法</a:t>
            </a:r>
            <a:r>
              <a:rPr lang="en-US" altLang="zh-CN" sz="1600" i="0" dirty="0" smtClean="0"/>
              <a:t>”</a:t>
            </a:r>
            <a:endParaRPr lang="en-US" altLang="zh-CN" sz="1600" i="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i="0" dirty="0" smtClean="0"/>
              <a:t> 典型场景</a:t>
            </a:r>
            <a:endParaRPr lang="en-US" altLang="zh-CN" i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i="0" dirty="0" smtClean="0"/>
              <a:t> 初始状态一致</a:t>
            </a:r>
            <a:endParaRPr lang="en-US" altLang="zh-CN" sz="1600" i="0" dirty="0" smtClean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i="0" dirty="0" smtClean="0"/>
              <a:t> 执行指令一致</a:t>
            </a:r>
            <a:endParaRPr lang="en-US" altLang="zh-CN" sz="1600" i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i="0" dirty="0" smtClean="0"/>
              <a:t> 最终状态一致</a:t>
            </a:r>
            <a:endParaRPr lang="en-US" altLang="zh-CN" sz="1600" i="0" dirty="0" smtClean="0"/>
          </a:p>
          <a:p>
            <a:pPr marL="530352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en-US" dirty="0" smtClean="0"/>
              <a:t>模拟选举投票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i="0" dirty="0" smtClean="0"/>
              <a:t> </a:t>
            </a:r>
            <a:r>
              <a:rPr lang="zh-CN" altLang="en-US" sz="1600" dirty="0"/>
              <a:t>每次</a:t>
            </a:r>
            <a:r>
              <a:rPr lang="zh-CN" altLang="en-US" sz="1600" i="0" dirty="0" smtClean="0"/>
              <a:t>投票</a:t>
            </a:r>
            <a:r>
              <a:rPr lang="zh-CN" altLang="en-US" sz="1600" i="0" dirty="0" smtClean="0"/>
              <a:t>确定一个值</a:t>
            </a:r>
            <a:endParaRPr lang="en-US" altLang="zh-CN" sz="1600" i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i="0" dirty="0" smtClean="0"/>
              <a:t> 选择多数派</a:t>
            </a:r>
            <a:r>
              <a:rPr lang="en-US" altLang="zh-CN" sz="1600" i="0" dirty="0" smtClean="0"/>
              <a:t>(</a:t>
            </a:r>
            <a:r>
              <a:rPr lang="zh-CN" altLang="en-US" sz="1600" dirty="0"/>
              <a:t>超过总</a:t>
            </a:r>
            <a:r>
              <a:rPr lang="zh-CN" altLang="en-US" sz="1600" dirty="0" smtClean="0"/>
              <a:t>成员半数</a:t>
            </a:r>
            <a:r>
              <a:rPr lang="en-US" altLang="zh-CN" sz="1600" i="0" dirty="0" smtClean="0"/>
              <a:t>)</a:t>
            </a:r>
            <a:r>
              <a:rPr lang="zh-CN" altLang="en-US" sz="1600" i="0" dirty="0" smtClean="0"/>
              <a:t>通过的决议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i="0" dirty="0"/>
              <a:t> </a:t>
            </a:r>
            <a:r>
              <a:rPr lang="zh-CN" altLang="en-US" i="0" dirty="0" smtClean="0"/>
              <a:t>多轮投票</a:t>
            </a:r>
            <a:endParaRPr lang="en-US" altLang="zh-CN" i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i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暴力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 保证</a:t>
            </a:r>
            <a:r>
              <a:rPr lang="zh-CN" altLang="en-US" sz="1600" dirty="0"/>
              <a:t>提议编号更大的提议者学习到前面</a:t>
            </a:r>
            <a:r>
              <a:rPr lang="zh-CN" altLang="en-US" sz="1600" dirty="0" smtClean="0"/>
              <a:t>已经被接受</a:t>
            </a:r>
            <a:r>
              <a:rPr lang="zh-CN" altLang="en-US" sz="1600" dirty="0" smtClean="0"/>
              <a:t>的提议</a:t>
            </a:r>
            <a:endParaRPr lang="en-US" altLang="zh-CN" sz="1600" i="0" dirty="0" smtClean="0"/>
          </a:p>
          <a:p>
            <a:pPr marL="201168" lvl="1" indent="0">
              <a:buNone/>
            </a:pPr>
            <a:endParaRPr lang="en-US" altLang="zh-CN" i="0" dirty="0" smtClean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i="0" dirty="0" smtClean="0"/>
          </a:p>
          <a:p>
            <a:pPr marL="292608" lvl="1">
              <a:buNone/>
            </a:pPr>
            <a:endParaRPr lang="en-US" altLang="zh-CN" dirty="0"/>
          </a:p>
          <a:p>
            <a:pPr marL="0">
              <a:buNone/>
            </a:pPr>
            <a:endParaRPr lang="en-US" altLang="zh-CN" i="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02595"/>
              </p:ext>
            </p:extLst>
          </p:nvPr>
        </p:nvGraphicFramePr>
        <p:xfrm>
          <a:off x="1469137" y="3292011"/>
          <a:ext cx="42410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15"/>
                <a:gridCol w="848215"/>
                <a:gridCol w="848215"/>
                <a:gridCol w="848215"/>
                <a:gridCol w="848215"/>
              </a:tblGrid>
              <a:tr h="280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A3</a:t>
                      </a:r>
                      <a:endParaRPr lang="zh-CN" altLang="en-US" sz="1400" dirty="0"/>
                    </a:p>
                  </a:txBody>
                  <a:tcPr/>
                </a:tc>
              </a:tr>
              <a:tr h="280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Add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acc</a:t>
                      </a:r>
                      <a:endParaRPr lang="zh-CN" altLang="en-US" sz="1400" dirty="0"/>
                    </a:p>
                  </a:txBody>
                  <a:tcPr/>
                </a:tc>
              </a:tr>
              <a:tr h="280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Mov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acc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201168" lvl="1" indent="0">
              <a:buNone/>
            </a:pPr>
            <a:r>
              <a:rPr lang="en-US" altLang="zh-CN" dirty="0" smtClean="0"/>
              <a:t>          	</a:t>
            </a:r>
            <a:r>
              <a:rPr lang="en-US" altLang="zh-CN" dirty="0"/>
              <a:t>	</a:t>
            </a:r>
            <a:r>
              <a:rPr lang="en-US" altLang="zh-CN" dirty="0" smtClean="0"/>
              <a:t>             Acceptor3 </a:t>
            </a:r>
            <a:r>
              <a:rPr lang="zh-CN" altLang="en-US" dirty="0" smtClean="0"/>
              <a:t>接受</a:t>
            </a:r>
            <a:r>
              <a:rPr lang="en-US" altLang="zh-CN" dirty="0" smtClean="0"/>
              <a:t>(2, Add)?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286000" y="4224528"/>
            <a:ext cx="1042416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858256" y="4224528"/>
            <a:ext cx="1042416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63923" y="4224528"/>
            <a:ext cx="1042416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86000" y="4928045"/>
            <a:ext cx="111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Acceptor 1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58256" y="4928043"/>
            <a:ext cx="111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Acceptor 3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08120" y="4928044"/>
            <a:ext cx="111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Acceptor 2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01568" y="2571665"/>
            <a:ext cx="1042416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73624" y="2571665"/>
            <a:ext cx="1042416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72868" y="436518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(0, Add)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22904" y="3257464"/>
            <a:ext cx="111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Proposer 1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85816" y="3257464"/>
            <a:ext cx="111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Proposer 2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16169" y="436518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(0, Add)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974973" y="4365188"/>
            <a:ext cx="9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(1, Mov)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394961" y="2718597"/>
            <a:ext cx="95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(1, Mov)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22904" y="2719359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(0, Add)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008376" y="3239748"/>
            <a:ext cx="499872" cy="94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437888" y="3248607"/>
            <a:ext cx="1505712" cy="9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912995" y="3239748"/>
            <a:ext cx="472821" cy="9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50509" y="3239748"/>
            <a:ext cx="434340" cy="94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611112" y="3648456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delay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422904" y="2716323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(2, Add)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97056" y="2719152"/>
            <a:ext cx="95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(3, Mov)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372868" y="4359902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(2, Add)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149405" y="3654316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delay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980688" y="4362552"/>
            <a:ext cx="9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(3, Mov)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19978" y="4364901"/>
            <a:ext cx="89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(3, Mov)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917502" y="4363724"/>
            <a:ext cx="90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(1, Mov)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8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0" grpId="1"/>
      <p:bldP spid="20" grpId="0"/>
      <p:bldP spid="20" grpId="1"/>
      <p:bldP spid="21" grpId="0"/>
      <p:bldP spid="21" grpId="1"/>
      <p:bldP spid="22" grpId="1"/>
      <p:bldP spid="23" grpId="0"/>
      <p:bldP spid="39" grpId="0"/>
      <p:bldP spid="39" grpId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3659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(3, Mov)</a:t>
            </a:r>
            <a:r>
              <a:rPr lang="zh-CN" altLang="en-US" sz="1600" dirty="0" smtClean="0"/>
              <a:t>提出时，</a:t>
            </a:r>
            <a:r>
              <a:rPr lang="en-US" altLang="zh-CN" sz="1600" dirty="0" smtClean="0"/>
              <a:t>(2, Add)</a:t>
            </a:r>
            <a:r>
              <a:rPr lang="zh-CN" altLang="en-US" sz="1600" dirty="0" smtClean="0"/>
              <a:t>并没有被接受。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再次暴力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Acceptor</a:t>
            </a:r>
            <a:r>
              <a:rPr lang="zh-CN" altLang="en-US" sz="1600" dirty="0" smtClean="0"/>
              <a:t>不再接受比其接受过最大的</a:t>
            </a:r>
            <a:r>
              <a:rPr lang="en-US" altLang="zh-CN" sz="1600" dirty="0" smtClean="0"/>
              <a:t>proposal id</a:t>
            </a:r>
            <a:r>
              <a:rPr lang="zh-CN" altLang="en-US" sz="1600" dirty="0" smtClean="0"/>
              <a:t>小的</a:t>
            </a:r>
            <a:r>
              <a:rPr lang="en-US" altLang="zh-CN" sz="1600" dirty="0" smtClean="0"/>
              <a:t>proposal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算法正式描述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982713" cy="4308178"/>
          </a:xfrm>
        </p:spPr>
        <p:txBody>
          <a:bodyPr vert="horz"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三个角色</a:t>
            </a:r>
            <a:endParaRPr lang="en-US" altLang="zh-CN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700" dirty="0" smtClean="0"/>
              <a:t> Proposer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Acceptor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Learner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两个过程</a:t>
            </a:r>
            <a:endParaRPr lang="en-US" altLang="zh-CN" sz="2200" dirty="0" smtClean="0"/>
          </a:p>
          <a:p>
            <a:pPr lvl="1">
              <a:buFont typeface="Calibri" pitchFamily="34" charset="0"/>
              <a:buChar char="•"/>
            </a:pPr>
            <a:r>
              <a:rPr lang="en-US" altLang="zh-CN" sz="1700" dirty="0" smtClean="0"/>
              <a:t> </a:t>
            </a:r>
            <a:r>
              <a:rPr lang="en-US" altLang="zh-CN" sz="1700" b="1" dirty="0" smtClean="0"/>
              <a:t>Phase 1. </a:t>
            </a:r>
            <a:r>
              <a:rPr lang="en-US" altLang="zh-CN" sz="1700" dirty="0"/>
              <a:t>(a) A proposer selects a proposal number n and sends a </a:t>
            </a:r>
            <a:r>
              <a:rPr lang="en-US" altLang="zh-CN" sz="1700" dirty="0" smtClean="0"/>
              <a:t>prepare request </a:t>
            </a:r>
            <a:r>
              <a:rPr lang="en-US" altLang="zh-CN" sz="1700" dirty="0"/>
              <a:t>with number n to a majority of </a:t>
            </a:r>
            <a:r>
              <a:rPr lang="en-US" altLang="zh-CN" sz="1700" dirty="0" smtClean="0"/>
              <a:t>acceptors.</a:t>
            </a:r>
            <a:endParaRPr lang="en-US" altLang="zh-CN" sz="1700" dirty="0"/>
          </a:p>
          <a:p>
            <a:pPr marL="384048" lvl="2" indent="0">
              <a:buNone/>
            </a:pPr>
            <a:r>
              <a:rPr lang="en-US" altLang="zh-CN" sz="1700" dirty="0"/>
              <a:t>(b) If an acceptor receives a prepare request with number n </a:t>
            </a:r>
            <a:r>
              <a:rPr lang="en-US" altLang="zh-CN" sz="1700" dirty="0" smtClean="0"/>
              <a:t>greater than </a:t>
            </a:r>
            <a:r>
              <a:rPr lang="en-US" altLang="zh-CN" sz="1700" dirty="0"/>
              <a:t>that of any prepare request to which it has already </a:t>
            </a:r>
            <a:r>
              <a:rPr lang="en-US" altLang="zh-CN" sz="1700" dirty="0" smtClean="0"/>
              <a:t>responded, then </a:t>
            </a:r>
            <a:r>
              <a:rPr lang="en-US" altLang="zh-CN" sz="1700" dirty="0"/>
              <a:t>it responds to the request with a promise not to accept any </a:t>
            </a:r>
            <a:r>
              <a:rPr lang="en-US" altLang="zh-CN" sz="1700" dirty="0" smtClean="0"/>
              <a:t>more proposals </a:t>
            </a:r>
            <a:r>
              <a:rPr lang="en-US" altLang="zh-CN" sz="1700" dirty="0"/>
              <a:t>numbered less than n and with the highest-numbered proposal (if any) that it has accepted</a:t>
            </a:r>
            <a:r>
              <a:rPr lang="en-US" altLang="zh-CN" sz="17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700" b="1" dirty="0" smtClean="0"/>
              <a:t> Phase 2. </a:t>
            </a:r>
            <a:r>
              <a:rPr lang="en-US" altLang="zh-CN" sz="1700" dirty="0" smtClean="0"/>
              <a:t>(a</a:t>
            </a:r>
            <a:r>
              <a:rPr lang="en-US" altLang="zh-CN" sz="1700" dirty="0"/>
              <a:t>) </a:t>
            </a:r>
            <a:r>
              <a:rPr lang="en-US" altLang="zh-CN" sz="1700" dirty="0" smtClean="0"/>
              <a:t>If </a:t>
            </a:r>
            <a:r>
              <a:rPr lang="en-US" altLang="zh-CN" sz="1700" dirty="0"/>
              <a:t>the proposer receives a response to its prepare </a:t>
            </a:r>
            <a:r>
              <a:rPr lang="en-US" altLang="zh-CN" sz="1700" dirty="0" smtClean="0"/>
              <a:t>requests (numbered </a:t>
            </a:r>
            <a:r>
              <a:rPr lang="en-US" altLang="zh-CN" sz="1700" dirty="0"/>
              <a:t>n) from a majority of acceptors, then it sends an </a:t>
            </a:r>
            <a:r>
              <a:rPr lang="en-US" altLang="zh-CN" sz="1700" dirty="0" smtClean="0"/>
              <a:t>accept request </a:t>
            </a:r>
            <a:r>
              <a:rPr lang="en-US" altLang="zh-CN" sz="1700" dirty="0"/>
              <a:t>to each of those acceptors for a proposal numbered n with </a:t>
            </a:r>
            <a:r>
              <a:rPr lang="en-US" altLang="zh-CN" sz="1700" dirty="0" smtClean="0"/>
              <a:t>a value </a:t>
            </a:r>
            <a:r>
              <a:rPr lang="en-US" altLang="zh-CN" sz="1700" dirty="0"/>
              <a:t>v, where v is the value of the highest-numbered proposal </a:t>
            </a:r>
            <a:r>
              <a:rPr lang="en-US" altLang="zh-CN" sz="1700" dirty="0" smtClean="0"/>
              <a:t>among the </a:t>
            </a:r>
            <a:r>
              <a:rPr lang="en-US" altLang="zh-CN" sz="1700" dirty="0"/>
              <a:t>responses, or is any value if the responses reported no </a:t>
            </a:r>
            <a:r>
              <a:rPr lang="en-US" altLang="zh-CN" sz="1700" dirty="0" smtClean="0"/>
              <a:t>proposals.</a:t>
            </a:r>
          </a:p>
          <a:p>
            <a:pPr marL="384048" lvl="2" indent="0">
              <a:buNone/>
            </a:pPr>
            <a:r>
              <a:rPr lang="en-US" altLang="zh-CN" sz="1700" dirty="0"/>
              <a:t>(b) If an acceptor receives an accept request for a proposal </a:t>
            </a:r>
            <a:r>
              <a:rPr lang="en-US" altLang="zh-CN" sz="1700" dirty="0" smtClean="0"/>
              <a:t>numbered n</a:t>
            </a:r>
            <a:r>
              <a:rPr lang="en-US" altLang="zh-CN" sz="1700" dirty="0"/>
              <a:t>, it accepts the proposal unless it has already responded to a </a:t>
            </a:r>
            <a:r>
              <a:rPr lang="en-US" altLang="zh-CN" sz="1700" dirty="0" smtClean="0"/>
              <a:t>prepare request </a:t>
            </a:r>
            <a:r>
              <a:rPr lang="en-US" altLang="zh-CN" sz="1700" dirty="0"/>
              <a:t>having a number greater than n</a:t>
            </a:r>
            <a:r>
              <a:rPr lang="en-US" altLang="zh-CN" sz="17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01168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Phase 1.a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>
              <a:buFont typeface="Calibri" panose="020F0502020204030204" pitchFamily="34" charset="0"/>
              <a:buChar char="•"/>
            </a:pPr>
            <a:r>
              <a:rPr lang="en-US" altLang="zh-CN" dirty="0" smtClean="0"/>
              <a:t>Proposer</a:t>
            </a:r>
            <a:r>
              <a:rPr lang="zh-CN" altLang="en-US" dirty="0"/>
              <a:t>选择一个提议编号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zh-CN" altLang="en-US" dirty="0" smtClean="0"/>
              <a:t>向</a:t>
            </a:r>
            <a:r>
              <a:rPr lang="zh-CN" altLang="en-US" dirty="0"/>
              <a:t>一</a:t>
            </a:r>
            <a:r>
              <a:rPr lang="zh-CN" altLang="en-US" dirty="0" smtClean="0"/>
              <a:t>个多数派中的所有</a:t>
            </a:r>
            <a:r>
              <a:rPr lang="en-US" altLang="zh-CN" dirty="0" smtClean="0"/>
              <a:t>Acceptor</a:t>
            </a:r>
            <a:r>
              <a:rPr lang="zh-CN" altLang="en-US" dirty="0"/>
              <a:t>广播</a:t>
            </a:r>
            <a:r>
              <a:rPr lang="en-US" altLang="zh-CN" dirty="0" smtClean="0"/>
              <a:t>Prepare(n)</a:t>
            </a:r>
            <a:r>
              <a:rPr lang="zh-CN" altLang="en-US" dirty="0" smtClean="0"/>
              <a:t>请求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289304" y="2633472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59224" y="2066544"/>
            <a:ext cx="996696" cy="566928"/>
          </a:xfrm>
          <a:prstGeom prst="ellipse">
            <a:avLst/>
          </a:prstGeom>
          <a:solidFill>
            <a:srgbClr val="F8F8F8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59224" y="3200400"/>
            <a:ext cx="996696" cy="566928"/>
          </a:xfrm>
          <a:prstGeom prst="ellipse">
            <a:avLst/>
          </a:prstGeom>
          <a:solidFill>
            <a:srgbClr val="F8F8F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77840" y="2633472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8" idx="7"/>
            <a:endCxn id="11" idx="2"/>
          </p:cNvCxnSpPr>
          <p:nvPr/>
        </p:nvCxnSpPr>
        <p:spPr>
          <a:xfrm flipV="1">
            <a:off x="2140037" y="2350008"/>
            <a:ext cx="2319187" cy="36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3" idx="2"/>
          </p:cNvCxnSpPr>
          <p:nvPr/>
        </p:nvCxnSpPr>
        <p:spPr>
          <a:xfrm>
            <a:off x="2286000" y="2916936"/>
            <a:ext cx="329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77440" y="2221206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Prepare(n)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999232" y="2845299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Prepare(n)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8" idx="5"/>
            <a:endCxn id="12" idx="2"/>
          </p:cNvCxnSpPr>
          <p:nvPr/>
        </p:nvCxnSpPr>
        <p:spPr>
          <a:xfrm>
            <a:off x="2140037" y="3117375"/>
            <a:ext cx="2319187" cy="3664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557101" y="3251844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Prepare(n)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Phase 1.b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Acceptor</a:t>
            </a:r>
            <a:r>
              <a:rPr lang="zh-CN" altLang="en-US" dirty="0"/>
              <a:t>接收到</a:t>
            </a:r>
            <a:r>
              <a:rPr lang="en-US" altLang="zh-CN" dirty="0" smtClean="0"/>
              <a:t>Prepare(n)</a:t>
            </a:r>
            <a:r>
              <a:rPr lang="zh-CN" altLang="en-US" dirty="0" smtClean="0"/>
              <a:t>请求</a:t>
            </a:r>
            <a:r>
              <a:rPr lang="zh-CN" altLang="en-US" dirty="0"/>
              <a:t>，若提议编号</a:t>
            </a:r>
            <a:r>
              <a:rPr lang="en-US" altLang="zh-CN" dirty="0"/>
              <a:t>n</a:t>
            </a:r>
            <a:r>
              <a:rPr lang="zh-CN" altLang="en-US" dirty="0"/>
              <a:t>比之前接收的</a:t>
            </a:r>
            <a:r>
              <a:rPr lang="en-US" altLang="zh-CN" dirty="0"/>
              <a:t>Prepare</a:t>
            </a:r>
            <a:r>
              <a:rPr lang="zh-CN" altLang="en-US" dirty="0"/>
              <a:t>请求都要大，则承诺将不会接收提议编号比</a:t>
            </a:r>
            <a:r>
              <a:rPr lang="en-US" altLang="zh-CN" dirty="0"/>
              <a:t>n</a:t>
            </a:r>
            <a:r>
              <a:rPr lang="zh-CN" altLang="en-US" dirty="0"/>
              <a:t>小的提议，并且带上之前</a:t>
            </a:r>
            <a:r>
              <a:rPr lang="en-US" altLang="zh-CN" dirty="0"/>
              <a:t>Accept</a:t>
            </a:r>
            <a:r>
              <a:rPr lang="zh-CN" altLang="en-US" dirty="0"/>
              <a:t>的提议中编号小于</a:t>
            </a:r>
            <a:r>
              <a:rPr lang="en-US" altLang="zh-CN" dirty="0"/>
              <a:t>n</a:t>
            </a:r>
            <a:r>
              <a:rPr lang="zh-CN" altLang="en-US" dirty="0"/>
              <a:t>的最大的提议，否则不予理会。</a:t>
            </a:r>
          </a:p>
        </p:txBody>
      </p:sp>
      <p:sp>
        <p:nvSpPr>
          <p:cNvPr id="4" name="椭圆 3"/>
          <p:cNvSpPr/>
          <p:nvPr/>
        </p:nvSpPr>
        <p:spPr>
          <a:xfrm>
            <a:off x="1289304" y="2633472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459224" y="2066544"/>
            <a:ext cx="996696" cy="566928"/>
          </a:xfrm>
          <a:prstGeom prst="ellipse">
            <a:avLst/>
          </a:prstGeom>
          <a:solidFill>
            <a:srgbClr val="F8F8F8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77840" y="2633472"/>
            <a:ext cx="996696" cy="5669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59224" y="3200400"/>
            <a:ext cx="996696" cy="566928"/>
          </a:xfrm>
          <a:prstGeom prst="ellipse">
            <a:avLst/>
          </a:prstGeom>
          <a:solidFill>
            <a:srgbClr val="F8F8F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2140037" y="2350008"/>
            <a:ext cx="2319187" cy="36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4" idx="6"/>
          </p:cNvCxnSpPr>
          <p:nvPr/>
        </p:nvCxnSpPr>
        <p:spPr>
          <a:xfrm flipH="1">
            <a:off x="2286000" y="2916936"/>
            <a:ext cx="329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4" idx="5"/>
          </p:cNvCxnSpPr>
          <p:nvPr/>
        </p:nvCxnSpPr>
        <p:spPr>
          <a:xfrm flipH="1" flipV="1">
            <a:off x="2140037" y="3117375"/>
            <a:ext cx="2319187" cy="36648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19698" y="2047660"/>
            <a:ext cx="195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Promised(n, </a:t>
            </a:r>
          </a:p>
          <a:p>
            <a:r>
              <a:rPr lang="en-US" altLang="zh-CN" dirty="0" smtClean="0"/>
              <a:t>(mbal1, mval1))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05483" y="2695679"/>
            <a:ext cx="175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Promised(n, </a:t>
            </a:r>
          </a:p>
          <a:p>
            <a:r>
              <a:rPr lang="en-US" altLang="zh-CN" dirty="0" smtClean="0"/>
              <a:t>(mbal2, mval2))</a:t>
            </a:r>
            <a:endParaRPr lang="zh-CN" altLang="en-US" dirty="0" smtClean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2018/4/19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EBC8-143E-4696-B53D-6B67EBFFDC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Crop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1731</TotalTime>
  <Words>1043</Words>
  <Application>Microsoft Office PowerPoint</Application>
  <PresentationFormat>全屏显示(4:3)</PresentationFormat>
  <Paragraphs>235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华文楷体</vt:lpstr>
      <vt:lpstr>宋体</vt:lpstr>
      <vt:lpstr>Arial</vt:lpstr>
      <vt:lpstr>Calibri</vt:lpstr>
      <vt:lpstr>Calibri Light</vt:lpstr>
      <vt:lpstr>Franklin Gothic Book</vt:lpstr>
      <vt:lpstr>Franklin Gothic Medium</vt:lpstr>
      <vt:lpstr>Wingdings</vt:lpstr>
      <vt:lpstr>Crop</vt:lpstr>
      <vt:lpstr>回顾</vt:lpstr>
      <vt:lpstr>Paxos</vt:lpstr>
      <vt:lpstr>问题背景</vt:lpstr>
      <vt:lpstr>Paxos</vt:lpstr>
      <vt:lpstr>确定值</vt:lpstr>
      <vt:lpstr>新的问题</vt:lpstr>
      <vt:lpstr>问题分析</vt:lpstr>
      <vt:lpstr>算法正式描述</vt:lpstr>
      <vt:lpstr>协议过程</vt:lpstr>
      <vt:lpstr>协议过程</vt:lpstr>
      <vt:lpstr>协议过程</vt:lpstr>
      <vt:lpstr>协议过程</vt:lpstr>
      <vt:lpstr>学习过程</vt:lpstr>
      <vt:lpstr>Safety</vt:lpstr>
      <vt:lpstr>证明过程</vt:lpstr>
      <vt:lpstr>数学归纳法</vt:lpstr>
      <vt:lpstr>Liveness</vt:lpstr>
      <vt:lpstr>改进</vt:lpstr>
      <vt:lpstr>Summary</vt:lpstr>
      <vt:lpstr>Q&amp;A</vt:lpstr>
    </vt:vector>
  </TitlesOfParts>
  <Company>UQi.me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星辰</dc:creator>
  <cp:lastModifiedBy>易 星辰</cp:lastModifiedBy>
  <cp:revision>450</cp:revision>
  <dcterms:created xsi:type="dcterms:W3CDTF">2018-04-16T07:19:42Z</dcterms:created>
  <dcterms:modified xsi:type="dcterms:W3CDTF">2018-04-19T05:14:13Z</dcterms:modified>
</cp:coreProperties>
</file>