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条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标题文本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2080416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在此键入引文。"/>
          <p:cNvSpPr txBox="1"/>
          <p:nvPr>
            <p:ph type="body" sz="quarter" idx="13"/>
          </p:nvPr>
        </p:nvSpPr>
        <p:spPr>
          <a:xfrm>
            <a:off x="1943100" y="3870536"/>
            <a:ext cx="104902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矩形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" name="线条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线条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线条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线条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72911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IMPLEM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IMPLEMENTATION</a:t>
            </a:r>
          </a:p>
        </p:txBody>
      </p:sp>
      <p:sp>
        <p:nvSpPr>
          <p:cNvPr id="130" name="The TLA+ Hyperbook…"/>
          <p:cNvSpPr txBox="1"/>
          <p:nvPr>
            <p:ph type="subTitle" sz="half" idx="1"/>
          </p:nvPr>
        </p:nvSpPr>
        <p:spPr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The TLA+ Hyperbook</a:t>
            </a:r>
          </a:p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May 11th, 2018</a:t>
            </a:r>
          </a:p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Wang Zhifu</a:t>
            </a:r>
          </a:p>
        </p:txBody>
      </p:sp>
      <p:sp>
        <p:nvSpPr>
          <p:cNvPr id="131" name="幻灯片编号"/>
          <p:cNvSpPr txBox="1"/>
          <p:nvPr>
            <p:ph type="sldNum" sz="quarter" idx="4294967295"/>
          </p:nvPr>
        </p:nvSpPr>
        <p:spPr>
          <a:xfrm>
            <a:off x="12182016" y="9189156"/>
            <a:ext cx="2159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TEMPORAL FORMU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TEMPORAL FORMULA</a:t>
            </a:r>
          </a:p>
        </p:txBody>
      </p:sp>
      <p:sp>
        <p:nvSpPr>
          <p:cNvPr id="186" name="A temporal formula  has a Boolean value on a sequence s_1 -&gt; s_2 -&gt; s_3 … of stat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1700"/>
              </a:spcBef>
              <a:defRPr sz="3168"/>
            </a:pPr>
          </a:p>
          <a:p>
            <a:pPr marL="465201" indent="-465201" defTabSz="578358">
              <a:spcBef>
                <a:spcPts val="1700"/>
              </a:spcBef>
              <a:defRPr sz="3168"/>
            </a:pPr>
          </a:p>
          <a:p>
            <a:pPr marL="465201" indent="-465201" defTabSz="578358">
              <a:spcBef>
                <a:spcPts val="1700"/>
              </a:spcBef>
              <a:defRPr sz="3168"/>
            </a:pP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A temporal formula</a:t>
            </a:r>
            <a:r>
              <a:t>  has a Boolean value on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a sequence</a:t>
            </a:r>
            <a:r>
              <a:t> s_1 -&gt; s_2 -&gt; s_3 …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of states</a:t>
            </a:r>
            <a:r>
              <a:t>.</a:t>
            </a:r>
          </a:p>
          <a:p>
            <a:pPr marL="465201" indent="-465201" defTabSz="578358">
              <a:spcBef>
                <a:spcPts val="1700"/>
              </a:spcBef>
              <a:defRPr sz="3168"/>
            </a:pPr>
            <a:r>
              <a:t>A temporal formula has a Boolean value on 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behavior</a:t>
            </a:r>
            <a:r>
              <a:t> s_1 -&gt; s_2 -&gt; s_3 …</a:t>
            </a:r>
          </a:p>
          <a:p>
            <a:pPr marL="0" indent="0" defTabSz="578358">
              <a:spcBef>
                <a:spcPts val="1700"/>
              </a:spcBef>
              <a:buSzTx/>
              <a:buFontTx/>
              <a:buNone/>
              <a:defRPr sz="3168"/>
            </a:pPr>
          </a:p>
          <a:p>
            <a:pPr marL="0" indent="0" defTabSz="578358">
              <a:spcBef>
                <a:spcPts val="1700"/>
              </a:spcBef>
              <a:buSzTx/>
              <a:buFontTx/>
              <a:buNone/>
              <a:defRPr sz="3168"/>
            </a:pPr>
            <a:r>
              <a:rPr b="1" i="1"/>
              <a:t>Spec</a:t>
            </a:r>
            <a:r>
              <a:t> should be </a:t>
            </a:r>
            <a:r>
              <a:rPr b="1"/>
              <a:t>true</a:t>
            </a:r>
            <a:r>
              <a:t> on s_1-&gt;s_2-&gt;s_3-&gt;s_4-&gt;… </a:t>
            </a:r>
            <a:r>
              <a:rPr b="1"/>
              <a:t>iff</a:t>
            </a:r>
          </a:p>
          <a:p>
            <a:pPr marL="0" indent="0" defTabSz="578358">
              <a:spcBef>
                <a:spcPts val="1700"/>
              </a:spcBef>
              <a:buSzTx/>
              <a:buFontTx/>
              <a:buNone/>
              <a:defRPr sz="3168"/>
            </a:pPr>
            <a:r>
              <a:rPr b="1" i="1"/>
              <a:t>Init</a:t>
            </a:r>
            <a:r>
              <a:t> is </a:t>
            </a:r>
            <a:r>
              <a:rPr b="1"/>
              <a:t>true</a:t>
            </a:r>
            <a:r>
              <a:t> on s_1-&gt;s_2-&gt;s_3-&gt;s_4-&gt;…</a:t>
            </a:r>
          </a:p>
          <a:p>
            <a:pPr marL="0" indent="0" defTabSz="578358">
              <a:spcBef>
                <a:spcPts val="1700"/>
              </a:spcBef>
              <a:buSzTx/>
              <a:buFontTx/>
              <a:buNone/>
              <a:defRPr sz="3168"/>
            </a:pPr>
            <a:r>
              <a:rPr b="1" i="1"/>
              <a:t>[]Next</a:t>
            </a:r>
            <a:r>
              <a:t> is </a:t>
            </a:r>
            <a:r>
              <a:rPr b="1"/>
              <a:t>true</a:t>
            </a:r>
            <a:r>
              <a:t> on s_1-&gt;s_2-&gt;s_3-&gt;s_4-&gt;…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90" y="1830356"/>
            <a:ext cx="5022073" cy="65428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" name="For the action Next, always Next is true on a behavior iff Next is true on every step of the behavi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action </a:t>
            </a:r>
            <a:r>
              <a:rPr b="1" i="1"/>
              <a:t>Next</a:t>
            </a:r>
            <a:r>
              <a:t>, </a:t>
            </a:r>
            <a:r>
              <a:rPr i="1"/>
              <a:t>always</a:t>
            </a:r>
            <a:r>
              <a:t> </a:t>
            </a:r>
            <a:r>
              <a:rPr b="1" i="1"/>
              <a:t>Next</a:t>
            </a:r>
            <a:r>
              <a:t> is true on a behavior iff </a:t>
            </a:r>
            <a:r>
              <a:rPr b="1" i="1"/>
              <a:t>Next</a:t>
            </a:r>
            <a:r>
              <a:t> is </a:t>
            </a:r>
            <a:r>
              <a:rPr b="1"/>
              <a:t>true</a:t>
            </a:r>
            <a:r>
              <a:t> on every step of the behavior.</a:t>
            </a:r>
          </a:p>
          <a:p>
            <a:pPr/>
          </a:p>
          <a:p>
            <a:pPr/>
            <a:r>
              <a:t>For the action </a:t>
            </a:r>
            <a:r>
              <a:rPr b="1" i="1"/>
              <a:t>Next</a:t>
            </a:r>
            <a:r>
              <a:t>:</a:t>
            </a:r>
            <a:endParaRPr b="1" i="1"/>
          </a:p>
          <a:p>
            <a:pPr/>
            <a:r>
              <a:rPr b="1"/>
              <a:t>[]</a:t>
            </a:r>
            <a:r>
              <a:rPr b="1" i="1"/>
              <a:t>Next</a:t>
            </a:r>
            <a:r>
              <a:t> is </a:t>
            </a:r>
            <a:r>
              <a:rPr b="1"/>
              <a:t>true</a:t>
            </a:r>
            <a:r>
              <a:t> on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s_1-&gt;s_2-&gt;s_3-&gt;s_4-&gt;…</a:t>
            </a:r>
            <a:r>
              <a:t> </a:t>
            </a:r>
            <a:r>
              <a:rPr b="1"/>
              <a:t>iff</a:t>
            </a:r>
            <a:endParaRPr b="1"/>
          </a:p>
          <a:p>
            <a:pPr marL="0" indent="0">
              <a:buSzTx/>
              <a:buFontTx/>
              <a:buNone/>
            </a:pPr>
            <a:r>
              <a:rPr b="1"/>
              <a:t>    </a:t>
            </a:r>
            <a:r>
              <a:rPr b="1" i="1"/>
              <a:t>Next</a:t>
            </a:r>
            <a:r>
              <a:rPr b="1"/>
              <a:t> </a:t>
            </a:r>
            <a:r>
              <a:t>is </a:t>
            </a:r>
            <a:r>
              <a:rPr b="1"/>
              <a:t>true</a:t>
            </a:r>
            <a:r>
              <a:t> on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s_i-&gt;s_{i+1}</a:t>
            </a:r>
            <a:r>
              <a:t> for all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</a:t>
            </a:r>
          </a:p>
        </p:txBody>
      </p:sp>
      <p:sp>
        <p:nvSpPr>
          <p:cNvPr id="192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THEOR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THEOREMS</a:t>
            </a:r>
          </a:p>
        </p:txBody>
      </p:sp>
      <p:sp>
        <p:nvSpPr>
          <p:cNvPr id="196" name="Asserts that for every behavio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Asserts that for every behavior:</a:t>
            </a:r>
          </a:p>
          <a:p>
            <a:pPr lvl="1"/>
            <a:r>
              <a:t>if the behavior satisfies </a:t>
            </a:r>
            <a:r>
              <a:rPr i="1"/>
              <a:t>Spec</a:t>
            </a:r>
          </a:p>
          <a:p>
            <a:pPr lvl="1"/>
            <a:r>
              <a:t>then </a:t>
            </a:r>
            <a:r>
              <a:rPr i="1"/>
              <a:t>TypeInvariant</a:t>
            </a:r>
            <a:r>
              <a:t> is true on every state of the behavior</a:t>
            </a:r>
          </a:p>
          <a:p>
            <a:pPr/>
            <a:r>
              <a:t>Asserts that </a:t>
            </a:r>
            <a:r>
              <a:rPr i="1"/>
              <a:t>TypeInvariant</a:t>
            </a:r>
            <a:r>
              <a:t> is an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invariant</a:t>
            </a:r>
            <a:r>
              <a:t> of </a:t>
            </a:r>
            <a:r>
              <a:rPr i="1"/>
              <a:t>Spec</a:t>
            </a:r>
            <a:r>
              <a:t>.</a:t>
            </a:r>
          </a:p>
          <a:p>
            <a:pPr/>
          </a:p>
          <a:p>
            <a:pPr/>
            <a:r>
              <a:t>For a temporal formula </a:t>
            </a:r>
            <a:r>
              <a:rPr b="1" i="1"/>
              <a:t>TF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THEOREM TF</a:t>
            </a:r>
            <a:r>
              <a:t> asserts that </a:t>
            </a:r>
            <a:r>
              <a:rPr b="1" i="1"/>
              <a:t>TF</a:t>
            </a:r>
            <a:r>
              <a:t>  is true on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every</a:t>
            </a:r>
            <a:r>
              <a:t> possible behavior.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284" y="2172101"/>
            <a:ext cx="6577065" cy="49855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closed-system  SPE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closed-system  SPEC</a:t>
            </a:r>
          </a:p>
        </p:txBody>
      </p:sp>
      <p:sp>
        <p:nvSpPr>
          <p:cNvPr id="202" name="A formula like Spec, which describes the correct behavior of both the system and its environment, is called a closed-system or complete-system specificat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formula like </a:t>
            </a:r>
            <a:r>
              <a:rPr i="1"/>
              <a:t>Spec</a:t>
            </a:r>
            <a:r>
              <a:t>, which describes the correct behavior of both the system and its environment, is called a </a:t>
            </a:r>
            <a:r>
              <a:rPr b="1"/>
              <a:t>closed-system</a:t>
            </a:r>
            <a:r>
              <a:t> or </a:t>
            </a:r>
            <a:r>
              <a:rPr b="1"/>
              <a:t>complete-system</a:t>
            </a:r>
            <a:r>
              <a:t> specification.</a:t>
            </a:r>
          </a:p>
        </p:txBody>
      </p:sp>
      <p:sp>
        <p:nvSpPr>
          <p:cNvPr id="203" name="幻灯片编号"/>
          <p:cNvSpPr txBox="1"/>
          <p:nvPr>
            <p:ph type="sldNum" sz="quarter" idx="4294967295"/>
          </p:nvPr>
        </p:nvSpPr>
        <p:spPr>
          <a:xfrm>
            <a:off x="12119445" y="9194800"/>
            <a:ext cx="270967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STUT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STUTTERING</a:t>
            </a:r>
          </a:p>
        </p:txBody>
      </p:sp>
      <p:sp>
        <p:nvSpPr>
          <p:cNvPr id="207" name="Specifications are mathematical formula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Specifications are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mathematical formulas</a:t>
            </a:r>
            <a:r>
              <a:t>.</a:t>
            </a:r>
          </a:p>
          <a:p>
            <a:pPr/>
            <a:r>
              <a:t>A specification describes 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universe</a:t>
            </a:r>
            <a:r>
              <a:t> in which the system and its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environment</a:t>
            </a:r>
            <a:r>
              <a:t> are behaving correctly.</a:t>
            </a:r>
          </a:p>
          <a:p>
            <a:pPr/>
            <a:r>
              <a:t>All TLA+ specs allow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stuttering steps</a:t>
            </a:r>
            <a:r>
              <a:t>.</a:t>
            </a:r>
          </a:p>
          <a:p>
            <a:pPr/>
            <a:r>
              <a:t>All behaviors are infinite sequences of states.</a:t>
            </a:r>
          </a:p>
        </p:txBody>
      </p:sp>
      <p:sp>
        <p:nvSpPr>
          <p:cNvPr id="208" name="幻灯片编号"/>
          <p:cNvSpPr txBox="1"/>
          <p:nvPr>
            <p:ph type="sldNum" sz="quarter" idx="4294967295"/>
          </p:nvPr>
        </p:nvSpPr>
        <p:spPr>
          <a:xfrm>
            <a:off x="12119445" y="9194800"/>
            <a:ext cx="270967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TERMINATION AND STO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TERMINATION AND STOPPING</a:t>
            </a:r>
          </a:p>
        </p:txBody>
      </p:sp>
      <p:sp>
        <p:nvSpPr>
          <p:cNvPr id="212" name="The universe keeps going even if the system terminat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universe keeps going even if the system </a:t>
            </a:r>
            <a:r>
              <a:rPr>
                <a:solidFill>
                  <a:schemeClr val="accent2"/>
                </a:solidFill>
              </a:rPr>
              <a:t>terminates</a:t>
            </a:r>
            <a:r>
              <a:t>.</a:t>
            </a:r>
          </a:p>
          <a:p>
            <a:pPr/>
            <a:r>
              <a:t>All the specs we have written so far allow the system being specified to </a:t>
            </a:r>
            <a:r>
              <a:rPr>
                <a:solidFill>
                  <a:schemeClr val="accent2"/>
                </a:solidFill>
              </a:rPr>
              <a:t>stop</a:t>
            </a:r>
            <a:r>
              <a:t> at any time by taking infinitely many stuttering steps.</a:t>
            </a:r>
          </a:p>
          <a:p>
            <a:pPr/>
            <a:r>
              <a:t>They specify what the system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may</a:t>
            </a:r>
            <a:r>
              <a:t> do.</a:t>
            </a:r>
          </a:p>
          <a:p>
            <a:pPr/>
            <a:r>
              <a:t>They don’t specify what it must do.</a:t>
            </a:r>
          </a:p>
        </p:txBody>
      </p:sp>
      <p:sp>
        <p:nvSpPr>
          <p:cNvPr id="213" name="幻灯片编号"/>
          <p:cNvSpPr txBox="1"/>
          <p:nvPr>
            <p:ph type="sldNum" sz="quarter" idx="4294967295"/>
          </p:nvPr>
        </p:nvSpPr>
        <p:spPr>
          <a:xfrm>
            <a:off x="12119445" y="9194800"/>
            <a:ext cx="270967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a FIFO buF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a FIFO buFFer</a:t>
            </a:r>
          </a:p>
        </p:txBody>
      </p:sp>
      <p:pic>
        <p:nvPicPr>
          <p:cNvPr id="2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450" y="2126306"/>
            <a:ext cx="7581901" cy="250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An Asynchronous Interface" descr="An Asynchronous Interfac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1550" y="5306713"/>
            <a:ext cx="59817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椭圆形"/>
          <p:cNvSpPr/>
          <p:nvPr/>
        </p:nvSpPr>
        <p:spPr>
          <a:xfrm>
            <a:off x="7753164" y="2954586"/>
            <a:ext cx="685181" cy="542788"/>
          </a:xfrm>
          <a:prstGeom prst="ellipse">
            <a:avLst/>
          </a:prstGeom>
          <a:ln w="25400">
            <a:solidFill>
              <a:schemeClr val="accent4">
                <a:satOff val="15429"/>
                <a:lumOff val="553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20" name="椭圆形"/>
          <p:cNvSpPr/>
          <p:nvPr/>
        </p:nvSpPr>
        <p:spPr>
          <a:xfrm>
            <a:off x="4551805" y="2954586"/>
            <a:ext cx="685181" cy="542788"/>
          </a:xfrm>
          <a:prstGeom prst="ellipse">
            <a:avLst/>
          </a:prstGeom>
          <a:ln w="25400">
            <a:solidFill>
              <a:schemeClr val="accent4">
                <a:satOff val="15429"/>
                <a:lumOff val="553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21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99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499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18" grpId="3"/>
      <p:bldP build="whole" bldLvl="1" animBg="1" rev="0" advAuto="0" spid="21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SYMBOL &amp;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SYMBOL &amp; SCOPE</a:t>
            </a:r>
          </a:p>
        </p:txBody>
      </p:sp>
      <p:sp>
        <p:nvSpPr>
          <p:cNvPr id="225" name="I will use the term symbol to mean an identifier or an operator symbo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will use the term </a:t>
            </a:r>
            <a:r>
              <a:rPr b="1" i="1"/>
              <a:t>symbol</a:t>
            </a:r>
            <a:r>
              <a:t> to mean an identifier or an operator symbol. </a:t>
            </a:r>
          </a:p>
          <a:p>
            <a:pPr/>
            <a:r>
              <a:t>Every </a:t>
            </a:r>
            <a:r>
              <a:rPr b="1" i="1"/>
              <a:t>symbol</a:t>
            </a:r>
            <a:r>
              <a:t> that is used in a specification must either be 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built-in operator of TLA+</a:t>
            </a:r>
            <a:r>
              <a:t> or it must be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declared or defined</a:t>
            </a:r>
            <a:r>
              <a:t>. </a:t>
            </a:r>
          </a:p>
          <a:p>
            <a:pPr/>
            <a:r>
              <a:t>Every </a:t>
            </a:r>
            <a:r>
              <a:rPr b="1" i="1"/>
              <a:t>symbol</a:t>
            </a:r>
            <a:r>
              <a:t> declaration or definition has a </a:t>
            </a:r>
            <a:r>
              <a:rPr b="1" i="1"/>
              <a:t>scope</a:t>
            </a:r>
            <a:r>
              <a:t> within which the symbol may be used. </a:t>
            </a:r>
          </a:p>
          <a:p>
            <a:pPr/>
            <a:r>
              <a:t>The </a:t>
            </a:r>
            <a:r>
              <a:rPr b="1" i="1"/>
              <a:t>scope</a:t>
            </a:r>
            <a:r>
              <a:t> of a variable or constant declaration, and of a definition, is the part of the module that follows it.</a:t>
            </a:r>
          </a:p>
        </p:txBody>
      </p:sp>
      <p:sp>
        <p:nvSpPr>
          <p:cNvPr id="226" name="幻灯片编号"/>
          <p:cNvSpPr txBox="1"/>
          <p:nvPr>
            <p:ph type="sldNum" sz="quarter" idx="4294967295"/>
          </p:nvPr>
        </p:nvSpPr>
        <p:spPr>
          <a:xfrm>
            <a:off x="12119445" y="9194800"/>
            <a:ext cx="270967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323850"/>
            <a:ext cx="7366000" cy="91059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\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822" indent="-361822" defTabSz="449833">
              <a:spcBef>
                <a:spcPts val="1300"/>
              </a:spcBef>
              <a:defRPr sz="2464"/>
            </a:pPr>
            <a:r>
              <a:t>\</a:t>
            </a:r>
          </a:p>
          <a:p>
            <a:pPr marL="361822" indent="-361822" defTabSz="449833">
              <a:spcBef>
                <a:spcPts val="1300"/>
              </a:spcBef>
              <a:defRPr sz="2464"/>
            </a:pPr>
          </a:p>
          <a:p>
            <a:pPr marL="361822" indent="-361822" defTabSz="449833">
              <a:spcBef>
                <a:spcPts val="1300"/>
              </a:spcBef>
              <a:defRPr sz="2464"/>
            </a:pPr>
          </a:p>
          <a:p>
            <a:pPr marL="361822" indent="-361822" defTabSz="449833">
              <a:spcBef>
                <a:spcPts val="1300"/>
              </a:spcBef>
              <a:defRPr sz="2464"/>
            </a:pPr>
          </a:p>
          <a:p>
            <a:pPr marL="361822" indent="-361822" defTabSz="449833">
              <a:spcBef>
                <a:spcPts val="1300"/>
              </a:spcBef>
              <a:defRPr sz="2464"/>
            </a:pPr>
          </a:p>
          <a:p>
            <a:pPr marL="361822" indent="-361822" defTabSz="449833">
              <a:spcBef>
                <a:spcPts val="1300"/>
              </a:spcBef>
              <a:defRPr sz="2464"/>
            </a:pPr>
            <a:r>
              <a:t>The </a:t>
            </a:r>
            <a:r>
              <a:rPr b="1" i="1"/>
              <a:t>Sequences</a:t>
            </a:r>
            <a:r>
              <a:t> module defines the following operators on sequences:</a:t>
            </a:r>
          </a:p>
          <a:p>
            <a:pPr lvl="1" marL="723645" indent="-361822" defTabSz="449833">
              <a:spcBef>
                <a:spcPts val="1300"/>
              </a:spcBef>
              <a:defRPr sz="2464"/>
            </a:pPr>
            <a:r>
              <a:rPr b="1" i="1"/>
              <a:t>Seq(S)</a:t>
            </a:r>
            <a:r>
              <a:t> </a:t>
            </a:r>
            <a:r>
              <a:rPr i="1"/>
              <a:t>&lt;3, 7&gt;</a:t>
            </a:r>
            <a:r>
              <a:t> is an element of </a:t>
            </a:r>
            <a:r>
              <a:rPr i="1"/>
              <a:t>Seq(Nat)</a:t>
            </a:r>
            <a:r>
              <a:t>.</a:t>
            </a:r>
          </a:p>
          <a:p>
            <a:pPr lvl="1" marL="723645" indent="-361822" defTabSz="449833">
              <a:spcBef>
                <a:spcPts val="1300"/>
              </a:spcBef>
              <a:defRPr sz="2464"/>
            </a:pPr>
            <a:r>
              <a:rPr b="1" i="1"/>
              <a:t>Head(s)</a:t>
            </a:r>
            <a:r>
              <a:t> </a:t>
            </a:r>
            <a:r>
              <a:rPr i="1"/>
              <a:t>Head(&lt;3, 7&gt;)</a:t>
            </a:r>
            <a:r>
              <a:t> equals </a:t>
            </a:r>
            <a:r>
              <a:rPr i="1"/>
              <a:t>3</a:t>
            </a:r>
            <a:r>
              <a:t>.</a:t>
            </a:r>
          </a:p>
          <a:p>
            <a:pPr lvl="1" marL="723645" indent="-361822" defTabSz="449833">
              <a:spcBef>
                <a:spcPts val="1300"/>
              </a:spcBef>
              <a:defRPr sz="2464"/>
            </a:pPr>
            <a:r>
              <a:rPr b="1" i="1"/>
              <a:t>Tail(s)</a:t>
            </a:r>
            <a:r>
              <a:t> </a:t>
            </a:r>
            <a:r>
              <a:rPr i="1"/>
              <a:t>Tail (&lt;3, 7&gt;)</a:t>
            </a:r>
            <a:r>
              <a:t> equals </a:t>
            </a:r>
            <a:r>
              <a:rPr i="1"/>
              <a:t>&lt;7&gt;</a:t>
            </a:r>
            <a:r>
              <a:t>.</a:t>
            </a:r>
          </a:p>
          <a:p>
            <a:pPr lvl="1" marL="723645" indent="-361822" defTabSz="449833">
              <a:spcBef>
                <a:spcPts val="1300"/>
              </a:spcBef>
              <a:defRPr sz="2464"/>
            </a:pPr>
            <a:r>
              <a:rPr b="1" i="1"/>
              <a:t>Append(s, e)</a:t>
            </a:r>
            <a:r>
              <a:t> The </a:t>
            </a:r>
            <a:r>
              <a:rPr i="1"/>
              <a:t>Append(&lt;3, 7&gt;, 3)</a:t>
            </a:r>
            <a:r>
              <a:t> equals </a:t>
            </a:r>
            <a:r>
              <a:rPr i="1"/>
              <a:t>&lt;3, 7, 3&gt;</a:t>
            </a:r>
            <a:r>
              <a:t>.</a:t>
            </a:r>
          </a:p>
          <a:p>
            <a:pPr lvl="1" marL="723645" indent="-361822" defTabSz="449833">
              <a:spcBef>
                <a:spcPts val="1300"/>
              </a:spcBef>
              <a:defRPr sz="2464"/>
            </a:pPr>
            <a:r>
              <a:rPr b="1" i="1"/>
              <a:t>Len(s)</a:t>
            </a:r>
            <a:r>
              <a:t> </a:t>
            </a:r>
            <a:r>
              <a:rPr i="1"/>
              <a:t>Len(&lt;3, 7&gt;) </a:t>
            </a:r>
            <a:r>
              <a:t>equals </a:t>
            </a:r>
            <a:r>
              <a:rPr i="1"/>
              <a:t>2</a:t>
            </a:r>
            <a:r>
              <a:t>.</a:t>
            </a:r>
          </a:p>
          <a:p>
            <a:pPr lvl="1" marL="723645" indent="-361822" defTabSz="449833">
              <a:spcBef>
                <a:spcPts val="1300"/>
              </a:spcBef>
              <a:defRPr sz="2464"/>
            </a:pPr>
            <a:r>
              <a:t>…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709498"/>
            <a:ext cx="12141201" cy="21717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引文气泡"/>
          <p:cNvSpPr/>
          <p:nvPr/>
        </p:nvSpPr>
        <p:spPr>
          <a:xfrm>
            <a:off x="3523138" y="1613535"/>
            <a:ext cx="1677592" cy="90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cubicBezTo>
                  <a:pt x="16763" y="0"/>
                  <a:pt x="21600" y="3952"/>
                  <a:pt x="21600" y="8824"/>
                </a:cubicBezTo>
                <a:cubicBezTo>
                  <a:pt x="21600" y="11348"/>
                  <a:pt x="20286" y="13609"/>
                  <a:pt x="18207" y="15217"/>
                </a:cubicBezTo>
                <a:lnTo>
                  <a:pt x="21467" y="21600"/>
                </a:lnTo>
                <a:lnTo>
                  <a:pt x="14466" y="17088"/>
                </a:lnTo>
                <a:cubicBezTo>
                  <a:pt x="13316" y="17429"/>
                  <a:pt x="12092" y="17649"/>
                  <a:pt x="10797" y="17649"/>
                </a:cubicBezTo>
                <a:cubicBezTo>
                  <a:pt x="4832" y="17649"/>
                  <a:pt x="0" y="13697"/>
                  <a:pt x="0" y="8824"/>
                </a:cubicBezTo>
                <a:cubicBezTo>
                  <a:pt x="0" y="3952"/>
                  <a:pt x="4832" y="0"/>
                  <a:pt x="10797" y="0"/>
                </a:cubicBezTo>
                <a:close/>
              </a:path>
            </a:pathLst>
          </a:custGeom>
          <a:ln w="25400">
            <a:solidFill>
              <a:schemeClr val="accent4">
                <a:satOff val="15429"/>
                <a:lumOff val="553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grpSp>
        <p:nvGrpSpPr>
          <p:cNvPr id="240" name="成组"/>
          <p:cNvGrpSpPr/>
          <p:nvPr/>
        </p:nvGrpSpPr>
        <p:grpSpPr>
          <a:xfrm>
            <a:off x="4250542" y="3037742"/>
            <a:ext cx="6785320" cy="904362"/>
            <a:chOff x="0" y="0"/>
            <a:chExt cx="6785319" cy="904360"/>
          </a:xfrm>
        </p:grpSpPr>
        <p:sp>
          <p:nvSpPr>
            <p:cNvPr id="234" name="矩形"/>
            <p:cNvSpPr/>
            <p:nvPr/>
          </p:nvSpPr>
          <p:spPr>
            <a:xfrm>
              <a:off x="0" y="0"/>
              <a:ext cx="1270000" cy="443186"/>
            </a:xfrm>
            <a:prstGeom prst="rect">
              <a:avLst/>
            </a:prstGeom>
            <a:noFill/>
            <a:ln w="25400" cap="flat">
              <a:solidFill>
                <a:schemeClr val="accent4">
                  <a:satOff val="15429"/>
                  <a:lumOff val="553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35" name="矩形"/>
            <p:cNvSpPr/>
            <p:nvPr/>
          </p:nvSpPr>
          <p:spPr>
            <a:xfrm>
              <a:off x="0" y="441956"/>
              <a:ext cx="1270000" cy="443187"/>
            </a:xfrm>
            <a:prstGeom prst="rect">
              <a:avLst/>
            </a:prstGeom>
            <a:noFill/>
            <a:ln w="25400" cap="flat">
              <a:solidFill>
                <a:schemeClr val="accent4">
                  <a:satOff val="15429"/>
                  <a:lumOff val="553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36" name="矩形"/>
            <p:cNvSpPr/>
            <p:nvPr/>
          </p:nvSpPr>
          <p:spPr>
            <a:xfrm>
              <a:off x="3507371" y="15462"/>
              <a:ext cx="1270001" cy="443187"/>
            </a:xfrm>
            <a:prstGeom prst="rect">
              <a:avLst/>
            </a:prstGeom>
            <a:noFill/>
            <a:ln w="25400" cap="flat">
              <a:solidFill>
                <a:schemeClr val="accent4">
                  <a:satOff val="15429"/>
                  <a:lumOff val="553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37" name="矩形"/>
            <p:cNvSpPr/>
            <p:nvPr/>
          </p:nvSpPr>
          <p:spPr>
            <a:xfrm>
              <a:off x="3507371" y="457418"/>
              <a:ext cx="1270001" cy="443187"/>
            </a:xfrm>
            <a:prstGeom prst="rect">
              <a:avLst/>
            </a:prstGeom>
            <a:noFill/>
            <a:ln w="25400" cap="flat">
              <a:solidFill>
                <a:schemeClr val="accent4">
                  <a:satOff val="15429"/>
                  <a:lumOff val="553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38" name="矩形"/>
            <p:cNvSpPr/>
            <p:nvPr/>
          </p:nvSpPr>
          <p:spPr>
            <a:xfrm>
              <a:off x="6185778" y="19218"/>
              <a:ext cx="599542" cy="443187"/>
            </a:xfrm>
            <a:prstGeom prst="rect">
              <a:avLst/>
            </a:prstGeom>
            <a:noFill/>
            <a:ln w="25400" cap="flat">
              <a:solidFill>
                <a:schemeClr val="accent4">
                  <a:satOff val="15429"/>
                  <a:lumOff val="553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39" name="矩形"/>
            <p:cNvSpPr/>
            <p:nvPr/>
          </p:nvSpPr>
          <p:spPr>
            <a:xfrm>
              <a:off x="6185778" y="461174"/>
              <a:ext cx="599542" cy="443187"/>
            </a:xfrm>
            <a:prstGeom prst="rect">
              <a:avLst/>
            </a:prstGeom>
            <a:noFill/>
            <a:ln w="25400" cap="flat">
              <a:solidFill>
                <a:schemeClr val="accent4">
                  <a:satOff val="15429"/>
                  <a:lumOff val="553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</p:grpSp>
      <p:pic>
        <p:nvPicPr>
          <p:cNvPr id="2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7483"/>
          <a:stretch>
            <a:fillRect/>
          </a:stretch>
        </p:blipFill>
        <p:spPr>
          <a:xfrm>
            <a:off x="2562026" y="4131563"/>
            <a:ext cx="7880939" cy="49320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成组"/>
          <p:cNvGrpSpPr/>
          <p:nvPr/>
        </p:nvGrpSpPr>
        <p:grpSpPr>
          <a:xfrm>
            <a:off x="3825028" y="3049180"/>
            <a:ext cx="3503975" cy="4966338"/>
            <a:chOff x="0" y="0"/>
            <a:chExt cx="3503973" cy="4966336"/>
          </a:xfrm>
        </p:grpSpPr>
        <p:sp>
          <p:nvSpPr>
            <p:cNvPr id="242" name="矩形"/>
            <p:cNvSpPr/>
            <p:nvPr/>
          </p:nvSpPr>
          <p:spPr>
            <a:xfrm>
              <a:off x="0" y="1817230"/>
              <a:ext cx="544306" cy="293737"/>
            </a:xfrm>
            <a:prstGeom prst="rect">
              <a:avLst/>
            </a:prstGeom>
            <a:noFill/>
            <a:ln w="25400" cap="flat">
              <a:solidFill>
                <a:schemeClr val="accent2">
                  <a:satOff val="17042"/>
                  <a:lumOff val="1101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43" name="矩形"/>
            <p:cNvSpPr/>
            <p:nvPr/>
          </p:nvSpPr>
          <p:spPr>
            <a:xfrm>
              <a:off x="2683893" y="0"/>
              <a:ext cx="820081" cy="445784"/>
            </a:xfrm>
            <a:prstGeom prst="rect">
              <a:avLst/>
            </a:prstGeom>
            <a:noFill/>
            <a:ln w="25400" cap="flat">
              <a:solidFill>
                <a:schemeClr val="accent2">
                  <a:satOff val="17042"/>
                  <a:lumOff val="1101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44" name="矩形"/>
            <p:cNvSpPr/>
            <p:nvPr/>
          </p:nvSpPr>
          <p:spPr>
            <a:xfrm>
              <a:off x="2024269" y="2385609"/>
              <a:ext cx="544306" cy="293737"/>
            </a:xfrm>
            <a:prstGeom prst="rect">
              <a:avLst/>
            </a:prstGeom>
            <a:noFill/>
            <a:ln w="25400" cap="flat">
              <a:solidFill>
                <a:schemeClr val="accent2">
                  <a:satOff val="17042"/>
                  <a:lumOff val="1101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sp>
          <p:nvSpPr>
            <p:cNvPr id="245" name="矩形"/>
            <p:cNvSpPr/>
            <p:nvPr/>
          </p:nvSpPr>
          <p:spPr>
            <a:xfrm>
              <a:off x="422582" y="4672601"/>
              <a:ext cx="544306" cy="293736"/>
            </a:xfrm>
            <a:prstGeom prst="rect">
              <a:avLst/>
            </a:prstGeom>
            <a:noFill/>
            <a:ln w="25400" cap="flat">
              <a:solidFill>
                <a:schemeClr val="accent2">
                  <a:satOff val="17042"/>
                  <a:lumOff val="1101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i="0" spc="0"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</p:grpSp>
      <p:sp>
        <p:nvSpPr>
          <p:cNvPr id="247" name="Instantiation Is Substitution…"/>
          <p:cNvSpPr txBox="1"/>
          <p:nvPr/>
        </p:nvSpPr>
        <p:spPr>
          <a:xfrm>
            <a:off x="601732" y="4209213"/>
            <a:ext cx="10786328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  <a:r>
              <a:t>Instantiation Is Substitution</a:t>
            </a:r>
          </a:p>
          <a:p>
            <a:pPr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  <a:r>
              <a:t>Implicit Substitutions</a:t>
            </a:r>
          </a:p>
          <a:p>
            <a:pPr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</a:p>
          <a:p>
            <a:pPr algn="ctr"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</a:p>
          <a:p>
            <a:pPr algn="ctr"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</a:p>
          <a:p>
            <a:pPr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  <a:r>
              <a:t>Instantiation Without Renaming</a:t>
            </a:r>
          </a:p>
          <a:p>
            <a:pPr algn="ctr">
              <a:spcBef>
                <a:spcPts val="0"/>
              </a:spcBef>
              <a:defRPr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grpSp>
        <p:nvGrpSpPr>
          <p:cNvPr id="251" name="成组"/>
          <p:cNvGrpSpPr/>
          <p:nvPr/>
        </p:nvGrpSpPr>
        <p:grpSpPr>
          <a:xfrm>
            <a:off x="628897" y="5214849"/>
            <a:ext cx="7170646" cy="2098274"/>
            <a:chOff x="0" y="0"/>
            <a:chExt cx="7170644" cy="2098273"/>
          </a:xfrm>
        </p:grpSpPr>
        <p:pic>
          <p:nvPicPr>
            <p:cNvPr id="248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899" y="0"/>
              <a:ext cx="7155746" cy="374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图像" descr="图像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811" y="595597"/>
              <a:ext cx="5718348" cy="359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图像" descr="图像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754547"/>
              <a:ext cx="5483988" cy="343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2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000" fill="hold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1000" fill="hold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0" dur="1500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9" dur="1500" fill="hold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5"/>
      <p:bldP build="whole" bldLvl="1" animBg="1" rev="0" advAuto="0" spid="241" grpId="7"/>
      <p:bldP build="whole" bldLvl="1" animBg="1" rev="0" advAuto="0" spid="241" grpId="10"/>
      <p:bldP build="whole" bldLvl="1" animBg="1" rev="0" advAuto="0" spid="251" grpId="12"/>
      <p:bldP build="whole" bldLvl="1" animBg="1" rev="0" advAuto="0" spid="233" grpId="1"/>
      <p:bldP build="whole" bldLvl="1" animBg="1" rev="0" advAuto="0" spid="246" grpId="8"/>
      <p:bldP build="whole" bldLvl="1" animBg="1" rev="0" advAuto="0" spid="233" grpId="3"/>
      <p:bldP build="whole" bldLvl="1" animBg="1" rev="0" advAuto="0" spid="246" grpId="9"/>
      <p:bldP build="whole" bldLvl="1" animBg="1" rev="0" advAuto="0" spid="247" grpId="11"/>
      <p:bldP build="whole" bldLvl="1" animBg="1" rev="0" advAuto="0" spid="231" grpId="2"/>
      <p:bldP build="whole" bldLvl="1" animBg="1" rev="0" advAuto="0" spid="231" grpId="4"/>
      <p:bldP build="whole" bldLvl="1" animBg="1" rev="0" advAuto="0" spid="240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IM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IMPLICATION</a:t>
            </a:r>
          </a:p>
        </p:txBody>
      </p:sp>
      <p:sp>
        <p:nvSpPr>
          <p:cNvPr id="135" name="P =&gt; Q equals \not Q =&gt; \not 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P =&gt; Q</a:t>
            </a:r>
            <a:r>
              <a:t> equals \not Q =&gt; \not P</a:t>
            </a:r>
          </a:p>
          <a:p>
            <a:pPr marL="0" indent="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IF P THEN Q</a:t>
            </a:r>
          </a:p>
          <a:p>
            <a:pPr marL="0" indent="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ELSE TRUE</a:t>
            </a:r>
          </a:p>
          <a:p>
            <a:pPr/>
            <a:r>
              <a:t>P implies Q</a:t>
            </a:r>
          </a:p>
          <a:p>
            <a:pPr/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correlation</a:t>
            </a:r>
            <a:r>
              <a:t> instead of causality</a:t>
            </a:r>
          </a:p>
        </p:txBody>
      </p:sp>
      <p:sp>
        <p:nvSpPr>
          <p:cNvPr id="136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100" y="2130686"/>
            <a:ext cx="9372601" cy="447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" name="Priming a State Ex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Priming a State Expression</a:t>
            </a:r>
          </a:p>
        </p:txBody>
      </p:sp>
      <p:sp>
        <p:nvSpPr>
          <p:cNvPr id="259" name="For any state expression e, the value of the action expression e’ on s -&gt; t is the value of e on state 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any state expression e, the value of the action expression e’ on s -&gt; t is the value of e on state t.</a:t>
            </a:r>
          </a:p>
          <a:p>
            <a:pPr/>
            <a:r>
              <a:rPr>
                <a:latin typeface="Consolas"/>
                <a:ea typeface="Consolas"/>
                <a:cs typeface="Consolas"/>
                <a:sym typeface="Consolas"/>
              </a:rPr>
              <a:t>UNCHANGED out</a:t>
            </a:r>
            <a:r>
              <a:t>           equals out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’=out</a:t>
            </a:r>
          </a:p>
          <a:p>
            <a:pPr/>
            <a:r>
              <a:rPr>
                <a:latin typeface="Consolas"/>
                <a:ea typeface="Consolas"/>
                <a:cs typeface="Consolas"/>
                <a:sym typeface="Consolas"/>
              </a:rPr>
              <a:t>UNCHANGED &lt;out, q&gt;</a:t>
            </a:r>
            <a:r>
              <a:t> equals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&lt;out, q&gt;’=&lt;out, q&gt;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8" marL="0" indent="2743200">
              <a:buSzTx/>
              <a:buFontTx/>
              <a:buNone/>
            </a:pPr>
            <a:r>
              <a:t>                equals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&lt;out’, q’&gt;=&lt;out, q&gt;</a:t>
            </a:r>
          </a:p>
          <a:p>
            <a:pPr lvl="8" marL="0" indent="2743200">
              <a:buSzTx/>
              <a:buFontTx/>
              <a:buNone/>
            </a:pPr>
            <a:r>
              <a:t>                equals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(out’=out) /\ (q’=q)</a:t>
            </a:r>
          </a:p>
        </p:txBody>
      </p:sp>
      <p:sp>
        <p:nvSpPr>
          <p:cNvPr id="260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" name="Hiding the Que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Hiding the Queue</a:t>
            </a:r>
          </a:p>
        </p:txBody>
      </p:sp>
      <p:pic>
        <p:nvPicPr>
          <p:cNvPr id="26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099" y="1896679"/>
            <a:ext cx="9880601" cy="275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1500" y="6270632"/>
            <a:ext cx="9321801" cy="8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A Bounded FI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A Bounded FIFO</a:t>
            </a:r>
          </a:p>
        </p:txBody>
      </p:sp>
      <p:pic>
        <p:nvPicPr>
          <p:cNvPr id="2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350" y="2106380"/>
            <a:ext cx="10706100" cy="496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274" name="幻灯片编号"/>
          <p:cNvSpPr txBox="1"/>
          <p:nvPr>
            <p:ph type="sldNum" sz="quarter" idx="4294967295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module-closed EXPRESSION &amp; formu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800"/>
              </a:spcBef>
              <a:defRPr sz="4212"/>
            </a:lvl1pPr>
          </a:lstStyle>
          <a:p>
            <a:pPr/>
            <a:r>
              <a:t>module-closed EXPRESSION &amp; formula</a:t>
            </a:r>
          </a:p>
        </p:txBody>
      </p:sp>
      <p:sp>
        <p:nvSpPr>
          <p:cNvPr id="140" name="A module-closed expression is a TLA+ expression that contains onl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909" indent="-422909" defTabSz="525779">
              <a:spcBef>
                <a:spcPts val="1600"/>
              </a:spcBef>
              <a:defRPr sz="2880"/>
            </a:pPr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module-closed expression</a:t>
            </a:r>
            <a:r>
              <a:t> is a TLA+ expression that contains only:</a:t>
            </a:r>
          </a:p>
          <a:p>
            <a:pPr lvl="1" marL="845819" indent="-422909" defTabSz="525779">
              <a:spcBef>
                <a:spcPts val="1600"/>
              </a:spcBef>
              <a:defRPr sz="2880"/>
            </a:pPr>
            <a:r>
              <a:t>built-in TLA+ operators and constructs,</a:t>
            </a:r>
          </a:p>
          <a:p>
            <a:pPr lvl="1" marL="845819" indent="-422909" defTabSz="525779">
              <a:spcBef>
                <a:spcPts val="1600"/>
              </a:spcBef>
              <a:defRPr sz="2880"/>
            </a:pPr>
            <a:r>
              <a:t>numbers and strings,</a:t>
            </a:r>
          </a:p>
          <a:p>
            <a:pPr lvl="1" marL="845819" indent="-422909" defTabSz="525779">
              <a:spcBef>
                <a:spcPts val="1600"/>
              </a:spcBef>
              <a:defRPr sz="2880"/>
            </a:pPr>
            <a:r>
              <a:t>declared constants and variables,</a:t>
            </a:r>
          </a:p>
          <a:p>
            <a:pPr lvl="1" marL="845819" indent="-422909" defTabSz="525779">
              <a:spcBef>
                <a:spcPts val="1600"/>
              </a:spcBef>
              <a:defRPr sz="2880">
                <a:solidFill>
                  <a:schemeClr val="accent2"/>
                </a:solidFill>
              </a:defRPr>
            </a:pPr>
            <a:r>
              <a:t>identifiers declared locally within it.</a:t>
            </a:r>
          </a:p>
          <a:p>
            <a:pPr lvl="2" marL="1268729" indent="-422909" defTabSz="525779">
              <a:spcBef>
                <a:spcPts val="1600"/>
              </a:spcBef>
              <a:defRPr sz="2880"/>
            </a:pPr>
            <a:r>
              <a:t>Forall and exists.</a:t>
            </a:r>
          </a:p>
          <a:p>
            <a:pPr lvl="2" marL="1268729" indent="-422909" defTabSz="525779">
              <a:spcBef>
                <a:spcPts val="1600"/>
              </a:spcBef>
              <a:defRPr sz="2880"/>
            </a:pPr>
            <a:r>
              <a:t>This function constructor.</a:t>
            </a:r>
          </a:p>
          <a:p>
            <a:pPr lvl="2" marL="1268729" indent="-422909" defTabSz="525779">
              <a:spcBef>
                <a:spcPts val="1600"/>
              </a:spcBef>
              <a:defRPr sz="2880"/>
            </a:pPr>
            <a:r>
              <a:t>And these set constructors.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module-closed formula</a:t>
            </a:r>
            <a:r>
              <a:t> is a </a:t>
            </a:r>
            <a:r>
              <a:rPr>
                <a:solidFill>
                  <a:schemeClr val="accent2"/>
                </a:solidFill>
              </a:rPr>
              <a:t>Boolean-valued</a:t>
            </a:r>
            <a:r>
              <a:t> module-closed expression.</a:t>
            </a:r>
          </a:p>
        </p:txBody>
      </p:sp>
      <p:sp>
        <p:nvSpPr>
          <p:cNvPr id="141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Constant Expression &amp; FORMU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Constant Expression &amp; FORMULA</a:t>
            </a:r>
          </a:p>
        </p:txBody>
      </p:sp>
      <p:sp>
        <p:nvSpPr>
          <p:cNvPr id="145" name="A constant expression is a (module-complete) expression t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constant expression</a:t>
            </a:r>
            <a:r>
              <a:t> is a (module-complete) expression that</a:t>
            </a:r>
          </a:p>
          <a:p>
            <a:pPr lvl="1"/>
            <a:r>
              <a:t>Has no declared variables.</a:t>
            </a:r>
          </a:p>
          <a:p>
            <a:pPr lvl="1"/>
            <a:r>
              <a:t>Has no </a:t>
            </a:r>
            <a:r>
              <a:rPr>
                <a:solidFill>
                  <a:schemeClr val="accent2"/>
                </a:solidFill>
              </a:rPr>
              <a:t>non-constant operators</a:t>
            </a:r>
            <a:r>
              <a:t>.</a:t>
            </a:r>
          </a:p>
          <a:p>
            <a:pPr lvl="2">
              <a:defRPr>
                <a:solidFill>
                  <a:schemeClr val="accent2"/>
                </a:solidFill>
              </a:defRPr>
            </a:pPr>
            <a:r>
              <a:t>’ and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UNCHANGED</a:t>
            </a:r>
          </a:p>
          <a:p>
            <a:pPr/>
          </a:p>
          <a:p>
            <a:pPr/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constant formula</a:t>
            </a:r>
            <a:r>
              <a:t> is a </a:t>
            </a:r>
            <a:r>
              <a:rPr>
                <a:solidFill>
                  <a:schemeClr val="accent2"/>
                </a:solidFill>
              </a:rPr>
              <a:t>Boolean-valued</a:t>
            </a:r>
            <a:r>
              <a:t> constant expression.</a:t>
            </a:r>
          </a:p>
          <a:p>
            <a:pPr lvl="1">
              <a:defRPr>
                <a:solidFill>
                  <a:schemeClr val="accent6">
                    <a:satOff val="8287"/>
                    <a:lumOff val="15152"/>
                  </a:schemeClr>
                </a:solidFill>
              </a:defRPr>
            </a:pPr>
            <a:r>
              <a:t>ASSUME …</a:t>
            </a:r>
          </a:p>
        </p:txBody>
      </p:sp>
      <p:sp>
        <p:nvSpPr>
          <p:cNvPr id="146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State Ex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State Expression</a:t>
            </a:r>
          </a:p>
        </p:txBody>
      </p:sp>
      <p:sp>
        <p:nvSpPr>
          <p:cNvPr id="150" name="A state expression can contain anything a constant expression can as well as declared vari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 state expression</a:t>
            </a:r>
            <a:r>
              <a:t> can contain anything a constant expression can as well as </a:t>
            </a:r>
            <a:r>
              <a:rPr>
                <a:solidFill>
                  <a:schemeClr val="accent2"/>
                </a:solidFill>
              </a:rPr>
              <a:t>declared variables</a:t>
            </a:r>
            <a:r>
              <a:t>.</a:t>
            </a:r>
          </a:p>
          <a:p>
            <a:pPr/>
          </a:p>
          <a:p>
            <a:pPr/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state</a:t>
            </a:r>
            <a:r>
              <a:t> assigns values to variables.</a:t>
            </a:r>
          </a:p>
          <a:p>
            <a:pPr/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state expression</a:t>
            </a:r>
            <a:r>
              <a:t> has a value on a </a:t>
            </a:r>
            <a:r>
              <a:rPr>
                <a:solidFill>
                  <a:schemeClr val="accent2"/>
                </a:solidFill>
              </a:rPr>
              <a:t>state</a:t>
            </a:r>
            <a:r>
              <a:t>.</a:t>
            </a:r>
          </a:p>
        </p:txBody>
      </p:sp>
      <p:sp>
        <p:nvSpPr>
          <p:cNvPr id="151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Action Ex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Action Expression</a:t>
            </a:r>
          </a:p>
        </p:txBody>
      </p:sp>
      <p:sp>
        <p:nvSpPr>
          <p:cNvPr id="155" name="An action expression can contain anything a state expression can as well as ’ and UNCHANG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action expression</a:t>
            </a:r>
            <a:r>
              <a:t> can contain anything a state expression can as well as ’ and UNCHANGED.</a:t>
            </a:r>
          </a:p>
          <a:p>
            <a:pPr/>
          </a:p>
          <a:p>
            <a:pPr/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state expression</a:t>
            </a:r>
            <a:r>
              <a:t> has a value on a </a:t>
            </a:r>
            <a:r>
              <a:rPr>
                <a:solidFill>
                  <a:schemeClr val="accent2"/>
                </a:solidFill>
              </a:rPr>
              <a:t>step (pair of states)</a:t>
            </a:r>
            <a:r>
              <a:t>.</a:t>
            </a:r>
          </a:p>
        </p:txBody>
      </p:sp>
      <p:sp>
        <p:nvSpPr>
          <p:cNvPr id="156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 state expression is an action expression whose value on the step s -&gt; t depends only on state s."/>
          <p:cNvSpPr txBox="1"/>
          <p:nvPr>
            <p:ph type="body" idx="1"/>
          </p:nvPr>
        </p:nvSpPr>
        <p:spPr>
          <a:xfrm>
            <a:off x="571500" y="1968500"/>
            <a:ext cx="11861800" cy="72263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state expression</a:t>
            </a:r>
            <a:r>
              <a:t> is an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action expression</a:t>
            </a:r>
            <a:r>
              <a:t> whose value on the step s -&gt; t depends only on state s.</a:t>
            </a:r>
          </a:p>
        </p:txBody>
      </p:sp>
      <p:sp>
        <p:nvSpPr>
          <p:cNvPr id="159" name="Module-closed expression"/>
          <p:cNvSpPr/>
          <p:nvPr/>
        </p:nvSpPr>
        <p:spPr>
          <a:xfrm>
            <a:off x="1632306" y="716137"/>
            <a:ext cx="9740188" cy="5938611"/>
          </a:xfrm>
          <a:prstGeom prst="roundRect">
            <a:avLst>
              <a:gd name="adj" fmla="val 11271"/>
            </a:avLst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Module-closed expression</a:t>
            </a:r>
          </a:p>
        </p:txBody>
      </p:sp>
      <p:sp>
        <p:nvSpPr>
          <p:cNvPr id="160" name="Action expression"/>
          <p:cNvSpPr/>
          <p:nvPr/>
        </p:nvSpPr>
        <p:spPr>
          <a:xfrm>
            <a:off x="3820466" y="1461270"/>
            <a:ext cx="6886450" cy="3713733"/>
          </a:xfrm>
          <a:prstGeom prst="roundRect">
            <a:avLst>
              <a:gd name="adj" fmla="val 12699"/>
            </a:avLst>
          </a:prstGeom>
          <a:solidFill>
            <a:schemeClr val="accent1">
              <a:hueOff val="152550"/>
              <a:satOff val="2063"/>
              <a:lumOff val="-11849"/>
              <a:alpha val="7845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Action expression</a:t>
            </a:r>
          </a:p>
        </p:txBody>
      </p:sp>
      <p:sp>
        <p:nvSpPr>
          <p:cNvPr id="161" name="State expression"/>
          <p:cNvSpPr/>
          <p:nvPr/>
        </p:nvSpPr>
        <p:spPr>
          <a:xfrm>
            <a:off x="3857791" y="2170463"/>
            <a:ext cx="5589808" cy="3014478"/>
          </a:xfrm>
          <a:prstGeom prst="roundRect">
            <a:avLst>
              <a:gd name="adj" fmla="val 12699"/>
            </a:avLst>
          </a:prstGeom>
          <a:solidFill>
            <a:schemeClr val="accent1">
              <a:alpha val="7845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State expression</a:t>
            </a:r>
          </a:p>
        </p:txBody>
      </p:sp>
      <p:sp>
        <p:nvSpPr>
          <p:cNvPr id="162" name="Constant expression"/>
          <p:cNvSpPr/>
          <p:nvPr/>
        </p:nvSpPr>
        <p:spPr>
          <a:xfrm>
            <a:off x="3854035" y="3150571"/>
            <a:ext cx="4417708" cy="2016920"/>
          </a:xfrm>
          <a:prstGeom prst="roundRect">
            <a:avLst>
              <a:gd name="adj" fmla="val 15000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Constant expression</a:t>
            </a:r>
          </a:p>
        </p:txBody>
      </p:sp>
      <p:sp>
        <p:nvSpPr>
          <p:cNvPr id="163" name="Module-closed formula"/>
          <p:cNvSpPr/>
          <p:nvPr/>
        </p:nvSpPr>
        <p:spPr>
          <a:xfrm>
            <a:off x="1901401" y="4252884"/>
            <a:ext cx="8322975" cy="2016920"/>
          </a:xfrm>
          <a:prstGeom prst="roundRect">
            <a:avLst>
              <a:gd name="adj" fmla="val 15000"/>
            </a:avLst>
          </a:prstGeom>
          <a:solidFill>
            <a:schemeClr val="accent3">
              <a:hueOff val="-256224"/>
              <a:satOff val="-13732"/>
              <a:lumOff val="-19712"/>
              <a:alpha val="65393"/>
            </a:schemeClr>
          </a:solidFill>
          <a:ln w="101600" cap="rnd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Module-closed formula</a:t>
            </a:r>
          </a:p>
        </p:txBody>
      </p:sp>
      <p:sp>
        <p:nvSpPr>
          <p:cNvPr id="164" name="Action (formula)"/>
          <p:cNvSpPr/>
          <p:nvPr/>
        </p:nvSpPr>
        <p:spPr>
          <a:xfrm>
            <a:off x="3870431" y="4241828"/>
            <a:ext cx="6364544" cy="913907"/>
          </a:xfrm>
          <a:prstGeom prst="roundRect">
            <a:avLst>
              <a:gd name="adj" fmla="val 15000"/>
            </a:avLst>
          </a:prstGeom>
          <a:solidFill>
            <a:schemeClr val="accent3">
              <a:hueOff val="-166223"/>
              <a:satOff val="-16514"/>
              <a:lumOff val="-11372"/>
              <a:alpha val="645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Action (formula)</a:t>
            </a:r>
          </a:p>
        </p:txBody>
      </p:sp>
      <p:sp>
        <p:nvSpPr>
          <p:cNvPr id="165" name="Constant formula"/>
          <p:cNvSpPr/>
          <p:nvPr/>
        </p:nvSpPr>
        <p:spPr>
          <a:xfrm>
            <a:off x="3873362" y="4241828"/>
            <a:ext cx="4379054" cy="913907"/>
          </a:xfrm>
          <a:prstGeom prst="roundRect">
            <a:avLst>
              <a:gd name="adj" fmla="val 15000"/>
            </a:avLst>
          </a:prstGeom>
          <a:solidFill>
            <a:schemeClr val="accent3">
              <a:hueOff val="278599"/>
              <a:satOff val="19149"/>
              <a:lumOff val="6862"/>
              <a:alpha val="4616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i="0" spc="0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Constant formula</a:t>
            </a:r>
          </a:p>
        </p:txBody>
      </p:sp>
      <p:sp>
        <p:nvSpPr>
          <p:cNvPr id="166" name="no declared variables"/>
          <p:cNvSpPr txBox="1"/>
          <p:nvPr/>
        </p:nvSpPr>
        <p:spPr>
          <a:xfrm>
            <a:off x="4693028" y="3626136"/>
            <a:ext cx="30742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declared variables</a:t>
            </a:r>
          </a:p>
        </p:txBody>
      </p:sp>
      <p:sp>
        <p:nvSpPr>
          <p:cNvPr id="167" name="no non-constant operators"/>
          <p:cNvSpPr txBox="1"/>
          <p:nvPr/>
        </p:nvSpPr>
        <p:spPr>
          <a:xfrm>
            <a:off x="5107596" y="2507004"/>
            <a:ext cx="382292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non-constant operators</a:t>
            </a:r>
          </a:p>
        </p:txBody>
      </p:sp>
      <p:sp>
        <p:nvSpPr>
          <p:cNvPr id="168" name="A constant expression is a state expression that has the same value on all states."/>
          <p:cNvSpPr txBox="1"/>
          <p:nvPr/>
        </p:nvSpPr>
        <p:spPr>
          <a:xfrm>
            <a:off x="571499" y="7946972"/>
            <a:ext cx="11861801" cy="157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 i="0" spc="0" sz="3200"/>
            </a:pPr>
            <a:r>
              <a:t>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constant expression</a:t>
            </a:r>
            <a:r>
              <a:t> is a </a:t>
            </a:r>
            <a:r>
              <a:rPr>
                <a:solidFill>
                  <a:schemeClr val="accent5">
                    <a:satOff val="7361"/>
                    <a:lumOff val="7535"/>
                  </a:schemeClr>
                </a:solidFill>
              </a:rPr>
              <a:t>state expression</a:t>
            </a:r>
            <a:r>
              <a:t> that has the same value on all states.</a:t>
            </a:r>
          </a:p>
        </p:txBody>
      </p:sp>
      <p:sp>
        <p:nvSpPr>
          <p:cNvPr id="169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0"/>
      <p:bldP build="whole" bldLvl="1" animBg="1" rev="0" advAuto="0" spid="160" grpId="1"/>
      <p:bldP build="whole" bldLvl="1" animBg="1" rev="0" advAuto="0" spid="163" grpId="6"/>
      <p:bldP build="whole" bldLvl="1" animBg="1" rev="0" advAuto="0" spid="161" grpId="3"/>
      <p:bldP build="whole" bldLvl="1" animBg="1" rev="0" advAuto="0" spid="158" grpId="2"/>
      <p:bldP build="whole" bldLvl="1" animBg="1" rev="0" advAuto="0" spid="164" grpId="7"/>
      <p:bldP build="whole" bldLvl="1" animBg="1" rev="0" advAuto="0" spid="167" grpId="9"/>
      <p:bldP build="whole" bldLvl="1" animBg="1" rev="0" advAuto="0" spid="168" grpId="4"/>
      <p:bldP build="whole" bldLvl="1" animBg="1" rev="0" advAuto="0" spid="162" grpId="5"/>
      <p:bldP build="whole" bldLvl="1" animBg="1" rev="0" advAuto="0" spid="165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条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An Asynchronous 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An Asynchronous Interface</a:t>
            </a:r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539" y="1701799"/>
            <a:ext cx="5575722" cy="3160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099" y="4962618"/>
            <a:ext cx="111506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end is enabled if rdy equals ack.…"/>
          <p:cNvSpPr txBox="1"/>
          <p:nvPr/>
        </p:nvSpPr>
        <p:spPr>
          <a:xfrm>
            <a:off x="950585" y="8339935"/>
            <a:ext cx="806026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0"/>
            </a:pPr>
            <a:r>
              <a:rPr i="1">
                <a:solidFill>
                  <a:schemeClr val="accent5">
                    <a:satOff val="7361"/>
                    <a:lumOff val="7535"/>
                  </a:schemeClr>
                </a:solidFill>
              </a:rPr>
              <a:t>Send</a:t>
            </a:r>
            <a:r>
              <a:t> is </a:t>
            </a:r>
            <a:r>
              <a:rPr b="1"/>
              <a:t>enabled</a:t>
            </a:r>
            <a:r>
              <a:t> if </a:t>
            </a:r>
            <a:r>
              <a:rPr i="1"/>
              <a:t>rdy</a:t>
            </a:r>
            <a:r>
              <a:t> equals </a:t>
            </a:r>
            <a:r>
              <a:rPr i="1"/>
              <a:t>ack</a:t>
            </a:r>
            <a:r>
              <a:t>.</a:t>
            </a:r>
          </a:p>
          <a:p>
            <a:pPr>
              <a:defRPr i="0"/>
            </a:pPr>
            <a:r>
              <a:rPr i="1">
                <a:solidFill>
                  <a:schemeClr val="accent5">
                    <a:satOff val="7361"/>
                    <a:lumOff val="7535"/>
                  </a:schemeClr>
                </a:solidFill>
              </a:rPr>
              <a:t>Rcv</a:t>
            </a:r>
            <a:r>
              <a:t> step is </a:t>
            </a:r>
            <a:r>
              <a:rPr b="1"/>
              <a:t>enabled</a:t>
            </a:r>
            <a:r>
              <a:t> if </a:t>
            </a:r>
            <a:r>
              <a:rPr i="1"/>
              <a:t>rdy</a:t>
            </a:r>
            <a:r>
              <a:t> is different from </a:t>
            </a:r>
            <a:r>
              <a:rPr i="1"/>
              <a:t>ack</a:t>
            </a:r>
            <a:r>
              <a:t>.</a:t>
            </a:r>
          </a:p>
        </p:txBody>
      </p:sp>
      <p:sp>
        <p:nvSpPr>
          <p:cNvPr id="176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" y="737064"/>
            <a:ext cx="10833101" cy="732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@ stands for chan.rdy"/>
          <p:cNvSpPr txBox="1"/>
          <p:nvPr/>
        </p:nvSpPr>
        <p:spPr>
          <a:xfrm>
            <a:off x="1058752" y="8549701"/>
            <a:ext cx="347532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 </a:t>
            </a:r>
            <a:r>
              <a:rPr i="0"/>
              <a:t>stands for</a:t>
            </a:r>
            <a:r>
              <a:t> chan.rdy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1116" y="1593633"/>
            <a:ext cx="29210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3816" y="4897677"/>
            <a:ext cx="2895601" cy="271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幻灯片编号"/>
          <p:cNvSpPr txBox="1"/>
          <p:nvPr>
            <p:ph type="sldNum" sz="quarter" idx="4294967295"/>
          </p:nvPr>
        </p:nvSpPr>
        <p:spPr>
          <a:xfrm>
            <a:off x="12174511" y="9194800"/>
            <a:ext cx="215901" cy="33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