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9F88-5A64-964D-8DA7-51E256262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68D57D-650A-F544-BDF6-297034908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104AF-EC8D-5343-A70F-BBAF8D6F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10AB1-E5FC-6E4F-B06C-594B7AD7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EDF26-18CE-5C49-AC11-89F6A00D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385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38BF1-250B-1143-9439-1EF54185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E00340-7C3A-8240-A94D-EACF6F92A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0FC17-09F2-AE44-8487-8BA4ED82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F5D13-579C-764C-863B-7ADD78EA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DBAD3-AFE8-674B-BE14-A6637EB8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69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F50F6B-F1AD-C748-B6A0-6161861BD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DF2A9C-75AF-1348-AE78-83F018B78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50DE8-87DB-1F4E-B238-C7766CD8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83799-8EA0-AA40-9DAD-3246AD79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9A202-049B-CB40-8FCA-09EF160A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59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5852D-A802-584A-BD98-E325249B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0C322-6F29-E54A-A5A4-8DC5683F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74B0A9-012F-434D-A603-46A56488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F4FDC-F2BD-5A48-8D12-2E696675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04462-C08B-2241-9FD4-9A8FD963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65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6FC53-4CF1-E74D-9194-0F2AC71B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876A2-44EB-E147-96DB-583E6BC5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8E7B5-1EE0-6B4A-B823-4C66853C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ECABE8-0BBB-0E40-A0E1-883CF0C1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AFC11-77D4-234E-B5CE-8A23A1EA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99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F44D4-E75A-F941-B6E7-9EF29CE7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F27FE-CA6D-404E-81C6-5E61734FB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EB644-0B6E-424A-A04B-7A4982B67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8F5ED-4E7F-4548-895B-5D675C3B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22DD9-194E-B649-8048-AD136F48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02624-35BD-AB4B-8ADA-A2A96C25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87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53480-AE1D-EA46-8016-04717015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50CC-73CD-B94E-BB64-A901F7E6C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D5574-71FA-FA49-9761-67CEEA0B9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60EE3E-0D85-A64A-99AD-84C241727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DC467D-16F9-0848-93F4-A2D1D82A7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02E9C-6BAD-E44A-8EB8-42CF25C1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A1D434-D4CB-3C46-9165-D5DE4D8D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A1164-E956-0345-99FE-6DC11573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43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46C8A-9840-A94D-9A36-D661D351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CF36EE-12B6-1846-9E59-D8E59494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2E64D1-C92E-3741-BB78-515AEAD1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7C5687-B2E7-4948-B1BE-E92A24B2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42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8FE1C-6994-5146-BE76-9C9F9501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A2EA99-8318-7C43-AB82-88D0EE8E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765FF-83DF-674C-B4DF-C6E331B0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48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55AFC-61D5-4D43-836F-6A3EA23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8AE97-0BCE-DD40-841D-DD0C7D4B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6C4F16-9CEA-E647-BB97-EC1A36F7D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18E62-3104-9F46-AB3D-A78CAAD3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D3872-8EEB-0141-A99B-5000327F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4A46A6-20A0-6642-BAC0-C02C76C5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856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11F17-F3AB-214D-A512-3B84D295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EB6D4-D044-6C43-977A-3366C37AE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5CD769-F3D0-E04A-B2E6-3D6F3DFF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9D1B6-B783-164A-A25E-3310F18C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0C6A6-BC59-904B-AF50-E10EDC53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EF5D7-5308-2D49-B8B4-EA11976B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97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CDFDE1-759A-1C47-91D3-D61E74D0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9AA18-84B1-F345-9678-D250E946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20E85-2BB0-A048-A5EE-2C5051AF3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A361-E651-D44F-9E47-6187529B0DFE}" type="datetimeFigureOut">
              <a:rPr kumimoji="1" lang="zh-CN" altLang="en-US" smtClean="0"/>
              <a:t>2022/5/4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16F40-DCDA-8E43-BA98-9B14EB787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F7F30-6C35-3240-B1CE-272713BB2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070A-DAF7-2447-83CC-CE5F2235E6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80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D8109-92E4-F347-8ED8-ADA4989DFFDE}"/>
              </a:ext>
            </a:extLst>
          </p:cNvPr>
          <p:cNvSpPr txBox="1"/>
          <p:nvPr/>
        </p:nvSpPr>
        <p:spPr>
          <a:xfrm>
            <a:off x="468351" y="390293"/>
            <a:ext cx="334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/>
              <a:t>View Changes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B5FD14-261F-844B-8E79-EE77BC523558}"/>
              </a:ext>
            </a:extLst>
          </p:cNvPr>
          <p:cNvSpPr txBox="1"/>
          <p:nvPr/>
        </p:nvSpPr>
        <p:spPr>
          <a:xfrm>
            <a:off x="624468" y="1137424"/>
            <a:ext cx="88540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概述：</a:t>
            </a:r>
            <a:endParaRPr kumimoji="1" lang="en-US" altLang="zh-CN" sz="2000" dirty="0"/>
          </a:p>
          <a:p>
            <a:r>
              <a:rPr kumimoji="1" lang="en-US" altLang="zh-CN" dirty="0"/>
              <a:t>Primary</a:t>
            </a:r>
            <a:r>
              <a:rPr kumimoji="1" lang="zh-CN" altLang="en-US" dirty="0"/>
              <a:t>一般情况下会广播</a:t>
            </a:r>
            <a:r>
              <a:rPr kumimoji="1" lang="en-US" altLang="zh-CN" dirty="0"/>
              <a:t>PREPARE</a:t>
            </a:r>
            <a:r>
              <a:rPr kumimoji="1" lang="zh-CN" altLang="en-US" dirty="0"/>
              <a:t>消息，在空闲情况下发送</a:t>
            </a:r>
            <a:r>
              <a:rPr kumimoji="1" lang="en-US" altLang="zh-CN" dirty="0"/>
              <a:t>COMMIT</a:t>
            </a:r>
            <a:r>
              <a:rPr kumimoji="1" lang="zh-CN" altLang="en-US" dirty="0"/>
              <a:t>消息</a:t>
            </a:r>
            <a:endParaRPr kumimoji="1" lang="en-US" altLang="zh-CN" dirty="0"/>
          </a:p>
          <a:p>
            <a:r>
              <a:rPr kumimoji="1" lang="en-US" altLang="zh-CN" dirty="0"/>
              <a:t>Backups</a:t>
            </a:r>
            <a:r>
              <a:rPr kumimoji="1" lang="zh-CN" altLang="en-US" dirty="0"/>
              <a:t>会监听</a:t>
            </a:r>
            <a:r>
              <a:rPr kumimoji="1" lang="en-US" altLang="zh-CN" dirty="0"/>
              <a:t>Primary</a:t>
            </a:r>
            <a:r>
              <a:rPr kumimoji="1" lang="zh-CN" altLang="en-US" dirty="0"/>
              <a:t>，超时未收到消息将发起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流程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3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D8109-92E4-F347-8ED8-ADA4989DFFDE}"/>
              </a:ext>
            </a:extLst>
          </p:cNvPr>
          <p:cNvSpPr txBox="1"/>
          <p:nvPr/>
        </p:nvSpPr>
        <p:spPr>
          <a:xfrm>
            <a:off x="468351" y="390293"/>
            <a:ext cx="334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/>
              <a:t>View Changes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B5FD14-261F-844B-8E79-EE77BC523558}"/>
              </a:ext>
            </a:extLst>
          </p:cNvPr>
          <p:cNvSpPr txBox="1"/>
          <p:nvPr/>
        </p:nvSpPr>
        <p:spPr>
          <a:xfrm>
            <a:off x="624468" y="1137424"/>
            <a:ext cx="88540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流程：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一、</a:t>
            </a:r>
            <a:r>
              <a:rPr kumimoji="1" lang="en-US" altLang="zh-CN" sz="2000" dirty="0"/>
              <a:t>Replica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i</a:t>
            </a:r>
            <a:r>
              <a:rPr kumimoji="1" lang="zh-CN" altLang="en-US" sz="2000" dirty="0"/>
              <a:t> 提交 </a:t>
            </a:r>
            <a:r>
              <a:rPr kumimoji="1" lang="en-US" altLang="zh-CN" sz="2000" dirty="0"/>
              <a:t>view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change</a:t>
            </a:r>
            <a:r>
              <a:rPr kumimoji="1" lang="zh-CN" altLang="en-US" sz="2000" dirty="0"/>
              <a:t>申请</a:t>
            </a:r>
            <a:endParaRPr kumimoji="1" lang="en-US" altLang="zh-C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8BC3CE-6E1B-064B-9853-EB852637487A}"/>
                  </a:ext>
                </a:extLst>
              </p:cNvPr>
              <p:cNvSpPr/>
              <p:nvPr/>
            </p:nvSpPr>
            <p:spPr>
              <a:xfrm>
                <a:off x="1284418" y="3083312"/>
                <a:ext cx="769434" cy="691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8BC3CE-6E1B-064B-9853-EB8526374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418" y="3083312"/>
                <a:ext cx="769434" cy="691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3AA77BB-CE23-F740-B5B6-6E997016CC5C}"/>
              </a:ext>
            </a:extLst>
          </p:cNvPr>
          <p:cNvCxnSpPr>
            <a:cxnSpLocks/>
          </p:cNvCxnSpPr>
          <p:nvPr/>
        </p:nvCxnSpPr>
        <p:spPr>
          <a:xfrm>
            <a:off x="2660073" y="3429000"/>
            <a:ext cx="269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5DF74C-13D6-7E49-ADF5-312D24BD0FAC}"/>
                  </a:ext>
                </a:extLst>
              </p:cNvPr>
              <p:cNvSpPr/>
              <p:nvPr/>
            </p:nvSpPr>
            <p:spPr>
              <a:xfrm>
                <a:off x="6096000" y="2659471"/>
                <a:ext cx="458485" cy="423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5DF74C-13D6-7E49-ADF5-312D24BD0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59471"/>
                <a:ext cx="458485" cy="423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0AE8BF6-AE91-8F43-A133-D4E8E26B5C39}"/>
                  </a:ext>
                </a:extLst>
              </p:cNvPr>
              <p:cNvSpPr/>
              <p:nvPr/>
            </p:nvSpPr>
            <p:spPr>
              <a:xfrm>
                <a:off x="6096000" y="3735220"/>
                <a:ext cx="458485" cy="423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0AE8BF6-AE91-8F43-A133-D4E8E26B5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35220"/>
                <a:ext cx="458485" cy="423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D6A7E22-7931-8641-B80D-40254273343C}"/>
              </a:ext>
            </a:extLst>
          </p:cNvPr>
          <p:cNvSpPr txBox="1"/>
          <p:nvPr/>
        </p:nvSpPr>
        <p:spPr>
          <a:xfrm rot="5400000">
            <a:off x="6084174" y="3271303"/>
            <a:ext cx="48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BBB91-8E79-CC4F-9592-04C67583D717}"/>
                  </a:ext>
                </a:extLst>
              </p:cNvPr>
              <p:cNvSpPr txBox="1"/>
              <p:nvPr/>
            </p:nvSpPr>
            <p:spPr>
              <a:xfrm>
                <a:off x="2934393" y="2934393"/>
                <a:ext cx="2202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StarViewChange</a:t>
                </a:r>
                <a:r>
                  <a:rPr kumimoji="1" lang="en-US" altLang="zh-CN" dirty="0"/>
                  <a:t>{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dirty="0"/>
                  <a:t>}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BBB91-8E79-CC4F-9592-04C67583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93" y="2934393"/>
                <a:ext cx="2202872" cy="369332"/>
              </a:xfrm>
              <a:prstGeom prst="rect">
                <a:avLst/>
              </a:prstGeom>
              <a:blipFill>
                <a:blip r:embed="rId5"/>
                <a:stretch>
                  <a:fillRect l="-1714" t="-6452" r="-5143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49B7AF-077F-BC47-84B6-93070982E751}"/>
                  </a:ext>
                </a:extLst>
              </p:cNvPr>
              <p:cNvSpPr txBox="1"/>
              <p:nvPr/>
            </p:nvSpPr>
            <p:spPr>
              <a:xfrm>
                <a:off x="7290261" y="3173338"/>
                <a:ext cx="3617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zh-CN" altLang="en-US" dirty="0"/>
                  <a:t>表示新的</a:t>
                </a:r>
                <a:r>
                  <a:rPr kumimoji="1" lang="en-US" altLang="zh-CN" dirty="0"/>
                  <a:t>view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，</a:t>
                </a:r>
                <a:endParaRPr kumimoji="1" lang="en-US" altLang="zh-CN" dirty="0"/>
              </a:p>
              <a:p>
                <a:r>
                  <a:rPr kumimoji="1" lang="zh-CN" altLang="en-US" dirty="0"/>
                  <a:t>需要大于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dirty="0"/>
                  <a:t>目前的</a:t>
                </a:r>
                <a:r>
                  <a:rPr kumimoji="1" lang="en-US" altLang="zh-CN" dirty="0"/>
                  <a:t>view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49B7AF-077F-BC47-84B6-93070982E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261" y="3173338"/>
                <a:ext cx="3617321" cy="646331"/>
              </a:xfrm>
              <a:prstGeom prst="rect">
                <a:avLst/>
              </a:prstGeom>
              <a:blipFill>
                <a:blip r:embed="rId6"/>
                <a:stretch>
                  <a:fillRect l="-1754" t="-588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81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D8109-92E4-F347-8ED8-ADA4989DFFDE}"/>
              </a:ext>
            </a:extLst>
          </p:cNvPr>
          <p:cNvSpPr txBox="1"/>
          <p:nvPr/>
        </p:nvSpPr>
        <p:spPr>
          <a:xfrm>
            <a:off x="468351" y="390293"/>
            <a:ext cx="334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/>
              <a:t>View Changes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B5FD14-261F-844B-8E79-EE77BC523558}"/>
                  </a:ext>
                </a:extLst>
              </p:cNvPr>
              <p:cNvSpPr txBox="1"/>
              <p:nvPr/>
            </p:nvSpPr>
            <p:spPr>
              <a:xfrm>
                <a:off x="624468" y="1137424"/>
                <a:ext cx="885406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/>
                  <a:t>流程：</a:t>
                </a:r>
                <a:endParaRPr kumimoji="1" lang="en-US" altLang="zh-CN" sz="2000" dirty="0"/>
              </a:p>
              <a:p>
                <a:endParaRPr kumimoji="1" lang="en-US" altLang="zh-CN" sz="2000" dirty="0"/>
              </a:p>
              <a:p>
                <a:r>
                  <a:rPr kumimoji="1" lang="zh-CN" altLang="en-US" sz="2000" dirty="0"/>
                  <a:t>二、</a:t>
                </a:r>
                <a:r>
                  <a:rPr kumimoji="1" lang="en-US" altLang="zh-CN" sz="2000" dirty="0"/>
                  <a:t>Replica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sz="2000" dirty="0"/>
                  <a:t> 收到至少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个回应后，发送</a:t>
                </a:r>
                <a:r>
                  <a:rPr kumimoji="1" lang="en-US" altLang="zh-CN" sz="2000" dirty="0"/>
                  <a:t>View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Change</a:t>
                </a:r>
                <a:r>
                  <a:rPr kumimoji="1" lang="zh-CN" altLang="en-US" sz="2000" dirty="0"/>
                  <a:t>指令给新的</a:t>
                </a:r>
                <a:r>
                  <a:rPr kumimoji="1" lang="en-US" altLang="zh-CN" sz="2000" dirty="0"/>
                  <a:t>primary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B5FD14-261F-844B-8E79-EE77BC52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8" y="1137424"/>
                <a:ext cx="8854069" cy="1015663"/>
              </a:xfrm>
              <a:prstGeom prst="rect">
                <a:avLst/>
              </a:prstGeom>
              <a:blipFill>
                <a:blip r:embed="rId2"/>
                <a:stretch>
                  <a:fillRect l="-572" t="-3704"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8BC3CE-6E1B-064B-9853-EB852637487A}"/>
                  </a:ext>
                </a:extLst>
              </p:cNvPr>
              <p:cNvSpPr/>
              <p:nvPr/>
            </p:nvSpPr>
            <p:spPr>
              <a:xfrm>
                <a:off x="1284418" y="3083312"/>
                <a:ext cx="769434" cy="691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98BC3CE-6E1B-064B-9853-EB8526374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418" y="3083312"/>
                <a:ext cx="769434" cy="691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3AA77BB-CE23-F740-B5B6-6E997016CC5C}"/>
              </a:ext>
            </a:extLst>
          </p:cNvPr>
          <p:cNvCxnSpPr>
            <a:cxnSpLocks/>
          </p:cNvCxnSpPr>
          <p:nvPr/>
        </p:nvCxnSpPr>
        <p:spPr>
          <a:xfrm flipH="1" flipV="1">
            <a:off x="2834205" y="3428999"/>
            <a:ext cx="2303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5DF74C-13D6-7E49-ADF5-312D24BD0FAC}"/>
                  </a:ext>
                </a:extLst>
              </p:cNvPr>
              <p:cNvSpPr/>
              <p:nvPr/>
            </p:nvSpPr>
            <p:spPr>
              <a:xfrm>
                <a:off x="6096000" y="2659471"/>
                <a:ext cx="458485" cy="423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5DF74C-13D6-7E49-ADF5-312D24BD0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59471"/>
                <a:ext cx="458485" cy="423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0AE8BF6-AE91-8F43-A133-D4E8E26B5C39}"/>
                  </a:ext>
                </a:extLst>
              </p:cNvPr>
              <p:cNvSpPr/>
              <p:nvPr/>
            </p:nvSpPr>
            <p:spPr>
              <a:xfrm>
                <a:off x="6096000" y="3735220"/>
                <a:ext cx="458485" cy="423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0AE8BF6-AE91-8F43-A133-D4E8E26B5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35220"/>
                <a:ext cx="458485" cy="423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D6A7E22-7931-8641-B80D-40254273343C}"/>
              </a:ext>
            </a:extLst>
          </p:cNvPr>
          <p:cNvSpPr txBox="1"/>
          <p:nvPr/>
        </p:nvSpPr>
        <p:spPr>
          <a:xfrm rot="5400000">
            <a:off x="6084174" y="3271303"/>
            <a:ext cx="48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EBBB91-8E79-CC4F-9592-04C67583D717}"/>
              </a:ext>
            </a:extLst>
          </p:cNvPr>
          <p:cNvSpPr txBox="1"/>
          <p:nvPr/>
        </p:nvSpPr>
        <p:spPr>
          <a:xfrm>
            <a:off x="2934393" y="2934393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StarViewChange</a:t>
            </a:r>
            <a:r>
              <a:rPr kumimoji="1" lang="en-US" altLang="zh-CN" dirty="0"/>
              <a:t>{v}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49B7AF-077F-BC47-84B6-93070982E751}"/>
                  </a:ext>
                </a:extLst>
              </p:cNvPr>
              <p:cNvSpPr txBox="1"/>
              <p:nvPr/>
            </p:nvSpPr>
            <p:spPr>
              <a:xfrm>
                <a:off x="7290261" y="3173338"/>
                <a:ext cx="3306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zh-CN" altLang="en-US" dirty="0"/>
                  <a:t>需要是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dirty="0"/>
                  <a:t>发送的</a:t>
                </a:r>
                <a:r>
                  <a:rPr kumimoji="1" lang="en-US" altLang="zh-CN" dirty="0"/>
                  <a:t>view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49B7AF-077F-BC47-84B6-93070982E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261" y="3173338"/>
                <a:ext cx="3306371" cy="369332"/>
              </a:xfrm>
              <a:prstGeom prst="rect">
                <a:avLst/>
              </a:prstGeom>
              <a:blipFill>
                <a:blip r:embed="rId6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C96AF41-05A0-AB41-8FB7-A219F3A77CC6}"/>
                  </a:ext>
                </a:extLst>
              </p:cNvPr>
              <p:cNvSpPr/>
              <p:nvPr/>
            </p:nvSpPr>
            <p:spPr>
              <a:xfrm>
                <a:off x="1284418" y="5050599"/>
                <a:ext cx="769434" cy="6913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C96AF41-05A0-AB41-8FB7-A219F3A77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418" y="5050599"/>
                <a:ext cx="769434" cy="691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D32724D-DB5A-1A4A-82F6-DBF72E3EFB29}"/>
              </a:ext>
            </a:extLst>
          </p:cNvPr>
          <p:cNvCxnSpPr>
            <a:cxnSpLocks/>
          </p:cNvCxnSpPr>
          <p:nvPr/>
        </p:nvCxnSpPr>
        <p:spPr>
          <a:xfrm>
            <a:off x="2610197" y="5348708"/>
            <a:ext cx="2934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DE7BC8-0964-D64F-9958-FA00FF592374}"/>
                  </a:ext>
                </a:extLst>
              </p:cNvPr>
              <p:cNvSpPr txBox="1"/>
              <p:nvPr/>
            </p:nvSpPr>
            <p:spPr>
              <a:xfrm>
                <a:off x="2610197" y="4854102"/>
                <a:ext cx="3275214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DoViewChange{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" altLang="zh-CN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dirty="0"/>
                  <a:t>}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3DE7BC8-0964-D64F-9958-FA00FF59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97" y="4854102"/>
                <a:ext cx="3275214" cy="392993"/>
              </a:xfrm>
              <a:prstGeom prst="rect">
                <a:avLst/>
              </a:prstGeom>
              <a:blipFill>
                <a:blip r:embed="rId8"/>
                <a:stretch>
                  <a:fillRect l="-1544" t="-312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31645A6-A162-964E-915E-08EB5B8DE5EA}"/>
                  </a:ext>
                </a:extLst>
              </p:cNvPr>
              <p:cNvSpPr/>
              <p:nvPr/>
            </p:nvSpPr>
            <p:spPr>
              <a:xfrm>
                <a:off x="5816380" y="5003021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31645A6-A162-964E-915E-08EB5B8DE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380" y="5003021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BA62220-75B0-FA43-B7F8-2C34688F07F3}"/>
                  </a:ext>
                </a:extLst>
              </p:cNvPr>
              <p:cNvSpPr txBox="1"/>
              <p:nvPr/>
            </p:nvSpPr>
            <p:spPr>
              <a:xfrm>
                <a:off x="7222616" y="4729148"/>
                <a:ext cx="4718374" cy="1334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-</a:t>
                </a:r>
                <a:r>
                  <a:rPr lang="en" altLang="zh-CN" sz="1600" dirty="0"/>
                  <a:t>view-number,</a:t>
                </a:r>
              </a:p>
              <a:p>
                <a14:m>
                  <m:oMath xmlns:m="http://schemas.openxmlformats.org/officeDocument/2006/math"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 </a:t>
                </a:r>
                <a:r>
                  <a:rPr lang="en-US" altLang="zh-CN" sz="1600" dirty="0"/>
                  <a:t>-</a:t>
                </a:r>
                <a:r>
                  <a:rPr lang="en" altLang="zh-CN" sz="1600" dirty="0"/>
                  <a:t> log,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" altLang="zh-CN" sz="1600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zh-CN" altLang="en-US" sz="1600" b="0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zh-CN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-</a:t>
                </a:r>
                <a:r>
                  <a:rPr lang="zh-CN" altLang="en-US" sz="1600" dirty="0"/>
                  <a:t> </a:t>
                </a:r>
                <a:r>
                  <a:rPr lang="en" altLang="zh-CN" sz="1600" dirty="0"/>
                  <a:t>status</a:t>
                </a:r>
                <a:r>
                  <a:rPr lang="zh-CN" altLang="en" sz="1600" dirty="0"/>
                  <a:t>处于</a:t>
                </a:r>
                <a:r>
                  <a:rPr lang="en-US" altLang="zh-CN" sz="1600" dirty="0"/>
                  <a:t>normal</a:t>
                </a:r>
                <a:r>
                  <a:rPr lang="zh-CN" altLang="en-US" sz="1600" dirty="0"/>
                  <a:t>的最新的</a:t>
                </a:r>
                <a:r>
                  <a:rPr lang="en-US" altLang="zh-CN" sz="1600" dirty="0"/>
                  <a:t>view</a:t>
                </a:r>
                <a:r>
                  <a:rPr lang="zh-CN" altLang="en-US" sz="1600" dirty="0"/>
                  <a:t>的</a:t>
                </a:r>
                <a:r>
                  <a:rPr lang="en" altLang="zh-CN" sz="1600" dirty="0"/>
                  <a:t>view number </a:t>
                </a:r>
              </a:p>
              <a:p>
                <a14:m>
                  <m:oMath xmlns:m="http://schemas.openxmlformats.org/officeDocument/2006/math"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-</a:t>
                </a:r>
                <a:r>
                  <a:rPr lang="zh-CN" altLang="en-US" sz="1600" dirty="0"/>
                  <a:t> </a:t>
                </a:r>
                <a:r>
                  <a:rPr lang="en" altLang="zh-CN" sz="1600" dirty="0"/>
                  <a:t>op-number</a:t>
                </a:r>
              </a:p>
              <a:p>
                <a14:m>
                  <m:oMath xmlns:m="http://schemas.openxmlformats.org/officeDocument/2006/math"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-</a:t>
                </a:r>
                <a:r>
                  <a:rPr lang="zh-CN" altLang="en-US" sz="1600" dirty="0"/>
                  <a:t> </a:t>
                </a:r>
                <a:r>
                  <a:rPr lang="en" altLang="zh-CN" sz="1600" dirty="0"/>
                  <a:t>commit</a:t>
                </a:r>
                <a:r>
                  <a:rPr lang="zh-CN" altLang="en-US" sz="1600" dirty="0"/>
                  <a:t> </a:t>
                </a:r>
                <a:r>
                  <a:rPr lang="en" altLang="zh-CN" sz="1600" dirty="0"/>
                  <a:t>number.</a:t>
                </a:r>
                <a:endParaRPr kumimoji="1" lang="zh-CN" altLang="en-US" sz="16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BA62220-75B0-FA43-B7F8-2C34688F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616" y="4729148"/>
                <a:ext cx="4718374" cy="1334276"/>
              </a:xfrm>
              <a:prstGeom prst="rect">
                <a:avLst/>
              </a:prstGeom>
              <a:blipFill>
                <a:blip r:embed="rId10"/>
                <a:stretch>
                  <a:fillRect t="-943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22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D8109-92E4-F347-8ED8-ADA4989DFFDE}"/>
              </a:ext>
            </a:extLst>
          </p:cNvPr>
          <p:cNvSpPr txBox="1"/>
          <p:nvPr/>
        </p:nvSpPr>
        <p:spPr>
          <a:xfrm>
            <a:off x="468351" y="390293"/>
            <a:ext cx="334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/>
              <a:t>View Changes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B5FD14-261F-844B-8E79-EE77BC523558}"/>
                  </a:ext>
                </a:extLst>
              </p:cNvPr>
              <p:cNvSpPr txBox="1"/>
              <p:nvPr/>
            </p:nvSpPr>
            <p:spPr>
              <a:xfrm>
                <a:off x="624468" y="1137424"/>
                <a:ext cx="931755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/>
                  <a:t>流程：</a:t>
                </a:r>
                <a:endParaRPr kumimoji="1" lang="en-US" altLang="zh-CN" sz="2000" dirty="0"/>
              </a:p>
              <a:p>
                <a:endParaRPr kumimoji="1" lang="en-US" altLang="zh-CN" sz="2000" dirty="0"/>
              </a:p>
              <a:p>
                <a:r>
                  <a:rPr kumimoji="1" lang="zh-CN" altLang="en-US" sz="2000" dirty="0"/>
                  <a:t>三、新的</a:t>
                </a:r>
                <a:r>
                  <a:rPr kumimoji="1" lang="en-US" altLang="zh-CN" sz="2000" dirty="0"/>
                  <a:t>primary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zh-CN" altLang="en-US" sz="2000" dirty="0"/>
                  <a:t> 收到至少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zh-CN" altLang="en-US" sz="2000" dirty="0"/>
                  <a:t>个回应后，通知其他</a:t>
                </a:r>
                <a:r>
                  <a:rPr kumimoji="1" lang="en-US" altLang="zh-CN" sz="2000" dirty="0"/>
                  <a:t>replica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view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change</a:t>
                </a:r>
                <a:r>
                  <a:rPr kumimoji="1" lang="zh-CN" altLang="en-US" sz="2000" dirty="0"/>
                  <a:t>开始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B5FD14-261F-844B-8E79-EE77BC52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8" y="1137424"/>
                <a:ext cx="9317554" cy="1015663"/>
              </a:xfrm>
              <a:prstGeom prst="rect">
                <a:avLst/>
              </a:prstGeom>
              <a:blipFill>
                <a:blip r:embed="rId2"/>
                <a:stretch>
                  <a:fillRect l="-544" t="-3704"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3AA77BB-CE23-F740-B5B6-6E997016CC5C}"/>
              </a:ext>
            </a:extLst>
          </p:cNvPr>
          <p:cNvCxnSpPr>
            <a:cxnSpLocks/>
          </p:cNvCxnSpPr>
          <p:nvPr/>
        </p:nvCxnSpPr>
        <p:spPr>
          <a:xfrm flipH="1" flipV="1">
            <a:off x="2834205" y="3428999"/>
            <a:ext cx="2303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5DF74C-13D6-7E49-ADF5-312D24BD0FAC}"/>
                  </a:ext>
                </a:extLst>
              </p:cNvPr>
              <p:cNvSpPr/>
              <p:nvPr/>
            </p:nvSpPr>
            <p:spPr>
              <a:xfrm>
                <a:off x="6096000" y="2659471"/>
                <a:ext cx="458485" cy="423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F5DF74C-13D6-7E49-ADF5-312D24BD0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59471"/>
                <a:ext cx="458485" cy="423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0AE8BF6-AE91-8F43-A133-D4E8E26B5C39}"/>
                  </a:ext>
                </a:extLst>
              </p:cNvPr>
              <p:cNvSpPr/>
              <p:nvPr/>
            </p:nvSpPr>
            <p:spPr>
              <a:xfrm>
                <a:off x="6096000" y="3735220"/>
                <a:ext cx="458485" cy="423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0AE8BF6-AE91-8F43-A133-D4E8E26B5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35220"/>
                <a:ext cx="458485" cy="423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D6A7E22-7931-8641-B80D-40254273343C}"/>
              </a:ext>
            </a:extLst>
          </p:cNvPr>
          <p:cNvSpPr txBox="1"/>
          <p:nvPr/>
        </p:nvSpPr>
        <p:spPr>
          <a:xfrm rot="5400000">
            <a:off x="6084174" y="3271303"/>
            <a:ext cx="48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EBBB91-8E79-CC4F-9592-04C67583D717}"/>
              </a:ext>
            </a:extLst>
          </p:cNvPr>
          <p:cNvSpPr txBox="1"/>
          <p:nvPr/>
        </p:nvSpPr>
        <p:spPr>
          <a:xfrm>
            <a:off x="2934393" y="2934393"/>
            <a:ext cx="220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DoViewChange</a:t>
            </a:r>
            <a:r>
              <a:rPr kumimoji="1" lang="en-US" altLang="zh-CN" dirty="0"/>
              <a:t>{v}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49B7AF-077F-BC47-84B6-93070982E751}"/>
                  </a:ext>
                </a:extLst>
              </p:cNvPr>
              <p:cNvSpPr txBox="1"/>
              <p:nvPr/>
            </p:nvSpPr>
            <p:spPr>
              <a:xfrm>
                <a:off x="7290261" y="3173338"/>
                <a:ext cx="33063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zh-CN" altLang="en-US" dirty="0"/>
                  <a:t>需要是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dirty="0"/>
                  <a:t>发送的</a:t>
                </a:r>
                <a:r>
                  <a:rPr kumimoji="1" lang="en-US" altLang="zh-CN" dirty="0"/>
                  <a:t>view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49B7AF-077F-BC47-84B6-93070982E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261" y="3173338"/>
                <a:ext cx="3306371" cy="369332"/>
              </a:xfrm>
              <a:prstGeom prst="rect">
                <a:avLst/>
              </a:prstGeom>
              <a:blipFill>
                <a:blip r:embed="rId5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D32724D-DB5A-1A4A-82F6-DBF72E3EFB29}"/>
              </a:ext>
            </a:extLst>
          </p:cNvPr>
          <p:cNvCxnSpPr>
            <a:cxnSpLocks/>
          </p:cNvCxnSpPr>
          <p:nvPr/>
        </p:nvCxnSpPr>
        <p:spPr>
          <a:xfrm>
            <a:off x="2610197" y="5348708"/>
            <a:ext cx="2934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3DE7BC8-0964-D64F-9958-FA00FF592374}"/>
              </a:ext>
            </a:extLst>
          </p:cNvPr>
          <p:cNvSpPr txBox="1"/>
          <p:nvPr/>
        </p:nvSpPr>
        <p:spPr>
          <a:xfrm>
            <a:off x="2610197" y="4854102"/>
            <a:ext cx="327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 err="1"/>
              <a:t>StarView</a:t>
            </a:r>
            <a:r>
              <a:rPr kumimoji="1" lang="en-US" altLang="zh-CN" dirty="0"/>
              <a:t>{</a:t>
            </a:r>
            <a:r>
              <a:rPr kumimoji="1" lang="en" altLang="zh-CN" dirty="0"/>
              <a:t> v, l, n, k}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31645A6-A162-964E-915E-08EB5B8DE5EA}"/>
                  </a:ext>
                </a:extLst>
              </p:cNvPr>
              <p:cNvSpPr/>
              <p:nvPr/>
            </p:nvSpPr>
            <p:spPr>
              <a:xfrm>
                <a:off x="1226634" y="485410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31645A6-A162-964E-915E-08EB5B8DE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34" y="4854102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BA62220-75B0-FA43-B7F8-2C34688F07F3}"/>
                  </a:ext>
                </a:extLst>
              </p:cNvPr>
              <p:cNvSpPr txBox="1"/>
              <p:nvPr/>
            </p:nvSpPr>
            <p:spPr>
              <a:xfrm>
                <a:off x="7222616" y="4729148"/>
                <a:ext cx="4718374" cy="1334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-</a:t>
                </a:r>
                <a:r>
                  <a:rPr lang="en" altLang="zh-CN" sz="1600" dirty="0"/>
                  <a:t>view-number,</a:t>
                </a:r>
              </a:p>
              <a:p>
                <a14:m>
                  <m:oMath xmlns:m="http://schemas.openxmlformats.org/officeDocument/2006/math"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600" dirty="0"/>
                  <a:t>  </a:t>
                </a:r>
                <a:r>
                  <a:rPr lang="en-US" altLang="zh-CN" sz="1600" dirty="0"/>
                  <a:t>-</a:t>
                </a:r>
                <a:r>
                  <a:rPr lang="en" altLang="zh-CN" sz="1600" dirty="0"/>
                  <a:t> log,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" altLang="zh-CN" sz="1600" i="1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zh-CN" altLang="en-US" sz="1600" b="0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  <m:r>
                      <a:rPr lang="zh-CN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-</a:t>
                </a:r>
                <a:r>
                  <a:rPr lang="zh-CN" altLang="en-US" sz="1600" dirty="0"/>
                  <a:t> </a:t>
                </a:r>
                <a:r>
                  <a:rPr lang="en" altLang="zh-CN" sz="1600" dirty="0"/>
                  <a:t>status</a:t>
                </a:r>
                <a:r>
                  <a:rPr lang="zh-CN" altLang="en" sz="1600" dirty="0"/>
                  <a:t>处于</a:t>
                </a:r>
                <a:r>
                  <a:rPr lang="en-US" altLang="zh-CN" sz="1600" dirty="0"/>
                  <a:t>normal</a:t>
                </a:r>
                <a:r>
                  <a:rPr lang="zh-CN" altLang="en-US" sz="1600" dirty="0"/>
                  <a:t>的最新的</a:t>
                </a:r>
                <a:r>
                  <a:rPr lang="en-US" altLang="zh-CN" sz="1600" dirty="0"/>
                  <a:t>view</a:t>
                </a:r>
                <a:r>
                  <a:rPr lang="zh-CN" altLang="en-US" sz="1600" dirty="0"/>
                  <a:t>的</a:t>
                </a:r>
                <a:r>
                  <a:rPr lang="en" altLang="zh-CN" sz="1600" dirty="0"/>
                  <a:t>view number </a:t>
                </a:r>
              </a:p>
              <a:p>
                <a14:m>
                  <m:oMath xmlns:m="http://schemas.openxmlformats.org/officeDocument/2006/math"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-</a:t>
                </a:r>
                <a:r>
                  <a:rPr lang="zh-CN" altLang="en-US" sz="1600" dirty="0"/>
                  <a:t> </a:t>
                </a:r>
                <a:r>
                  <a:rPr lang="en" altLang="zh-CN" sz="1600" dirty="0"/>
                  <a:t>op-number</a:t>
                </a:r>
              </a:p>
              <a:p>
                <a14:m>
                  <m:oMath xmlns:m="http://schemas.openxmlformats.org/officeDocument/2006/math"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/>
                  <a:t>-</a:t>
                </a:r>
                <a:r>
                  <a:rPr lang="zh-CN" altLang="en-US" sz="1600" dirty="0"/>
                  <a:t> </a:t>
                </a:r>
                <a:r>
                  <a:rPr lang="en" altLang="zh-CN" sz="1600" dirty="0"/>
                  <a:t>commit</a:t>
                </a:r>
                <a:r>
                  <a:rPr lang="zh-CN" altLang="en-US" sz="1600" dirty="0"/>
                  <a:t> </a:t>
                </a:r>
                <a:r>
                  <a:rPr lang="en" altLang="zh-CN" sz="1600" dirty="0"/>
                  <a:t>number.</a:t>
                </a:r>
                <a:endParaRPr kumimoji="1" lang="zh-CN" altLang="en-US" sz="16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BA62220-75B0-FA43-B7F8-2C34688F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616" y="4729148"/>
                <a:ext cx="4718374" cy="1334276"/>
              </a:xfrm>
              <a:prstGeom prst="rect">
                <a:avLst/>
              </a:prstGeom>
              <a:blipFill>
                <a:blip r:embed="rId7"/>
                <a:stretch>
                  <a:fillRect t="-943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21ED6EB-604B-774C-93C9-2B3A8A6C2940}"/>
                  </a:ext>
                </a:extLst>
              </p:cNvPr>
              <p:cNvSpPr/>
              <p:nvPr/>
            </p:nvSpPr>
            <p:spPr>
              <a:xfrm>
                <a:off x="1211935" y="283649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21ED6EB-604B-774C-93C9-2B3A8A6C2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35" y="2836497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60C8DC2-9991-1344-A7F5-0AED2D5D5BE6}"/>
                  </a:ext>
                </a:extLst>
              </p:cNvPr>
              <p:cNvSpPr/>
              <p:nvPr/>
            </p:nvSpPr>
            <p:spPr>
              <a:xfrm>
                <a:off x="6077348" y="4799593"/>
                <a:ext cx="458485" cy="423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60C8DC2-9991-1344-A7F5-0AED2D5D5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48" y="4799593"/>
                <a:ext cx="458485" cy="4238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D0FA452-3660-E442-B622-28B2E95199D9}"/>
                  </a:ext>
                </a:extLst>
              </p:cNvPr>
              <p:cNvSpPr/>
              <p:nvPr/>
            </p:nvSpPr>
            <p:spPr>
              <a:xfrm>
                <a:off x="6077348" y="5875342"/>
                <a:ext cx="458485" cy="423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D0FA452-3660-E442-B622-28B2E95199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348" y="5875342"/>
                <a:ext cx="458485" cy="4238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C0A761AB-A938-7844-A01C-0C4261FAEFAA}"/>
              </a:ext>
            </a:extLst>
          </p:cNvPr>
          <p:cNvSpPr txBox="1"/>
          <p:nvPr/>
        </p:nvSpPr>
        <p:spPr>
          <a:xfrm rot="5400000">
            <a:off x="6065522" y="5411425"/>
            <a:ext cx="48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708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D8109-92E4-F347-8ED8-ADA4989DFFDE}"/>
              </a:ext>
            </a:extLst>
          </p:cNvPr>
          <p:cNvSpPr txBox="1"/>
          <p:nvPr/>
        </p:nvSpPr>
        <p:spPr>
          <a:xfrm>
            <a:off x="468351" y="390293"/>
            <a:ext cx="334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800" dirty="0"/>
              <a:t>Recovery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B5FD14-261F-844B-8E79-EE77BC523558}"/>
              </a:ext>
            </a:extLst>
          </p:cNvPr>
          <p:cNvSpPr txBox="1"/>
          <p:nvPr/>
        </p:nvSpPr>
        <p:spPr>
          <a:xfrm>
            <a:off x="624468" y="1137424"/>
            <a:ext cx="88540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概述：</a:t>
            </a:r>
            <a:endParaRPr kumimoji="1" lang="en-US" altLang="zh-CN" sz="2000" dirty="0"/>
          </a:p>
          <a:p>
            <a:r>
              <a:rPr kumimoji="1" lang="en-US" altLang="zh-CN" dirty="0"/>
              <a:t>Revisited</a:t>
            </a:r>
            <a:r>
              <a:rPr kumimoji="1" lang="zh-CN" altLang="en-US" dirty="0"/>
              <a:t>版本的</a:t>
            </a:r>
            <a:r>
              <a:rPr kumimoji="1" lang="en-US" altLang="zh-CN" dirty="0"/>
              <a:t>Recovery</a:t>
            </a:r>
            <a:r>
              <a:rPr kumimoji="1" lang="zh-CN" altLang="en-US" dirty="0"/>
              <a:t>协议在正常处理或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期间均不需要磁盘 </a:t>
            </a:r>
            <a:r>
              <a:rPr kumimoji="1" lang="en-US" altLang="zh-CN" dirty="0"/>
              <a:t>I/O 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当节点在崩溃后恢复时，它将其状态设置为正在恢复并执行恢复协议。</a:t>
            </a:r>
            <a:endParaRPr kumimoji="1" lang="en-US" altLang="zh-CN" dirty="0"/>
          </a:p>
          <a:p>
            <a:r>
              <a:rPr kumimoji="1" lang="zh-CN" altLang="en-US" dirty="0"/>
              <a:t>当副本的状态正在恢复时，它不参与请求处理协议或视图更改协议。</a:t>
            </a:r>
            <a:endParaRPr kumimoji="1" lang="en-US" altLang="zh-CN" dirty="0"/>
          </a:p>
          <a:p>
            <a:r>
              <a:rPr kumimoji="1" lang="zh-CN" altLang="en-US" dirty="0"/>
              <a:t>为了执行恢复协议，节点需要知道配置。它等待其他成员的消息然后从中获取一个配置；或者将此信息存储在磁盘上。</a:t>
            </a:r>
          </a:p>
        </p:txBody>
      </p:sp>
    </p:spTree>
    <p:extLst>
      <p:ext uri="{BB962C8B-B14F-4D97-AF65-F5344CB8AC3E}">
        <p14:creationId xmlns:p14="http://schemas.microsoft.com/office/powerpoint/2010/main" val="93621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D8109-92E4-F347-8ED8-ADA4989DFFDE}"/>
              </a:ext>
            </a:extLst>
          </p:cNvPr>
          <p:cNvSpPr txBox="1"/>
          <p:nvPr/>
        </p:nvSpPr>
        <p:spPr>
          <a:xfrm>
            <a:off x="468351" y="390293"/>
            <a:ext cx="334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Recovery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B5FD14-261F-844B-8E79-EE77BC523558}"/>
                  </a:ext>
                </a:extLst>
              </p:cNvPr>
              <p:cNvSpPr txBox="1"/>
              <p:nvPr/>
            </p:nvSpPr>
            <p:spPr>
              <a:xfrm>
                <a:off x="624468" y="1137424"/>
                <a:ext cx="885406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/>
                  <a:t>流程：</a:t>
                </a:r>
                <a:endParaRPr kumimoji="1" lang="en-US" altLang="zh-CN" sz="2000" dirty="0"/>
              </a:p>
              <a:p>
                <a:endParaRPr kumimoji="1" lang="en-US" altLang="zh-CN" sz="2000" dirty="0"/>
              </a:p>
              <a:p>
                <a:r>
                  <a:rPr kumimoji="1" lang="zh-CN" altLang="en-US" sz="2000" dirty="0"/>
                  <a:t>一、需要</a:t>
                </a:r>
                <a:r>
                  <a:rPr kumimoji="1" lang="en-US" altLang="zh-CN" sz="2000" dirty="0"/>
                  <a:t> recovery</a:t>
                </a:r>
                <a:r>
                  <a:rPr kumimoji="1" lang="zh-CN" altLang="en-US" sz="2000" dirty="0"/>
                  <a:t>的</a:t>
                </a:r>
                <a:r>
                  <a:rPr kumimoji="1" lang="en-US" altLang="zh-CN" sz="2000" dirty="0"/>
                  <a:t>Replica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000" dirty="0"/>
                  <a:t>向其他所有</a:t>
                </a:r>
                <a:r>
                  <a:rPr kumimoji="1" lang="en-US" altLang="zh-CN" sz="2000" dirty="0"/>
                  <a:t>Replica</a:t>
                </a:r>
                <a:r>
                  <a:rPr kumimoji="1" lang="zh-CN" altLang="en-US" sz="2000" dirty="0"/>
                  <a:t>发送</a:t>
                </a:r>
                <a:r>
                  <a:rPr lang="en" altLang="zh-CN" sz="2000" dirty="0"/>
                  <a:t>RECOVERY</a:t>
                </a:r>
                <a:r>
                  <a:rPr lang="zh-CN" altLang="en" sz="2000" dirty="0"/>
                  <a:t>消息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B5FD14-261F-844B-8E79-EE77BC52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8" y="1137424"/>
                <a:ext cx="8854069" cy="1015663"/>
              </a:xfrm>
              <a:prstGeom prst="rect">
                <a:avLst/>
              </a:prstGeom>
              <a:blipFill>
                <a:blip r:embed="rId2"/>
                <a:stretch>
                  <a:fillRect l="-572" t="-3704"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3AA77BB-CE23-F740-B5B6-6E997016CC5C}"/>
              </a:ext>
            </a:extLst>
          </p:cNvPr>
          <p:cNvCxnSpPr>
            <a:cxnSpLocks/>
          </p:cNvCxnSpPr>
          <p:nvPr/>
        </p:nvCxnSpPr>
        <p:spPr>
          <a:xfrm>
            <a:off x="2660073" y="3429000"/>
            <a:ext cx="2693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D6A7E22-7931-8641-B80D-40254273343C}"/>
              </a:ext>
            </a:extLst>
          </p:cNvPr>
          <p:cNvSpPr txBox="1"/>
          <p:nvPr/>
        </p:nvSpPr>
        <p:spPr>
          <a:xfrm rot="5400000">
            <a:off x="6084174" y="3271303"/>
            <a:ext cx="48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BBB91-8E79-CC4F-9592-04C67583D717}"/>
                  </a:ext>
                </a:extLst>
              </p:cNvPr>
              <p:cNvSpPr txBox="1"/>
              <p:nvPr/>
            </p:nvSpPr>
            <p:spPr>
              <a:xfrm>
                <a:off x="2934393" y="2934393"/>
                <a:ext cx="2202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dirty="0"/>
                  <a:t>RECOVERY </a:t>
                </a:r>
                <a:r>
                  <a:rPr kumimoji="1" lang="en-US" altLang="zh-CN" dirty="0"/>
                  <a:t>{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/>
                  <a:t>}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BBB91-8E79-CC4F-9592-04C67583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393" y="2934393"/>
                <a:ext cx="2202872" cy="369332"/>
              </a:xfrm>
              <a:prstGeom prst="rect">
                <a:avLst/>
              </a:prstGeom>
              <a:blipFill>
                <a:blip r:embed="rId3"/>
                <a:stretch>
                  <a:fillRect l="-1714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49B7AF-077F-BC47-84B6-93070982E751}"/>
                  </a:ext>
                </a:extLst>
              </p:cNvPr>
              <p:cNvSpPr txBox="1"/>
              <p:nvPr/>
            </p:nvSpPr>
            <p:spPr>
              <a:xfrm>
                <a:off x="7290261" y="3173338"/>
                <a:ext cx="36173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zh-CN" altLang="en-US" dirty="0"/>
                  <a:t>是随机生成的</a:t>
                </a: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49B7AF-077F-BC47-84B6-93070982E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261" y="3173338"/>
                <a:ext cx="3617321" cy="369332"/>
              </a:xfrm>
              <a:prstGeom prst="rect">
                <a:avLst/>
              </a:prstGeom>
              <a:blipFill>
                <a:blip r:embed="rId4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CEFD91B-D4D9-9249-BD3C-ADE27B04147B}"/>
                  </a:ext>
                </a:extLst>
              </p:cNvPr>
              <p:cNvSpPr/>
              <p:nvPr/>
            </p:nvSpPr>
            <p:spPr>
              <a:xfrm>
                <a:off x="1266306" y="284652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CEFD91B-D4D9-9249-BD3C-ADE27B041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06" y="284652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077B3B8-D5A5-5746-AA33-F93EE9746E1F}"/>
                  </a:ext>
                </a:extLst>
              </p:cNvPr>
              <p:cNvSpPr/>
              <p:nvPr/>
            </p:nvSpPr>
            <p:spPr>
              <a:xfrm>
                <a:off x="6066161" y="2364389"/>
                <a:ext cx="518161" cy="482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077B3B8-D5A5-5746-AA33-F93EE9746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161" y="2364389"/>
                <a:ext cx="518161" cy="4821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5A14B29-BA89-F745-84B8-97E22526ED09}"/>
                  </a:ext>
                </a:extLst>
              </p:cNvPr>
              <p:cNvSpPr/>
              <p:nvPr/>
            </p:nvSpPr>
            <p:spPr>
              <a:xfrm>
                <a:off x="6066161" y="3697037"/>
                <a:ext cx="518161" cy="482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5A14B29-BA89-F745-84B8-97E22526E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161" y="3697037"/>
                <a:ext cx="518161" cy="4821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31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D8109-92E4-F347-8ED8-ADA4989DFFDE}"/>
              </a:ext>
            </a:extLst>
          </p:cNvPr>
          <p:cNvSpPr txBox="1"/>
          <p:nvPr/>
        </p:nvSpPr>
        <p:spPr>
          <a:xfrm>
            <a:off x="468351" y="390293"/>
            <a:ext cx="334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Recovery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B5FD14-261F-844B-8E79-EE77BC523558}"/>
                  </a:ext>
                </a:extLst>
              </p:cNvPr>
              <p:cNvSpPr txBox="1"/>
              <p:nvPr/>
            </p:nvSpPr>
            <p:spPr>
              <a:xfrm>
                <a:off x="624468" y="1137424"/>
                <a:ext cx="885406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/>
                  <a:t>流程：</a:t>
                </a:r>
                <a:endParaRPr kumimoji="1" lang="en-US" altLang="zh-CN" sz="2000" dirty="0"/>
              </a:p>
              <a:p>
                <a:endParaRPr kumimoji="1" lang="en-US" altLang="zh-CN" sz="2000" dirty="0"/>
              </a:p>
              <a:p>
                <a:r>
                  <a:rPr kumimoji="1" lang="zh-CN" altLang="en-US" sz="2000" dirty="0"/>
                  <a:t>二、仅处于</a:t>
                </a:r>
                <a:r>
                  <a:rPr kumimoji="1" lang="en-US" altLang="zh-CN" sz="2000" dirty="0"/>
                  <a:t>normal</a:t>
                </a:r>
                <a:r>
                  <a:rPr kumimoji="1" lang="zh-CN" altLang="en-US" sz="2000" dirty="0"/>
                  <a:t>状态的</a:t>
                </a:r>
                <a:r>
                  <a:rPr kumimoji="1" lang="en-US" altLang="zh-CN" sz="2000" dirty="0"/>
                  <a:t>Replica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sz="2000" dirty="0"/>
                  <a:t> 回复</a:t>
                </a:r>
                <a:r>
                  <a:rPr kumimoji="1" lang="en-US" altLang="zh-CN" sz="2000" dirty="0"/>
                  <a:t>Replica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B5FD14-261F-844B-8E79-EE77BC52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8" y="1137424"/>
                <a:ext cx="8854069" cy="1015663"/>
              </a:xfrm>
              <a:prstGeom prst="rect">
                <a:avLst/>
              </a:prstGeom>
              <a:blipFill>
                <a:blip r:embed="rId2"/>
                <a:stretch>
                  <a:fillRect l="-572" t="-3704"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3AA77BB-CE23-F740-B5B6-6E997016CC5C}"/>
              </a:ext>
            </a:extLst>
          </p:cNvPr>
          <p:cNvCxnSpPr>
            <a:cxnSpLocks/>
          </p:cNvCxnSpPr>
          <p:nvPr/>
        </p:nvCxnSpPr>
        <p:spPr>
          <a:xfrm flipH="1">
            <a:off x="3283528" y="3464283"/>
            <a:ext cx="24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D6A7E22-7931-8641-B80D-40254273343C}"/>
              </a:ext>
            </a:extLst>
          </p:cNvPr>
          <p:cNvSpPr txBox="1"/>
          <p:nvPr/>
        </p:nvSpPr>
        <p:spPr>
          <a:xfrm rot="5400000">
            <a:off x="7429677" y="3283912"/>
            <a:ext cx="48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BBB91-8E79-CC4F-9592-04C67583D717}"/>
                  </a:ext>
                </a:extLst>
              </p:cNvPr>
              <p:cNvSpPr txBox="1"/>
              <p:nvPr/>
            </p:nvSpPr>
            <p:spPr>
              <a:xfrm>
                <a:off x="2803762" y="2965520"/>
                <a:ext cx="4254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dirty="0"/>
                  <a:t>RECOVERYRESPONSE </a:t>
                </a:r>
                <a:r>
                  <a:rPr kumimoji="1" lang="en-US" altLang="zh-CN" dirty="0"/>
                  <a:t>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kumimoji="1" lang="en-US" altLang="zh-CN" dirty="0"/>
                  <a:t>,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kumimoji="1" lang="en-US" altLang="zh-CN" dirty="0"/>
                  <a:t>}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BBB91-8E79-CC4F-9592-04C67583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62" y="2965520"/>
                <a:ext cx="4254786" cy="369332"/>
              </a:xfrm>
              <a:prstGeom prst="rect">
                <a:avLst/>
              </a:prstGeom>
              <a:blipFill>
                <a:blip r:embed="rId3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49B7AF-077F-BC47-84B6-93070982E751}"/>
                  </a:ext>
                </a:extLst>
              </p:cNvPr>
              <p:cNvSpPr txBox="1"/>
              <p:nvPr/>
            </p:nvSpPr>
            <p:spPr>
              <a:xfrm>
                <a:off x="8478636" y="2338233"/>
                <a:ext cx="3617321" cy="1804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是其视图编号，</m:t>
                      </m:r>
                    </m:oMath>
                  </m:oMathPara>
                </a14:m>
                <a:endParaRPr kumimoji="1" lang="en-US" altLang="zh-CN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𝑅𝐸𝐶𝑂𝑉𝐸𝑅𝑌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消息中的随机数。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如果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是它的视图的主要视图，</m:t>
                      </m:r>
                    </m:oMath>
                  </m:oMathPara>
                </a14:m>
                <a:endParaRPr kumimoji="1" lang="en-US" altLang="zh-CN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是它的日志，</m:t>
                      </m:r>
                    </m:oMath>
                  </m:oMathPara>
                </a14:m>
                <a:endParaRPr kumimoji="1" lang="en-US" altLang="zh-CN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是它的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kumimoji="1" lang="en-US" altLang="zh-CN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是它的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kumimoji="1" lang="en-US" altLang="zh-CN" sz="160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；</m:t>
                      </m:r>
                    </m:oMath>
                  </m:oMathPara>
                </a14:m>
                <a:endParaRPr kumimoji="1" lang="en-US" altLang="zh-CN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1600" i="1" smtClean="0">
                          <a:latin typeface="Cambria Math" panose="02040503050406030204" pitchFamily="18" charset="0"/>
                        </a:rPr>
                        <m:t>否则这些值为零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449B7AF-077F-BC47-84B6-93070982E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636" y="2338233"/>
                <a:ext cx="3617321" cy="1804597"/>
              </a:xfrm>
              <a:prstGeom prst="rect">
                <a:avLst/>
              </a:prstGeom>
              <a:blipFill>
                <a:blip r:embed="rId4"/>
                <a:stretch>
                  <a:fillRect b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CEFD91B-D4D9-9249-BD3C-ADE27B04147B}"/>
                  </a:ext>
                </a:extLst>
              </p:cNvPr>
              <p:cNvSpPr/>
              <p:nvPr/>
            </p:nvSpPr>
            <p:spPr>
              <a:xfrm>
                <a:off x="1266306" y="284652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CEFD91B-D4D9-9249-BD3C-ADE27B041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06" y="284652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077B3B8-D5A5-5746-AA33-F93EE9746E1F}"/>
                  </a:ext>
                </a:extLst>
              </p:cNvPr>
              <p:cNvSpPr/>
              <p:nvPr/>
            </p:nvSpPr>
            <p:spPr>
              <a:xfrm>
                <a:off x="7411664" y="2376998"/>
                <a:ext cx="518161" cy="482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077B3B8-D5A5-5746-AA33-F93EE9746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6998"/>
                <a:ext cx="518161" cy="482136"/>
              </a:xfrm>
              <a:prstGeom prst="ellipse">
                <a:avLst/>
              </a:prstGeom>
              <a:blipFill>
                <a:blip r:embed="rId6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5A14B29-BA89-F745-84B8-97E22526ED09}"/>
                  </a:ext>
                </a:extLst>
              </p:cNvPr>
              <p:cNvSpPr/>
              <p:nvPr/>
            </p:nvSpPr>
            <p:spPr>
              <a:xfrm>
                <a:off x="7411664" y="3709646"/>
                <a:ext cx="518161" cy="482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𝑗𝑛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5A14B29-BA89-F745-84B8-97E22526E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3709646"/>
                <a:ext cx="518161" cy="482136"/>
              </a:xfrm>
              <a:prstGeom prst="ellipse">
                <a:avLst/>
              </a:prstGeom>
              <a:blipFill>
                <a:blip r:embed="rId7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19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D8109-92E4-F347-8ED8-ADA4989DFFDE}"/>
              </a:ext>
            </a:extLst>
          </p:cNvPr>
          <p:cNvSpPr txBox="1"/>
          <p:nvPr/>
        </p:nvSpPr>
        <p:spPr>
          <a:xfrm>
            <a:off x="468351" y="390293"/>
            <a:ext cx="3345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Recovery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B5FD14-261F-844B-8E79-EE77BC523558}"/>
                  </a:ext>
                </a:extLst>
              </p:cNvPr>
              <p:cNvSpPr txBox="1"/>
              <p:nvPr/>
            </p:nvSpPr>
            <p:spPr>
              <a:xfrm>
                <a:off x="624468" y="1137424"/>
                <a:ext cx="885406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/>
                  <a:t>流程：</a:t>
                </a:r>
                <a:endParaRPr kumimoji="1" lang="en-US" altLang="zh-CN" sz="2000" dirty="0"/>
              </a:p>
              <a:p>
                <a:endParaRPr kumimoji="1" lang="en-US" altLang="zh-CN" sz="2000" dirty="0"/>
              </a:p>
              <a:p>
                <a:r>
                  <a:rPr kumimoji="1" lang="zh-CN" altLang="en-US" sz="2000" dirty="0"/>
                  <a:t>三、至少</a:t>
                </a:r>
                <a:r>
                  <a:rPr kumimoji="1" lang="en-US" altLang="zh-CN" sz="2000" dirty="0"/>
                  <a:t>f+1</a:t>
                </a:r>
                <a:r>
                  <a:rPr kumimoji="1" lang="zh-CN" altLang="en-US" sz="2000" dirty="0"/>
                  <a:t>个包含随机数</a:t>
                </a:r>
                <a:r>
                  <a:rPr kumimoji="1" lang="en-US" altLang="zh-CN" sz="2000" dirty="0"/>
                  <a:t>x</a:t>
                </a:r>
                <a:r>
                  <a:rPr kumimoji="1" lang="zh-CN" altLang="en-US" sz="2000" dirty="0"/>
                  <a:t>的</a:t>
                </a:r>
                <a:r>
                  <a:rPr kumimoji="1" lang="en-US" altLang="zh-CN" sz="2000" dirty="0"/>
                  <a:t>Replica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sz="2000" dirty="0"/>
                  <a:t> 回复</a:t>
                </a:r>
                <a:r>
                  <a:rPr kumimoji="1" lang="en-US" altLang="zh-CN" sz="2000" dirty="0"/>
                  <a:t>Replica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5B5FD14-261F-844B-8E79-EE77BC52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8" y="1137424"/>
                <a:ext cx="8854069" cy="1015663"/>
              </a:xfrm>
              <a:prstGeom prst="rect">
                <a:avLst/>
              </a:prstGeom>
              <a:blipFill>
                <a:blip r:embed="rId2"/>
                <a:stretch>
                  <a:fillRect l="-572" t="-3704"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3AA77BB-CE23-F740-B5B6-6E997016CC5C}"/>
              </a:ext>
            </a:extLst>
          </p:cNvPr>
          <p:cNvCxnSpPr>
            <a:cxnSpLocks/>
          </p:cNvCxnSpPr>
          <p:nvPr/>
        </p:nvCxnSpPr>
        <p:spPr>
          <a:xfrm flipH="1">
            <a:off x="3283528" y="3464283"/>
            <a:ext cx="249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D6A7E22-7931-8641-B80D-40254273343C}"/>
              </a:ext>
            </a:extLst>
          </p:cNvPr>
          <p:cNvSpPr txBox="1"/>
          <p:nvPr/>
        </p:nvSpPr>
        <p:spPr>
          <a:xfrm rot="5400000">
            <a:off x="7429677" y="3283912"/>
            <a:ext cx="48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BBB91-8E79-CC4F-9592-04C67583D717}"/>
                  </a:ext>
                </a:extLst>
              </p:cNvPr>
              <p:cNvSpPr txBox="1"/>
              <p:nvPr/>
            </p:nvSpPr>
            <p:spPr>
              <a:xfrm>
                <a:off x="2803762" y="2965520"/>
                <a:ext cx="4254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dirty="0"/>
                  <a:t>RECOVERYRESPONSE </a:t>
                </a:r>
                <a:r>
                  <a:rPr kumimoji="1" lang="en-US" altLang="zh-CN" dirty="0"/>
                  <a:t>{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dirty="0"/>
                  <a:t>}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CEBBB91-8E79-CC4F-9592-04C67583D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62" y="2965520"/>
                <a:ext cx="4254786" cy="369332"/>
              </a:xfrm>
              <a:prstGeom prst="rect">
                <a:avLst/>
              </a:prstGeom>
              <a:blipFill>
                <a:blip r:embed="rId3"/>
                <a:stretch>
                  <a:fillRect l="-1190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CEFD91B-D4D9-9249-BD3C-ADE27B04147B}"/>
                  </a:ext>
                </a:extLst>
              </p:cNvPr>
              <p:cNvSpPr/>
              <p:nvPr/>
            </p:nvSpPr>
            <p:spPr>
              <a:xfrm>
                <a:off x="1266306" y="284652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CEFD91B-D4D9-9249-BD3C-ADE27B041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306" y="284652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077B3B8-D5A5-5746-AA33-F93EE9746E1F}"/>
                  </a:ext>
                </a:extLst>
              </p:cNvPr>
              <p:cNvSpPr/>
              <p:nvPr/>
            </p:nvSpPr>
            <p:spPr>
              <a:xfrm>
                <a:off x="7411664" y="2376998"/>
                <a:ext cx="518161" cy="482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077B3B8-D5A5-5746-AA33-F93EE9746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6998"/>
                <a:ext cx="518161" cy="482136"/>
              </a:xfrm>
              <a:prstGeom prst="ellipse">
                <a:avLst/>
              </a:prstGeom>
              <a:blipFill>
                <a:blip r:embed="rId5"/>
                <a:stretch>
                  <a:fillRect l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5A14B29-BA89-F745-84B8-97E22526ED09}"/>
                  </a:ext>
                </a:extLst>
              </p:cNvPr>
              <p:cNvSpPr/>
              <p:nvPr/>
            </p:nvSpPr>
            <p:spPr>
              <a:xfrm>
                <a:off x="7411664" y="3709646"/>
                <a:ext cx="518161" cy="4821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5A14B29-BA89-F745-84B8-97E22526ED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3709646"/>
                <a:ext cx="518161" cy="4821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13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479</Words>
  <Application>Microsoft Macintosh PowerPoint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2022-05-04T01:45:58Z</dcterms:created>
  <dcterms:modified xsi:type="dcterms:W3CDTF">2022-05-04T12:20:49Z</dcterms:modified>
</cp:coreProperties>
</file>