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1" r:id="rId8"/>
    <p:sldId id="258" r:id="rId9"/>
    <p:sldId id="263" r:id="rId10"/>
    <p:sldId id="262" r:id="rId11"/>
    <p:sldId id="264" r:id="rId12"/>
    <p:sldId id="266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95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利用对比学习，</a:t>
            </a:r>
            <a:r>
              <a:rPr lang="en-US" altLang="zh-CN"/>
              <a:t>MAE</a:t>
            </a:r>
            <a:r>
              <a:rPr lang="zh-CN" altLang="en-US"/>
              <a:t>从</a:t>
            </a:r>
            <a:r>
              <a:rPr lang="en-US" altLang="zh-CN"/>
              <a:t>SAM imgencoder</a:t>
            </a:r>
            <a:r>
              <a:rPr lang="zh-CN" altLang="en-US"/>
              <a:t>中学习重建特征，</a:t>
            </a:r>
            <a:endParaRPr lang="zh-CN" altLang="en-US"/>
          </a:p>
          <a:p>
            <a:r>
              <a:rPr lang="zh-CN" altLang="en-US"/>
              <a:t>提出了</a:t>
            </a:r>
            <a:r>
              <a:rPr lang="en-US" altLang="zh-CN"/>
              <a:t>SAMI 一个利用sam ViT-H</a:t>
            </a:r>
            <a:r>
              <a:rPr lang="zh-CN" altLang="en-US"/>
              <a:t>的</a:t>
            </a:r>
            <a:r>
              <a:rPr lang="en-US" altLang="zh-CN"/>
              <a:t>掩蔽图像预训练框架</a:t>
            </a:r>
            <a:endParaRPr lang="en-US" altLang="zh-CN"/>
          </a:p>
          <a:p>
            <a:r>
              <a:rPr lang="zh-CN" altLang="en-US"/>
              <a:t>证明 SAMI-pretrained的主干网络的有效性</a:t>
            </a:r>
            <a:endParaRPr lang="zh-CN" altLang="en-US"/>
          </a:p>
          <a:p>
            <a:r>
              <a:rPr lang="zh-CN" altLang="en-US"/>
              <a:t>提出了</a:t>
            </a:r>
            <a:r>
              <a:rPr lang="en-US" altLang="zh-CN"/>
              <a:t>EfficientSAM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6.xml"/><Relationship Id="rId5" Type="http://schemas.openxmlformats.org/officeDocument/2006/relationships/hyperlink" Target="https://github.com/yformer/EfficientSAM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image" Target="../media/image2.png"/><Relationship Id="rId1" Type="http://schemas.openxmlformats.org/officeDocument/2006/relationships/tags" Target="../tags/tag9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image" Target="../media/image3.png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image" Target="../media/image6.png"/><Relationship Id="rId7" Type="http://schemas.openxmlformats.org/officeDocument/2006/relationships/tags" Target="../tags/tag73.xml"/><Relationship Id="rId6" Type="http://schemas.openxmlformats.org/officeDocument/2006/relationships/image" Target="../media/image5.png"/><Relationship Id="rId5" Type="http://schemas.openxmlformats.org/officeDocument/2006/relationships/tags" Target="../tags/tag72.xml"/><Relationship Id="rId4" Type="http://schemas.openxmlformats.org/officeDocument/2006/relationships/image" Target="../media/image4.png"/><Relationship Id="rId3" Type="http://schemas.openxmlformats.org/officeDocument/2006/relationships/tags" Target="../tags/tag71.xml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image" Target="../media/image8.png"/><Relationship Id="rId3" Type="http://schemas.openxmlformats.org/officeDocument/2006/relationships/tags" Target="../tags/tag76.xml"/><Relationship Id="rId2" Type="http://schemas.openxmlformats.org/officeDocument/2006/relationships/image" Target="../media/image7.png"/><Relationship Id="rId1" Type="http://schemas.openxmlformats.org/officeDocument/2006/relationships/tags" Target="../tags/tag7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9.png"/><Relationship Id="rId1" Type="http://schemas.openxmlformats.org/officeDocument/2006/relationships/tags" Target="../tags/tag7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83.xml"/><Relationship Id="rId6" Type="http://schemas.openxmlformats.org/officeDocument/2006/relationships/image" Target="../media/image12.png"/><Relationship Id="rId5" Type="http://schemas.openxmlformats.org/officeDocument/2006/relationships/tags" Target="../tags/tag82.xml"/><Relationship Id="rId4" Type="http://schemas.openxmlformats.org/officeDocument/2006/relationships/image" Target="../media/image11.png"/><Relationship Id="rId3" Type="http://schemas.openxmlformats.org/officeDocument/2006/relationships/tags" Target="../tags/tag81.xml"/><Relationship Id="rId2" Type="http://schemas.openxmlformats.org/officeDocument/2006/relationships/image" Target="../media/image10.png"/><Relationship Id="rId1" Type="http://schemas.openxmlformats.org/officeDocument/2006/relationships/tags" Target="../tags/tag80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6.xml"/><Relationship Id="rId4" Type="http://schemas.openxmlformats.org/officeDocument/2006/relationships/image" Target="../media/image14.png"/><Relationship Id="rId3" Type="http://schemas.openxmlformats.org/officeDocument/2006/relationships/tags" Target="../tags/tag85.xml"/><Relationship Id="rId2" Type="http://schemas.openxmlformats.org/officeDocument/2006/relationships/image" Target="../media/image13.png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image" Target="../media/image17.png"/><Relationship Id="rId7" Type="http://schemas.openxmlformats.org/officeDocument/2006/relationships/tags" Target="../tags/tag90.xml"/><Relationship Id="rId6" Type="http://schemas.openxmlformats.org/officeDocument/2006/relationships/image" Target="../media/image16.png"/><Relationship Id="rId5" Type="http://schemas.openxmlformats.org/officeDocument/2006/relationships/tags" Target="../tags/tag89.xml"/><Relationship Id="rId4" Type="http://schemas.openxmlformats.org/officeDocument/2006/relationships/image" Target="../media/image6.png"/><Relationship Id="rId3" Type="http://schemas.openxmlformats.org/officeDocument/2006/relationships/tags" Target="../tags/tag88.xml"/><Relationship Id="rId2" Type="http://schemas.openxmlformats.org/officeDocument/2006/relationships/image" Target="../media/image15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EfficientSAM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80000"/>
          </a:bodyPr>
          <a:p>
            <a:r>
              <a:rPr lang="zh-CN" altLang="en-US"/>
              <a:t>Leveraged Masked Image Pretraining for Efficient Segment Anything</a:t>
            </a:r>
            <a:endParaRPr lang="zh-CN" altLang="en-US"/>
          </a:p>
          <a:p>
            <a:pPr algn="r"/>
            <a:r>
              <a:rPr lang="zh-CN" altLang="en-US"/>
              <a:t>Yunyang Xiong, Bala Varadarajan,* Lemeng Wu,* </a:t>
            </a:r>
            <a:endParaRPr lang="zh-CN" altLang="en-US"/>
          </a:p>
          <a:p>
            <a:pPr algn="r"/>
            <a:r>
              <a:rPr lang="zh-CN" altLang="en-US"/>
              <a:t>Meta AI Research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3470" y="6117590"/>
            <a:ext cx="10386695" cy="681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600">
                <a:sym typeface="+mn-ea"/>
              </a:rPr>
              <a:t>Xiong, Yunyang, et al. "EfficientSAM: Leveraged Masked Image Pretraining for Efficient Segment Anything." arXiv preprint arXiv:2312.00863 (2023).</a:t>
            </a:r>
            <a:endParaRPr lang="zh-CN" altLang="en-US" sz="16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48660" y="1067435"/>
            <a:ext cx="5594350" cy="11626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3470" y="5749290"/>
            <a:ext cx="8128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hlinkClick r:id="rId5" tooltip="" action="ppaction://hlinkfile"/>
              </a:rPr>
              <a:t>demo</a:t>
            </a:r>
            <a:r>
              <a:rPr lang="zh-CN" altLang="en-US">
                <a:hlinkClick r:id="rId5" tooltip="" action="ppaction://hlinkfile"/>
              </a:rPr>
              <a:t>（没上传源码）：</a:t>
            </a:r>
            <a:r>
              <a:rPr lang="en-US" altLang="zh-CN">
                <a:hlinkClick r:id="rId5" tooltip="" action="ppaction://hlinkfile"/>
              </a:rPr>
              <a:t> </a:t>
            </a:r>
            <a:r>
              <a:rPr lang="zh-CN" altLang="en-US">
                <a:hlinkClick r:id="rId5" tooltip="" action="ppaction://hlinkfile"/>
              </a:rPr>
              <a:t>https://github.com/yformer/EfficientSAM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1324590" cy="4759325"/>
          </a:xfrm>
        </p:spPr>
        <p:txBody>
          <a:bodyPr/>
          <a:p>
            <a:r>
              <a:rPr lang="en-US" altLang="zh-CN"/>
              <a:t>ablation study</a:t>
            </a:r>
            <a:r>
              <a:rPr lang="zh-CN" altLang="en-US"/>
              <a:t>中</a:t>
            </a:r>
            <a:endParaRPr lang="zh-CN" altLang="en-US"/>
          </a:p>
          <a:p>
            <a:pPr lvl="1"/>
            <a:r>
              <a:rPr lang="zh-CN" altLang="en-US"/>
              <a:t>Reconstruction Target.部分，没理解使用</a:t>
            </a:r>
            <a:r>
              <a:rPr lang="en-US" altLang="zh-CN"/>
              <a:t>CLIP</a:t>
            </a:r>
            <a:r>
              <a:rPr lang="zh-CN" altLang="en-US"/>
              <a:t>的作用是什么</a:t>
            </a:r>
            <a:endParaRPr lang="zh-CN" altLang="en-US"/>
          </a:p>
          <a:p>
            <a:pPr lvl="1"/>
            <a:r>
              <a:rPr lang="zh-CN" altLang="en-US"/>
              <a:t>Cross-Attention Decoder.没理解如何证明的</a:t>
            </a:r>
            <a:endParaRPr lang="zh-CN" altLang="en-US"/>
          </a:p>
          <a:p>
            <a:pPr lvl="1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一些实现：</a:t>
            </a:r>
            <a:endParaRPr lang="zh-CN" altLang="en-US"/>
          </a:p>
          <a:p>
            <a:pPr lvl="1"/>
            <a:r>
              <a:rPr lang="en-US" altLang="zh-CN"/>
              <a:t>cross-Attention decoder</a:t>
            </a:r>
            <a:r>
              <a:rPr lang="zh-CN" altLang="en-US"/>
              <a:t>如何实现，</a:t>
            </a:r>
            <a:endParaRPr lang="zh-CN" altLang="en-US"/>
          </a:p>
          <a:p>
            <a:pPr lvl="1"/>
            <a:r>
              <a:rPr lang="en-US" altLang="zh-CN"/>
              <a:t>reorder mask and unmask embeddings</a:t>
            </a:r>
            <a:endParaRPr lang="en-US" altLang="zh-CN"/>
          </a:p>
          <a:p>
            <a:pPr lvl="1"/>
            <a:r>
              <a:rPr lang="en-US" altLang="zh-CN"/>
              <a:t>Linear Projection Head</a:t>
            </a:r>
            <a:r>
              <a:rPr lang="zh-CN" altLang="en-US"/>
              <a:t>如何</a:t>
            </a:r>
            <a:r>
              <a:rPr lang="en-US" altLang="zh-CN"/>
              <a:t>aligning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813" t="2128" r="1094" b="37942"/>
          <a:stretch>
            <a:fillRect/>
          </a:stretch>
        </p:blipFill>
        <p:spPr>
          <a:xfrm>
            <a:off x="4918075" y="2837815"/>
            <a:ext cx="7273925" cy="2063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65500" y="2747645"/>
            <a:ext cx="8826500" cy="4057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120" y="3089275"/>
            <a:ext cx="29845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leveraging</a:t>
            </a:r>
            <a:endParaRPr lang="zh-CN" altLang="en-US"/>
          </a:p>
          <a:p>
            <a:r>
              <a:rPr lang="zh-CN" altLang="en-US"/>
              <a:t>masked image pretraining, SAMI, which learns to reconstruct features from SAM image encoder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1950" y="64135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</a:t>
            </a:r>
            <a:r>
              <a:rPr lang="en-US" altLang="zh-CN"/>
              <a:t>SAM</a:t>
            </a:r>
            <a:r>
              <a:rPr lang="zh-CN" altLang="en-US"/>
              <a:t>的</a:t>
            </a:r>
            <a:r>
              <a:rPr lang="en-US" altLang="zh-CN"/>
              <a:t>image encoder</a:t>
            </a:r>
            <a:r>
              <a:rPr lang="zh-CN" altLang="en-US"/>
              <a:t>会消耗大量的计算和显存资源，限制其在实时任务中的应用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07380" y="641350"/>
            <a:ext cx="5448300" cy="8572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8120" y="5229225"/>
            <a:ext cx="26511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1）在 ImageNet 上对 SAMI 进行预训练</a:t>
            </a:r>
            <a:endParaRPr lang="zh-CN" altLang="en-US"/>
          </a:p>
          <a:p>
            <a:r>
              <a:rPr lang="zh-CN" altLang="en-US"/>
              <a:t>2）在 SA-1B 上微调 SAM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813" t="2128" r="1094" b="37942"/>
          <a:stretch>
            <a:fillRect/>
          </a:stretch>
        </p:blipFill>
        <p:spPr>
          <a:xfrm>
            <a:off x="4918075" y="0"/>
            <a:ext cx="7273925" cy="2063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0230" y="2125980"/>
            <a:ext cx="2919730" cy="1746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3070" y="2446655"/>
            <a:ext cx="3346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Cross-Attention Decoder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650230" y="4015740"/>
            <a:ext cx="2520950" cy="1301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3070" y="4332605"/>
            <a:ext cx="2519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Linear Projection Head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3570" y="808990"/>
            <a:ext cx="305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SAMI</a:t>
            </a:r>
            <a:r>
              <a:rPr lang="zh-CN" altLang="en-US"/>
              <a:t>主要部件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650230" y="5559425"/>
            <a:ext cx="4552950" cy="1003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3070" y="58769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Reconstruction Loss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Results-SAMI</a:t>
            </a:r>
            <a:r>
              <a:rPr lang="zh-CN" altLang="en-US">
                <a:sym typeface="+mn-ea"/>
              </a:rPr>
              <a:t>预训练的主干网络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6507480" cy="4759325"/>
          </a:xfrm>
        </p:spPr>
        <p:txBody>
          <a:bodyPr/>
          <a:p>
            <a:r>
              <a:rPr lang="en-US" altLang="zh-CN"/>
              <a:t>SAMI</a:t>
            </a:r>
            <a:r>
              <a:rPr lang="zh-CN" altLang="en-US"/>
              <a:t>：</a:t>
            </a:r>
            <a:r>
              <a:rPr lang="en-US" altLang="zh-CN"/>
              <a:t>image classification</a:t>
            </a:r>
            <a:r>
              <a:rPr lang="zh-CN" altLang="en-US"/>
              <a:t>：MAE, DMAE, iBOT, CAE, and BEiT by 1.2%, 0.8%, 1.1%,</a:t>
            </a:r>
            <a:r>
              <a:rPr lang="en-US" altLang="zh-CN"/>
              <a:t> </a:t>
            </a:r>
            <a:r>
              <a:rPr lang="zh-CN" altLang="en-US"/>
              <a:t>0.9%, and 0.4% respectively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SAMI</a:t>
            </a:r>
            <a:r>
              <a:rPr lang="zh-CN" altLang="en-US">
                <a:sym typeface="+mn-ea"/>
              </a:rPr>
              <a:t>：</a:t>
            </a:r>
            <a:r>
              <a:rPr lang="zh-CN" altLang="en-US"/>
              <a:t>Object Detection and Instance Segmentation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12380" y="1668145"/>
            <a:ext cx="3964940" cy="4061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1060" y="3654425"/>
            <a:ext cx="5308600" cy="29781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859770" cy="921385"/>
          </a:xfrm>
        </p:spPr>
        <p:txBody>
          <a:bodyPr/>
          <a:p>
            <a:r>
              <a:rPr lang="en-US" altLang="zh-CN">
                <a:sym typeface="+mn-ea"/>
              </a:rPr>
              <a:t>SAMI</a:t>
            </a:r>
            <a:r>
              <a:rPr lang="zh-CN" altLang="en-US">
                <a:sym typeface="+mn-ea"/>
              </a:rPr>
              <a:t>：</a:t>
            </a:r>
            <a:r>
              <a:rPr lang="zh-CN" altLang="en-US"/>
              <a:t>Semantic Segmentation：Mask2former</a:t>
            </a:r>
            <a:r>
              <a:rPr lang="en-US" altLang="zh-CN"/>
              <a:t> </a:t>
            </a:r>
            <a:r>
              <a:rPr lang="zh-CN" altLang="en-US"/>
              <a:t>with SAMI-pretrained backbones achieve better mIoU, i.e.,</a:t>
            </a:r>
            <a:r>
              <a:rPr lang="en-US" altLang="zh-CN"/>
              <a:t> </a:t>
            </a:r>
            <a:r>
              <a:rPr lang="zh-CN" altLang="en-US"/>
              <a:t>↑2.5, ↑4.7, and ↑3.7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8020" y="2355215"/>
            <a:ext cx="5289550" cy="2419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Results-EfficientSAM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8330" y="1724025"/>
            <a:ext cx="626745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Zero-Shot Single Point Valid Mask Evaluation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Throughput/Parameter/Performance comparison</a:t>
            </a:r>
            <a:endParaRPr lang="zh-CN" altLang="en-US"/>
          </a:p>
          <a:p>
            <a:pPr lvl="1"/>
            <a:r>
              <a:rPr lang="zh-CN" altLang="en-US"/>
              <a:t>of EfficientSAM, MobileSAM, FastSAM, and SAM for zero-shot</a:t>
            </a:r>
            <a:r>
              <a:rPr lang="en-US" altLang="zh-CN"/>
              <a:t> I</a:t>
            </a:r>
            <a:r>
              <a:rPr lang="zh-CN" altLang="en-US"/>
              <a:t>nstance segmentation on COCO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Zero-Shot Instance Segmentation</a:t>
            </a:r>
            <a:endParaRPr lang="zh-CN" altLang="en-US"/>
          </a:p>
          <a:p>
            <a:pPr lvl="0" indent="457200">
              <a:buFont typeface="Arial" panose="020B0604020202020204" pitchFamily="34" charset="0"/>
              <a:buNone/>
            </a:pPr>
            <a:r>
              <a:rPr lang="zh-CN" altLang="en-US"/>
              <a:t>EfficientSAMs are much light-weight than FastSAM, e.g, 9.8M parameters for efficientSAM-Ti vs 68M parameters for FastSAM. EfficientSAM-S also significantly reduces the gap between SAM with 0.6G parameters, only ∼2 AP reduction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t="1322" r="5400"/>
          <a:stretch>
            <a:fillRect/>
          </a:stretch>
        </p:blipFill>
        <p:spPr>
          <a:xfrm>
            <a:off x="8282940" y="1979930"/>
            <a:ext cx="3604260" cy="2038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23315" y="3251835"/>
            <a:ext cx="4433570" cy="15665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32295" y="4304030"/>
            <a:ext cx="5276850" cy="21463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Salient Instance Segmentation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8540" y="2621280"/>
            <a:ext cx="5410200" cy="3371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1845310"/>
            <a:ext cx="5245100" cy="25908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消融实验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020945" cy="4759325"/>
          </a:xfrm>
        </p:spPr>
        <p:txBody>
          <a:bodyPr>
            <a:normAutofit lnSpcReduction="10000"/>
          </a:bodyPr>
          <a:p>
            <a:r>
              <a:rPr lang="zh-CN" altLang="en-US"/>
              <a:t>Reconstruction Loss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MASK- ratio	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Reconstruction Target.</a:t>
            </a:r>
            <a:endParaRPr lang="en-US" altLang="zh-CN">
              <a:solidFill>
                <a:srgbClr val="FF0000"/>
              </a:solidFill>
            </a:endParaRPr>
          </a:p>
          <a:p>
            <a:pPr marL="0" indent="457200">
              <a:buNone/>
            </a:pPr>
            <a:r>
              <a:rPr lang="en-US" altLang="zh-CN"/>
              <a:t>We take a different encoder from CLIP</a:t>
            </a:r>
            <a:endParaRPr lang="en-US" altLang="zh-CN"/>
          </a:p>
          <a:p>
            <a:pPr marL="0" indent="457200">
              <a:buNone/>
            </a:pPr>
            <a:endParaRPr lang="en-US" altLang="zh-CN"/>
          </a:p>
          <a:p>
            <a:pPr marL="285750" indent="-285750"/>
            <a:r>
              <a:rPr lang="en-US" altLang="zh-CN"/>
              <a:t>Effects of Finetuning Steps for EfficientSAMs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82890" y="1514475"/>
            <a:ext cx="3219450" cy="1276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03015" y="1591945"/>
            <a:ext cx="3422650" cy="755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628640" y="2925445"/>
            <a:ext cx="5473700" cy="1143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089650" y="4134485"/>
            <a:ext cx="5012690" cy="314071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局限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比</a:t>
            </a:r>
            <a:r>
              <a:rPr lang="en-US" altLang="zh-CN"/>
              <a:t>SAM</a:t>
            </a:r>
            <a:r>
              <a:rPr lang="zh-CN" altLang="en-US"/>
              <a:t>弱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COMMONDATA" val="eyJoZGlkIjoiYzc1NzI0NDY5YWQyZGMzOWUxNzU0NWI4MWUxYjQ4NDA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1703</Words>
  <Application>WPS 演示</Application>
  <PresentationFormat>宽屏</PresentationFormat>
  <Paragraphs>89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局限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张波</cp:lastModifiedBy>
  <cp:revision>184</cp:revision>
  <dcterms:created xsi:type="dcterms:W3CDTF">2019-06-19T02:08:00Z</dcterms:created>
  <dcterms:modified xsi:type="dcterms:W3CDTF">2023-12-08T10:46:14Z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2052-11.1.0.15319</vt:lpwstr>
  </property>
  <property fmtid="{D5CDD505-2E9C-101B-9397-08002B2CF9AE}" pid="3" name="ICV">
    <vt:lpwstr>EB3A738515DB42ACBD7142AB1F20010D_11</vt:lpwstr>
  </property>
</Properties>
</file>