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4" r:id="rId4"/>
    <p:sldId id="333" r:id="rId5"/>
    <p:sldId id="318" r:id="rId6"/>
    <p:sldId id="326" r:id="rId7"/>
    <p:sldId id="324" r:id="rId8"/>
    <p:sldId id="325" r:id="rId9"/>
    <p:sldId id="332" r:id="rId10"/>
    <p:sldId id="327" r:id="rId11"/>
    <p:sldId id="328" r:id="rId12"/>
    <p:sldId id="329" r:id="rId13"/>
    <p:sldId id="334" r:id="rId14"/>
    <p:sldId id="343" r:id="rId15"/>
    <p:sldId id="317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30" r:id="rId25"/>
    <p:sldId id="274" r:id="rId26"/>
    <p:sldId id="265" r:id="rId27"/>
    <p:sldId id="331" r:id="rId28"/>
    <p:sldId id="277" r:id="rId29"/>
    <p:sldId id="258" r:id="rId30"/>
    <p:sldId id="316" r:id="rId31"/>
    <p:sldId id="319" r:id="rId32"/>
    <p:sldId id="320" r:id="rId33"/>
    <p:sldId id="321" r:id="rId34"/>
    <p:sldId id="322" r:id="rId35"/>
    <p:sldId id="323" r:id="rId3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8">
          <p15:clr>
            <a:srgbClr val="A4A3A4"/>
          </p15:clr>
        </p15:guide>
        <p15:guide id="2" orient="horz" pos="2255">
          <p15:clr>
            <a:srgbClr val="A4A3A4"/>
          </p15:clr>
        </p15:guide>
        <p15:guide id="3" pos="2562">
          <p15:clr>
            <a:srgbClr val="A4A3A4"/>
          </p15:clr>
        </p15:guide>
        <p15:guide id="4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CFF"/>
    <a:srgbClr val="FFC620"/>
    <a:srgbClr val="22C47F"/>
    <a:srgbClr val="091A2D"/>
    <a:srgbClr val="131331"/>
    <a:srgbClr val="09152D"/>
    <a:srgbClr val="FFE17D"/>
    <a:srgbClr val="FFE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2" autoAdjust="0"/>
    <p:restoredTop sz="79427" autoAdjust="0"/>
  </p:normalViewPr>
  <p:slideViewPr>
    <p:cSldViewPr snapToObjects="1">
      <p:cViewPr>
        <p:scale>
          <a:sx n="125" d="100"/>
          <a:sy n="125" d="100"/>
        </p:scale>
        <p:origin x="1096" y="888"/>
      </p:cViewPr>
      <p:guideLst>
        <p:guide orient="horz" pos="2618"/>
        <p:guide orient="horz" pos="2255"/>
        <p:guide pos="2562"/>
        <p:guide pos="1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07604-4908-4978-9DAA-B36C64834C15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9A675C7-8F1C-406A-98EC-2EC1FF45661D}">
      <dgm:prSet phldrT="[文本]" custT="1"/>
      <dgm:spPr>
        <a:xfrm>
          <a:off x="2394084" y="1340908"/>
          <a:ext cx="1469756" cy="1469756"/>
        </a:xfrm>
        <a:solidFill>
          <a:schemeClr val="bg1">
            <a:lumMod val="65000"/>
          </a:scheme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核心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78F65311-AD45-4195-8364-714FAB4ACFA9}" type="parTrans" cxnId="{25D3579A-DAB6-454B-96DF-A8133C045BE9}">
      <dgm:prSet/>
      <dgm:spPr/>
      <dgm:t>
        <a:bodyPr/>
        <a:lstStyle/>
        <a:p>
          <a:endParaRPr lang="zh-CN" altLang="en-US"/>
        </a:p>
      </dgm:t>
    </dgm:pt>
    <dgm:pt modelId="{599FEA05-B9AC-4C04-A6DC-6E5C8E2C2E47}" type="sibTrans" cxnId="{25D3579A-DAB6-454B-96DF-A8133C045BE9}">
      <dgm:prSet/>
      <dgm:spPr/>
      <dgm:t>
        <a:bodyPr/>
        <a:lstStyle/>
        <a:p>
          <a:endParaRPr lang="zh-CN" altLang="en-US"/>
        </a:p>
      </dgm:t>
    </dgm:pt>
    <dgm:pt modelId="{5B8588C6-75C2-4AA8-8F71-9DF656D68241}">
      <dgm:prSet phldrT="[文本]" custT="1"/>
      <dgm:spPr>
        <a:xfrm>
          <a:off x="2614547" y="1712"/>
          <a:ext cx="1028829" cy="1028829"/>
        </a:xfrm>
        <a:solidFill>
          <a:srgbClr val="22C47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marL="0" algn="ctr" defTabSz="914400" rtl="0" eaLnBrk="1" latinLnBrk="0" hangingPunct="1"/>
          <a:r>
            <a:rPr lang="en-US" altLang="zh-CN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1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0A124634-917B-4BED-822F-1B3255C07232}" type="parTrans" cxnId="{7F52E340-59FF-46EB-814B-5E420CFA250F}">
      <dgm:prSet/>
      <dgm:spPr/>
      <dgm:t>
        <a:bodyPr/>
        <a:lstStyle/>
        <a:p>
          <a:endParaRPr lang="zh-CN" altLang="en-US"/>
        </a:p>
      </dgm:t>
    </dgm:pt>
    <dgm:pt modelId="{80D53EB2-6927-4F2A-89E5-54CBB1AB7397}" type="sibTrans" cxnId="{7F52E340-59FF-46EB-814B-5E420CFA250F}">
      <dgm:prSet/>
      <dgm:spPr>
        <a:xfrm>
          <a:off x="1532265" y="479089"/>
          <a:ext cx="3193394" cy="3193394"/>
        </a:xfrm>
        <a:solidFill>
          <a:srgbClr val="22C47F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8F18E663-2C42-455A-8980-2DB20105A4CB}">
      <dgm:prSet phldrT="[文本]" custT="1"/>
      <dgm:spPr>
        <a:xfrm>
          <a:off x="3965252" y="2341201"/>
          <a:ext cx="1028829" cy="1028829"/>
        </a:xfrm>
        <a:solidFill>
          <a:srgbClr val="4E7CF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18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2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66C2F1D7-5392-405F-A989-D466DA2814C4}" type="parTrans" cxnId="{299EE277-F4F5-4A0D-ACF8-B992D79FE916}">
      <dgm:prSet/>
      <dgm:spPr/>
      <dgm:t>
        <a:bodyPr/>
        <a:lstStyle/>
        <a:p>
          <a:endParaRPr lang="zh-CN" altLang="en-US"/>
        </a:p>
      </dgm:t>
    </dgm:pt>
    <dgm:pt modelId="{022CF5E3-45B2-48BA-BACC-516DF782ABD0}" type="sibTrans" cxnId="{299EE277-F4F5-4A0D-ACF8-B992D79FE916}">
      <dgm:prSet/>
      <dgm:spPr>
        <a:xfrm>
          <a:off x="1532265" y="479089"/>
          <a:ext cx="3193394" cy="3193394"/>
        </a:xfrm>
        <a:solidFill>
          <a:srgbClr val="4E7CFF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518BD5EA-390B-4E78-9C7F-FBFFEA7DD5E5}">
      <dgm:prSet phldrT="[文本]" custT="1"/>
      <dgm:spPr>
        <a:xfrm>
          <a:off x="1263842" y="2341201"/>
          <a:ext cx="1028829" cy="1028829"/>
        </a:xfrm>
        <a:solidFill>
          <a:srgbClr val="FFC620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altLang="zh-CN" sz="20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3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gm:t>
    </dgm:pt>
    <dgm:pt modelId="{8BC77355-5C7B-42AA-A736-594CBDD5B74C}" type="parTrans" cxnId="{95EE9B79-7581-4770-BA84-DBB352F57156}">
      <dgm:prSet/>
      <dgm:spPr/>
      <dgm:t>
        <a:bodyPr/>
        <a:lstStyle/>
        <a:p>
          <a:endParaRPr lang="zh-CN" altLang="en-US"/>
        </a:p>
      </dgm:t>
    </dgm:pt>
    <dgm:pt modelId="{AA9E2AAE-27B6-465A-AE4F-2146DF00E0E7}" type="sibTrans" cxnId="{95EE9B79-7581-4770-BA84-DBB352F57156}">
      <dgm:prSet/>
      <dgm:spPr>
        <a:xfrm>
          <a:off x="1532265" y="479089"/>
          <a:ext cx="3193394" cy="3193394"/>
        </a:xfrm>
        <a:solidFill>
          <a:srgbClr val="FFC620"/>
        </a:solidFill>
        <a:ln>
          <a:noFill/>
        </a:ln>
        <a:effectLst/>
      </dgm:spPr>
      <dgm:t>
        <a:bodyPr/>
        <a:lstStyle/>
        <a:p>
          <a:endParaRPr lang="zh-CN" altLang="en-US"/>
        </a:p>
      </dgm:t>
    </dgm:pt>
    <dgm:pt modelId="{659A2C1E-FA94-4BE0-9852-449B6526FF79}" type="pres">
      <dgm:prSet presAssocID="{7B007604-4908-4978-9DAA-B36C64834C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0639C4-3CCF-4C1B-8BFB-EFE7C58A3D1F}" type="pres">
      <dgm:prSet presAssocID="{89A675C7-8F1C-406A-98EC-2EC1FF45661D}" presName="centerShape" presStyleLbl="node0" presStyleIdx="0" presStyleCnt="1" custScaleX="116559" custScaleY="105273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BFF25011-445E-4469-9B67-0306AD9B3319}" type="pres">
      <dgm:prSet presAssocID="{5B8588C6-75C2-4AA8-8F71-9DF656D68241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01F42DB4-4BE1-4458-94A5-0AD1BB7BB7D8}" type="pres">
      <dgm:prSet presAssocID="{5B8588C6-75C2-4AA8-8F71-9DF656D68241}" presName="dummy" presStyleCnt="0"/>
      <dgm:spPr/>
    </dgm:pt>
    <dgm:pt modelId="{856EFB27-9217-4BFC-B486-624D1F07CCAC}" type="pres">
      <dgm:prSet presAssocID="{80D53EB2-6927-4F2A-89E5-54CBB1AB7397}" presName="sibTrans" presStyleLbl="sibTrans2D1" presStyleIdx="0" presStyleCnt="3"/>
      <dgm:spPr>
        <a:prstGeom prst="blockArc">
          <a:avLst>
            <a:gd name="adj1" fmla="val 16200000"/>
            <a:gd name="adj2" fmla="val 18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  <dgm:pt modelId="{82F30944-BE9C-4885-8595-D1AFD3BD61F4}" type="pres">
      <dgm:prSet presAssocID="{8F18E663-2C42-455A-8980-2DB20105A4CB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C6472F93-EA78-4A3C-B5C0-C3DB64BDE2D8}" type="pres">
      <dgm:prSet presAssocID="{8F18E663-2C42-455A-8980-2DB20105A4CB}" presName="dummy" presStyleCnt="0"/>
      <dgm:spPr/>
    </dgm:pt>
    <dgm:pt modelId="{13CDA7F5-D61D-4A5A-8351-91ECCB565D7E}" type="pres">
      <dgm:prSet presAssocID="{022CF5E3-45B2-48BA-BACC-516DF782ABD0}" presName="sibTrans" presStyleLbl="sibTrans2D1" presStyleIdx="1" presStyleCnt="3"/>
      <dgm:spPr>
        <a:prstGeom prst="blockArc">
          <a:avLst>
            <a:gd name="adj1" fmla="val 1800000"/>
            <a:gd name="adj2" fmla="val 90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  <dgm:pt modelId="{E402CFFA-645F-4F4A-81A7-844214C314CB}" type="pres">
      <dgm:prSet presAssocID="{518BD5EA-390B-4E78-9C7F-FBFFEA7DD5E5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7B0E98AB-02FF-4F3B-B941-E01F1510BABD}" type="pres">
      <dgm:prSet presAssocID="{518BD5EA-390B-4E78-9C7F-FBFFEA7DD5E5}" presName="dummy" presStyleCnt="0"/>
      <dgm:spPr/>
    </dgm:pt>
    <dgm:pt modelId="{38F4B7FA-7C39-4138-A22A-3078CE8D69B1}" type="pres">
      <dgm:prSet presAssocID="{AA9E2AAE-27B6-465A-AE4F-2146DF00E0E7}" presName="sibTrans" presStyleLbl="sibTrans2D1" presStyleIdx="2" presStyleCnt="3"/>
      <dgm:spPr>
        <a:prstGeom prst="blockArc">
          <a:avLst>
            <a:gd name="adj1" fmla="val 9000000"/>
            <a:gd name="adj2" fmla="val 16200000"/>
            <a:gd name="adj3" fmla="val 4639"/>
          </a:avLst>
        </a:prstGeom>
      </dgm:spPr>
      <dgm:t>
        <a:bodyPr/>
        <a:lstStyle/>
        <a:p>
          <a:endParaRPr lang="zh-CN" altLang="en-US"/>
        </a:p>
      </dgm:t>
    </dgm:pt>
  </dgm:ptLst>
  <dgm:cxnLst>
    <dgm:cxn modelId="{95EE9B79-7581-4770-BA84-DBB352F57156}" srcId="{89A675C7-8F1C-406A-98EC-2EC1FF45661D}" destId="{518BD5EA-390B-4E78-9C7F-FBFFEA7DD5E5}" srcOrd="2" destOrd="0" parTransId="{8BC77355-5C7B-42AA-A736-594CBDD5B74C}" sibTransId="{AA9E2AAE-27B6-465A-AE4F-2146DF00E0E7}"/>
    <dgm:cxn modelId="{F60FD2BC-8EEB-47E9-8D2C-F6E69341EA69}" type="presOf" srcId="{518BD5EA-390B-4E78-9C7F-FBFFEA7DD5E5}" destId="{E402CFFA-645F-4F4A-81A7-844214C314CB}" srcOrd="0" destOrd="0" presId="urn:microsoft.com/office/officeart/2005/8/layout/radial6"/>
    <dgm:cxn modelId="{F05EB773-A452-4886-96F1-E6CED9587965}" type="presOf" srcId="{89A675C7-8F1C-406A-98EC-2EC1FF45661D}" destId="{A90639C4-3CCF-4C1B-8BFB-EFE7C58A3D1F}" srcOrd="0" destOrd="0" presId="urn:microsoft.com/office/officeart/2005/8/layout/radial6"/>
    <dgm:cxn modelId="{F53705AB-DD9E-4DF9-AF12-BC8ACB019713}" type="presOf" srcId="{7B007604-4908-4978-9DAA-B36C64834C15}" destId="{659A2C1E-FA94-4BE0-9852-449B6526FF79}" srcOrd="0" destOrd="0" presId="urn:microsoft.com/office/officeart/2005/8/layout/radial6"/>
    <dgm:cxn modelId="{25D3579A-DAB6-454B-96DF-A8133C045BE9}" srcId="{7B007604-4908-4978-9DAA-B36C64834C15}" destId="{89A675C7-8F1C-406A-98EC-2EC1FF45661D}" srcOrd="0" destOrd="0" parTransId="{78F65311-AD45-4195-8364-714FAB4ACFA9}" sibTransId="{599FEA05-B9AC-4C04-A6DC-6E5C8E2C2E47}"/>
    <dgm:cxn modelId="{299EE277-F4F5-4A0D-ACF8-B992D79FE916}" srcId="{89A675C7-8F1C-406A-98EC-2EC1FF45661D}" destId="{8F18E663-2C42-455A-8980-2DB20105A4CB}" srcOrd="1" destOrd="0" parTransId="{66C2F1D7-5392-405F-A989-D466DA2814C4}" sibTransId="{022CF5E3-45B2-48BA-BACC-516DF782ABD0}"/>
    <dgm:cxn modelId="{2DAD82CE-A821-42B8-93A2-696B200B2835}" type="presOf" srcId="{AA9E2AAE-27B6-465A-AE4F-2146DF00E0E7}" destId="{38F4B7FA-7C39-4138-A22A-3078CE8D69B1}" srcOrd="0" destOrd="0" presId="urn:microsoft.com/office/officeart/2005/8/layout/radial6"/>
    <dgm:cxn modelId="{57935FEB-FECC-406C-8D85-47EF9561AE98}" type="presOf" srcId="{8F18E663-2C42-455A-8980-2DB20105A4CB}" destId="{82F30944-BE9C-4885-8595-D1AFD3BD61F4}" srcOrd="0" destOrd="0" presId="urn:microsoft.com/office/officeart/2005/8/layout/radial6"/>
    <dgm:cxn modelId="{65EBCDB1-17E2-4176-84A4-2E0C78A3E445}" type="presOf" srcId="{80D53EB2-6927-4F2A-89E5-54CBB1AB7397}" destId="{856EFB27-9217-4BFC-B486-624D1F07CCAC}" srcOrd="0" destOrd="0" presId="urn:microsoft.com/office/officeart/2005/8/layout/radial6"/>
    <dgm:cxn modelId="{D91D508B-73C8-4C82-AC2C-255EF1BE9709}" type="presOf" srcId="{5B8588C6-75C2-4AA8-8F71-9DF656D68241}" destId="{BFF25011-445E-4469-9B67-0306AD9B3319}" srcOrd="0" destOrd="0" presId="urn:microsoft.com/office/officeart/2005/8/layout/radial6"/>
    <dgm:cxn modelId="{A0ADD2E7-D652-4C04-8DE3-E958CD0C7F6A}" type="presOf" srcId="{022CF5E3-45B2-48BA-BACC-516DF782ABD0}" destId="{13CDA7F5-D61D-4A5A-8351-91ECCB565D7E}" srcOrd="0" destOrd="0" presId="urn:microsoft.com/office/officeart/2005/8/layout/radial6"/>
    <dgm:cxn modelId="{7F52E340-59FF-46EB-814B-5E420CFA250F}" srcId="{89A675C7-8F1C-406A-98EC-2EC1FF45661D}" destId="{5B8588C6-75C2-4AA8-8F71-9DF656D68241}" srcOrd="0" destOrd="0" parTransId="{0A124634-917B-4BED-822F-1B3255C07232}" sibTransId="{80D53EB2-6927-4F2A-89E5-54CBB1AB7397}"/>
    <dgm:cxn modelId="{BEBF5D6D-BE2A-44C3-A532-B579954DF5F2}" type="presParOf" srcId="{659A2C1E-FA94-4BE0-9852-449B6526FF79}" destId="{A90639C4-3CCF-4C1B-8BFB-EFE7C58A3D1F}" srcOrd="0" destOrd="0" presId="urn:microsoft.com/office/officeart/2005/8/layout/radial6"/>
    <dgm:cxn modelId="{D8C6129C-B131-4CE7-A7D4-1924E1CC3E24}" type="presParOf" srcId="{659A2C1E-FA94-4BE0-9852-449B6526FF79}" destId="{BFF25011-445E-4469-9B67-0306AD9B3319}" srcOrd="1" destOrd="0" presId="urn:microsoft.com/office/officeart/2005/8/layout/radial6"/>
    <dgm:cxn modelId="{680A8DFA-6F21-4E17-B0B9-6E840EFC6E98}" type="presParOf" srcId="{659A2C1E-FA94-4BE0-9852-449B6526FF79}" destId="{01F42DB4-4BE1-4458-94A5-0AD1BB7BB7D8}" srcOrd="2" destOrd="0" presId="urn:microsoft.com/office/officeart/2005/8/layout/radial6"/>
    <dgm:cxn modelId="{D0ED5A5D-0E81-4A6E-8B9F-D67BDF6A7E9F}" type="presParOf" srcId="{659A2C1E-FA94-4BE0-9852-449B6526FF79}" destId="{856EFB27-9217-4BFC-B486-624D1F07CCAC}" srcOrd="3" destOrd="0" presId="urn:microsoft.com/office/officeart/2005/8/layout/radial6"/>
    <dgm:cxn modelId="{4825595A-439D-4724-9101-2D0D46699AB3}" type="presParOf" srcId="{659A2C1E-FA94-4BE0-9852-449B6526FF79}" destId="{82F30944-BE9C-4885-8595-D1AFD3BD61F4}" srcOrd="4" destOrd="0" presId="urn:microsoft.com/office/officeart/2005/8/layout/radial6"/>
    <dgm:cxn modelId="{521553E2-6F92-479F-A340-989C1D23A535}" type="presParOf" srcId="{659A2C1E-FA94-4BE0-9852-449B6526FF79}" destId="{C6472F93-EA78-4A3C-B5C0-C3DB64BDE2D8}" srcOrd="5" destOrd="0" presId="urn:microsoft.com/office/officeart/2005/8/layout/radial6"/>
    <dgm:cxn modelId="{3C62059D-D643-4B83-82D1-6985E96EB3B6}" type="presParOf" srcId="{659A2C1E-FA94-4BE0-9852-449B6526FF79}" destId="{13CDA7F5-D61D-4A5A-8351-91ECCB565D7E}" srcOrd="6" destOrd="0" presId="urn:microsoft.com/office/officeart/2005/8/layout/radial6"/>
    <dgm:cxn modelId="{E57C11ED-BAC7-430C-91D3-D0F46B747AB6}" type="presParOf" srcId="{659A2C1E-FA94-4BE0-9852-449B6526FF79}" destId="{E402CFFA-645F-4F4A-81A7-844214C314CB}" srcOrd="7" destOrd="0" presId="urn:microsoft.com/office/officeart/2005/8/layout/radial6"/>
    <dgm:cxn modelId="{543E112F-F84A-40EA-81A8-BC1475A11CE6}" type="presParOf" srcId="{659A2C1E-FA94-4BE0-9852-449B6526FF79}" destId="{7B0E98AB-02FF-4F3B-B941-E01F1510BABD}" srcOrd="8" destOrd="0" presId="urn:microsoft.com/office/officeart/2005/8/layout/radial6"/>
    <dgm:cxn modelId="{63851DEE-EAF0-4AB4-8B5E-C071EDC724F5}" type="presParOf" srcId="{659A2C1E-FA94-4BE0-9852-449B6526FF79}" destId="{38F4B7FA-7C39-4138-A22A-3078CE8D69B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4B7FA-7C39-4138-A22A-3078CE8D69B1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rgbClr val="FFC62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DA7F5-D61D-4A5A-8351-91ECCB565D7E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rgbClr val="4E7C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FB27-9217-4BFC-B486-624D1F07CCAC}">
      <dsp:nvSpPr>
        <dsp:cNvPr id="0" name=""/>
        <dsp:cNvSpPr/>
      </dsp:nvSpPr>
      <dsp:spPr>
        <a:xfrm>
          <a:off x="1263635" y="477654"/>
          <a:ext cx="3196729" cy="3196729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rgbClr val="22C47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39C4-3CCF-4C1B-8BFB-EFE7C58A3D1F}">
      <dsp:nvSpPr>
        <dsp:cNvPr id="0" name=""/>
        <dsp:cNvSpPr/>
      </dsp:nvSpPr>
      <dsp:spPr>
        <a:xfrm>
          <a:off x="2005216" y="1302194"/>
          <a:ext cx="1713567" cy="1547648"/>
        </a:xfrm>
        <a:prstGeom prst="ellipse">
          <a:avLst/>
        </a:prstGeom>
        <a:solidFill>
          <a:schemeClr val="bg1">
            <a:lumMod val="65000"/>
          </a:schemeClr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核心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256162" y="1528842"/>
        <a:ext cx="1211675" cy="1094352"/>
      </dsp:txXfrm>
    </dsp:sp>
    <dsp:sp modelId="{BFF25011-445E-4469-9B67-0306AD9B3319}">
      <dsp:nvSpPr>
        <dsp:cNvPr id="0" name=""/>
        <dsp:cNvSpPr/>
      </dsp:nvSpPr>
      <dsp:spPr>
        <a:xfrm>
          <a:off x="2347454" y="156"/>
          <a:ext cx="1029090" cy="1029090"/>
        </a:xfrm>
        <a:prstGeom prst="ellipse">
          <a:avLst/>
        </a:prstGeom>
        <a:solidFill>
          <a:srgbClr val="22C47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1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2498161" y="150863"/>
        <a:ext cx="727676" cy="727676"/>
      </dsp:txXfrm>
    </dsp:sp>
    <dsp:sp modelId="{82F30944-BE9C-4885-8595-D1AFD3BD61F4}">
      <dsp:nvSpPr>
        <dsp:cNvPr id="0" name=""/>
        <dsp:cNvSpPr/>
      </dsp:nvSpPr>
      <dsp:spPr>
        <a:xfrm>
          <a:off x="3699595" y="2342132"/>
          <a:ext cx="1029090" cy="1029090"/>
        </a:xfrm>
        <a:prstGeom prst="ellipse">
          <a:avLst/>
        </a:prstGeom>
        <a:solidFill>
          <a:srgbClr val="4E7CFF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2</a:t>
          </a:r>
          <a:endParaRPr lang="zh-CN" altLang="en-US" sz="18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3850302" y="2492839"/>
        <a:ext cx="727676" cy="727676"/>
      </dsp:txXfrm>
    </dsp:sp>
    <dsp:sp modelId="{E402CFFA-645F-4F4A-81A7-844214C314CB}">
      <dsp:nvSpPr>
        <dsp:cNvPr id="0" name=""/>
        <dsp:cNvSpPr/>
      </dsp:nvSpPr>
      <dsp:spPr>
        <a:xfrm>
          <a:off x="995314" y="2342132"/>
          <a:ext cx="1029090" cy="1029090"/>
        </a:xfrm>
        <a:prstGeom prst="ellipse">
          <a:avLst/>
        </a:prstGeom>
        <a:solidFill>
          <a:srgbClr val="FFC620"/>
        </a:solidFill>
        <a:ln w="15875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rPr>
            <a:t>3</a:t>
          </a:r>
          <a:endParaRPr lang="zh-CN" altLang="en-US" sz="2000" b="1" kern="1200" dirty="0">
            <a:solidFill>
              <a:sysClr val="window" lastClr="FFFFFF"/>
            </a:solidFill>
            <a:latin typeface="微软雅黑" pitchFamily="34" charset="-122"/>
            <a:ea typeface="微软雅黑" pitchFamily="34" charset="-122"/>
            <a:cs typeface="+mn-cs"/>
          </a:endParaRPr>
        </a:p>
      </dsp:txBody>
      <dsp:txXfrm>
        <a:off x="1146021" y="2492839"/>
        <a:ext cx="727676" cy="727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DBF2B-467F-4D12-9076-32FA00046FB6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5E304-183D-417A-BEAF-B3B5236A9B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56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86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96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0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61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96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1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51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7086-B9BF-C04C-AC36-4DDAFB0C6268}" type="datetimeFigureOut">
              <a:rPr kumimoji="1" lang="zh-CN" altLang="en-US" smtClean="0"/>
              <a:pPr/>
              <a:t>2017/2/7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739C0-368A-2E4B-8087-6E166ABDBAD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31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4e6153ea2734" TargetMode="External"/><Relationship Id="rId4" Type="http://schemas.openxmlformats.org/officeDocument/2006/relationships/hyperlink" Target="http://clang.llvm.org/docs/Block-ABI-Apple.html" TargetMode="External"/><Relationship Id="rId5" Type="http://schemas.openxmlformats.org/officeDocument/2006/relationships/hyperlink" Target="https://segmentfault.com/a/1190000006823535" TargetMode="External"/><Relationship Id="rId6" Type="http://schemas.openxmlformats.org/officeDocument/2006/relationships/hyperlink" Target="http://www.jianshu.com/p/51d04b7639f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-open.com/lib/view/open1470053754860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os.jobbole.com/83273/?utm_source=blog.jobbole.com&amp;utm_medium=relatedPosts" TargetMode="External"/><Relationship Id="rId4" Type="http://schemas.openxmlformats.org/officeDocument/2006/relationships/hyperlink" Target="http://blog.jobbole.com/37984/" TargetMode="External"/><Relationship Id="rId5" Type="http://schemas.openxmlformats.org/officeDocument/2006/relationships/hyperlink" Target="http://blog.csdn.net/bluewindaa/article/details/5072454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os.jobbole.com/85038/?utm_source=blog.jobbole.com&amp;utm_medium=relatedPost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9e16d8ba0345" TargetMode="External"/><Relationship Id="rId4" Type="http://schemas.openxmlformats.org/officeDocument/2006/relationships/hyperlink" Target="http://www.jianshu.com/p/168ebbe66c9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uicool.com/articles/fqEbMz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83872" y="159867"/>
            <a:ext cx="1651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kern="0" dirty="0">
                <a:solidFill>
                  <a:schemeClr val="bg1">
                    <a:alpha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机密资料请保密</a:t>
            </a:r>
          </a:p>
          <a:p>
            <a:pPr algn="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92753" y="3710929"/>
            <a:ext cx="164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绿漫</a:t>
            </a:r>
            <a:r>
              <a:rPr lang="zh-CN" altLang="en-US" sz="16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科技</a:t>
            </a:r>
          </a:p>
          <a:p>
            <a:pPr algn="r"/>
            <a:endParaRPr kumimoji="1" lang="zh-CN" altLang="en-US" sz="1600" dirty="0"/>
          </a:p>
        </p:txBody>
      </p:sp>
      <p:sp>
        <p:nvSpPr>
          <p:cNvPr id="12" name="六边形 11"/>
          <p:cNvSpPr/>
          <p:nvPr/>
        </p:nvSpPr>
        <p:spPr>
          <a:xfrm>
            <a:off x="1131063" y="1647616"/>
            <a:ext cx="1287992" cy="1110338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500034" y="2184067"/>
            <a:ext cx="727528" cy="627179"/>
          </a:xfrm>
          <a:prstGeom prst="hexagon">
            <a:avLst/>
          </a:prstGeom>
          <a:solidFill>
            <a:srgbClr val="FFC6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755379" y="1836198"/>
            <a:ext cx="1565986" cy="1349988"/>
          </a:xfrm>
          <a:prstGeom prst="hexagon">
            <a:avLst/>
          </a:prstGeom>
          <a:solidFill>
            <a:srgbClr val="22C4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5" name="六边形 14"/>
          <p:cNvSpPr/>
          <p:nvPr/>
        </p:nvSpPr>
        <p:spPr>
          <a:xfrm>
            <a:off x="2002271" y="2092653"/>
            <a:ext cx="833568" cy="718593"/>
          </a:xfrm>
          <a:prstGeom prst="hexagon">
            <a:avLst/>
          </a:prstGeom>
          <a:solidFill>
            <a:srgbClr val="FFC6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rgbClr val="FFC620"/>
              </a:solidFill>
            </a:endParaRPr>
          </a:p>
        </p:txBody>
      </p:sp>
      <p:pic>
        <p:nvPicPr>
          <p:cNvPr id="16" name="图片 1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23" y="2265149"/>
            <a:ext cx="416784" cy="416784"/>
          </a:xfrm>
          <a:prstGeom prst="rect">
            <a:avLst/>
          </a:prstGeom>
        </p:spPr>
      </p:pic>
      <p:pic>
        <p:nvPicPr>
          <p:cNvPr id="17" name="图片 16" descr="20141021110429212_easyicon_net_8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62" y="2261342"/>
            <a:ext cx="626362" cy="471338"/>
          </a:xfrm>
          <a:prstGeom prst="rect">
            <a:avLst/>
          </a:prstGeom>
        </p:spPr>
      </p:pic>
      <p:sp>
        <p:nvSpPr>
          <p:cNvPr id="18" name="六边形 17"/>
          <p:cNvSpPr/>
          <p:nvPr/>
        </p:nvSpPr>
        <p:spPr>
          <a:xfrm>
            <a:off x="648307" y="2811246"/>
            <a:ext cx="794181" cy="684639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19" name="图片 18" descr="20141021030219175_easyicon_net_5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8" y="2987634"/>
            <a:ext cx="366734" cy="366734"/>
          </a:xfrm>
          <a:prstGeom prst="rect">
            <a:avLst/>
          </a:prstGeom>
        </p:spPr>
      </p:pic>
      <p:pic>
        <p:nvPicPr>
          <p:cNvPr id="20" name="图片 19" descr="绿漫logo-背景墙-转曲-白色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241147"/>
            <a:ext cx="785786" cy="413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6582" y="1574800"/>
            <a:ext cx="6379138" cy="2265680"/>
          </a:xfrm>
        </p:spPr>
        <p:txBody>
          <a:bodyPr>
            <a:noAutofit/>
          </a:bodyPr>
          <a:lstStyle/>
          <a:p>
            <a:pPr algn="r"/>
            <a:r>
              <a:rPr lang="zh-CN" altLang="en-US" sz="5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内存</a:t>
            </a:r>
            <a:r>
              <a:rPr lang="zh-CN" altLang="en-US" sz="5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管理及循环</a:t>
            </a:r>
            <a:r>
              <a:rPr lang="zh-CN" altLang="en-US" sz="5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引用</a:t>
            </a:r>
            <a:r>
              <a:rPr lang="en-US" altLang="zh-CN" sz="5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/>
            </a:r>
            <a:br>
              <a:rPr lang="en-US" altLang="zh-CN" sz="5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</a:br>
            <a:endParaRPr kumimoji="1" lang="zh-CN" altLang="en-US" sz="5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2753" y="3031202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</a:rPr>
              <a:t>小钻风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张恒一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2016/12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3403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自定义控件用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weak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还是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strong?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699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602312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给</a:t>
            </a:r>
            <a:r>
              <a:rPr kumimoji="1" lang="en-US" altLang="zh-CN" sz="1400" dirty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mutable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类型（如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NSMutableArray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NSMutableString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）的</a:t>
            </a:r>
            <a:r>
              <a:rPr kumimoji="1" lang="zh-CN" altLang="en-US" sz="1400" dirty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属性使用</a:t>
            </a:r>
            <a:r>
              <a:rPr kumimoji="1" lang="en-US" altLang="zh-CN" sz="1400" dirty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copy</a:t>
            </a:r>
            <a:r>
              <a:rPr kumimoji="1" lang="zh-CN" altLang="en-US" sz="1400" dirty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关键字会产生什么后果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？</a:t>
            </a:r>
          </a:p>
          <a:p>
            <a:pPr marL="342900" indent="-342900">
              <a:buAutoNum type="arabicPeriod"/>
            </a:pP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给非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mutable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类型（如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NSArray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NSString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）的属性使用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copy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关键字会产生什么后果？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4699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copy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6351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715959"/>
            <a:ext cx="7358114" cy="3002696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32962">
              <a:lnSpc>
                <a:spcPct val="150000"/>
              </a:lnSpc>
              <a:buAutoNum type="arabicPeriod"/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的本质是什么</a:t>
            </a:r>
          </a:p>
          <a:p>
            <a:pPr marL="742950" lvl="1" indent="-285750" defTabSz="932962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getter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setter</a:t>
            </a:r>
            <a:endParaRPr lang="zh-CN" altLang="en-US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32962">
              <a:lnSpc>
                <a:spcPct val="150000"/>
              </a:lnSpc>
              <a:buAutoNum type="arabicPeriod"/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Category</a:t>
            </a:r>
            <a:endParaRPr lang="zh-CN" altLang="en-US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defTabSz="932962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only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 defTabSz="932962">
              <a:lnSpc>
                <a:spcPct val="150000"/>
              </a:lnSpc>
              <a:buAutoNum type="arabicPeriod"/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Protocol</a:t>
            </a:r>
            <a:endParaRPr lang="zh-CN" altLang="en-US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32962">
              <a:lnSpc>
                <a:spcPct val="150000"/>
              </a:lnSpc>
              <a:buAutoNum type="arabicPeriod"/>
              <a:defRPr/>
            </a:pP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property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738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@synthesize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@dynamic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68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18502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2280" y="2109435"/>
            <a:ext cx="4000500" cy="3216213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ARC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MRC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ARC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下的内存管理</a:t>
            </a:r>
            <a:endParaRPr lang="en-US" altLang="zh-CN" sz="1600" dirty="0" smtClean="0">
              <a:solidFill>
                <a:srgbClr val="FFC62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内存泄漏检测</a:t>
            </a:r>
            <a:endParaRPr lang="en-US" altLang="zh-CN" sz="1600" dirty="0" smtClean="0">
              <a:solidFill>
                <a:srgbClr val="FFC62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4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内存优化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5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减少安装包大小的办法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方法的调用顺序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崩溃的定位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solidFill>
                  <a:srgbClr val="FFC620"/>
                </a:solidFill>
                <a:latin typeface="微软雅黑" pitchFamily="34" charset="-122"/>
                <a:ea typeface="微软雅黑" pitchFamily="34" charset="-122"/>
              </a:rPr>
              <a:t> 重用</a:t>
            </a:r>
            <a:endParaRPr lang="en-US" altLang="zh-CN" sz="1600" dirty="0" smtClean="0">
              <a:solidFill>
                <a:srgbClr val="FFC62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buFont typeface="Arial" pitchFamily="34" charset="0"/>
              <a:buChar char="•"/>
            </a:pPr>
            <a:endParaRPr lang="zh-CN" altLang="en-US" sz="1100" dirty="0">
              <a:solidFill>
                <a:srgbClr val="22C4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513840" y="1142990"/>
            <a:ext cx="863601" cy="863601"/>
            <a:chOff x="1513840" y="2336879"/>
            <a:chExt cx="863601" cy="863601"/>
          </a:xfrm>
        </p:grpSpPr>
        <p:sp>
          <p:nvSpPr>
            <p:cNvPr id="10" name="椭圆 9"/>
            <p:cNvSpPr/>
            <p:nvPr/>
          </p:nvSpPr>
          <p:spPr>
            <a:xfrm>
              <a:off x="1513840" y="2336879"/>
              <a:ext cx="863601" cy="863601"/>
            </a:xfrm>
            <a:prstGeom prst="ellipse">
              <a:avLst/>
            </a:prstGeom>
            <a:solidFill>
              <a:srgbClr val="FFC62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1574800" y="24092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683568" y="843558"/>
            <a:ext cx="7358114" cy="1710034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-ARC 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is supported in </a:t>
            </a:r>
            <a:r>
              <a:rPr lang="en-US" altLang="zh-CN" sz="14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Xcode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4.2 for OS X v10.6 and v10.7 (64-bit applications) and for iOS 4 and iOS 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-You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can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still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use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CFRetain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CFRelease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other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related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with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Foundation-style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objects</a:t>
            </a: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ARC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与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MRC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5535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ARC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下的内存管理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5982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3.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内存泄漏检测</a:t>
            </a:r>
          </a:p>
        </p:txBody>
      </p:sp>
    </p:spTree>
    <p:extLst>
      <p:ext uri="{BB962C8B-B14F-4D97-AF65-F5344CB8AC3E}">
        <p14:creationId xmlns:p14="http://schemas.microsoft.com/office/powerpoint/2010/main" val="11238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4.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内存优化</a:t>
            </a:r>
          </a:p>
        </p:txBody>
      </p:sp>
    </p:spTree>
    <p:extLst>
      <p:ext uri="{BB962C8B-B14F-4D97-AF65-F5344CB8AC3E}">
        <p14:creationId xmlns:p14="http://schemas.microsoft.com/office/powerpoint/2010/main" val="6388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3840" y="1200114"/>
            <a:ext cx="863601" cy="863601"/>
          </a:xfrm>
          <a:prstGeom prst="ellipse">
            <a:avLst/>
          </a:prstGeom>
          <a:solidFill>
            <a:srgbClr val="22C4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属性关键字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13840" y="2336879"/>
            <a:ext cx="863601" cy="863601"/>
            <a:chOff x="1513840" y="2336879"/>
            <a:chExt cx="863601" cy="863601"/>
          </a:xfrm>
        </p:grpSpPr>
        <p:sp>
          <p:nvSpPr>
            <p:cNvPr id="9" name="椭圆 8"/>
            <p:cNvSpPr/>
            <p:nvPr/>
          </p:nvSpPr>
          <p:spPr>
            <a:xfrm>
              <a:off x="1513840" y="2336879"/>
              <a:ext cx="863601" cy="863601"/>
            </a:xfrm>
            <a:prstGeom prst="ellipse">
              <a:avLst/>
            </a:prstGeom>
            <a:solidFill>
              <a:srgbClr val="FFC62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74800" y="24092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529840" y="246780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内存管理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13840" y="3454479"/>
            <a:ext cx="863601" cy="863601"/>
            <a:chOff x="1513840" y="3454479"/>
            <a:chExt cx="863601" cy="863601"/>
          </a:xfrm>
        </p:grpSpPr>
        <p:sp>
          <p:nvSpPr>
            <p:cNvPr id="15" name="椭圆 14"/>
            <p:cNvSpPr/>
            <p:nvPr/>
          </p:nvSpPr>
          <p:spPr>
            <a:xfrm>
              <a:off x="1513840" y="3454479"/>
              <a:ext cx="863601" cy="863601"/>
            </a:xfrm>
            <a:prstGeom prst="ellipse">
              <a:avLst/>
            </a:prstGeom>
            <a:solidFill>
              <a:srgbClr val="4E7C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4800" y="35268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40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29840" y="358540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循环引用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主目录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5.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减少安装包大小的方法</a:t>
            </a:r>
          </a:p>
        </p:txBody>
      </p:sp>
    </p:spTree>
    <p:extLst>
      <p:ext uri="{BB962C8B-B14F-4D97-AF65-F5344CB8AC3E}">
        <p14:creationId xmlns:p14="http://schemas.microsoft.com/office/powerpoint/2010/main" val="10181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6.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方法的调用顺序</a:t>
            </a:r>
          </a:p>
        </p:txBody>
      </p:sp>
    </p:spTree>
    <p:extLst>
      <p:ext uri="{BB962C8B-B14F-4D97-AF65-F5344CB8AC3E}">
        <p14:creationId xmlns:p14="http://schemas.microsoft.com/office/powerpoint/2010/main" val="13647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注意：重要的资料及文件请加密处理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7.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崩溃的定位</a:t>
            </a:r>
          </a:p>
        </p:txBody>
      </p:sp>
    </p:spTree>
    <p:extLst>
      <p:ext uri="{BB962C8B-B14F-4D97-AF65-F5344CB8AC3E}">
        <p14:creationId xmlns:p14="http://schemas.microsoft.com/office/powerpoint/2010/main" val="20695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740538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8.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重用</a:t>
            </a:r>
          </a:p>
        </p:txBody>
      </p:sp>
    </p:spTree>
    <p:extLst>
      <p:ext uri="{BB962C8B-B14F-4D97-AF65-F5344CB8AC3E}">
        <p14:creationId xmlns:p14="http://schemas.microsoft.com/office/powerpoint/2010/main" val="1068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386869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生成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个单例对象，如何做内存管理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位下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NSNumber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的优化</a:t>
            </a:r>
            <a:endParaRPr lang="zh-CN" altLang="en-US" sz="1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9216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928662" y="1071552"/>
            <a:ext cx="7286676" cy="3586205"/>
            <a:chOff x="433042" y="964931"/>
            <a:chExt cx="8277916" cy="4772666"/>
          </a:xfrm>
        </p:grpSpPr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2257517" y="3759654"/>
              <a:ext cx="1111473" cy="296790"/>
            </a:xfrm>
            <a:custGeom>
              <a:avLst/>
              <a:gdLst>
                <a:gd name="T0" fmla="*/ 336630601 w 2331"/>
                <a:gd name="T1" fmla="*/ 81322314 h 688"/>
                <a:gd name="T2" fmla="*/ 15019123 w 2331"/>
                <a:gd name="T3" fmla="*/ 16311770 h 688"/>
                <a:gd name="T4" fmla="*/ 301248903 w 2331"/>
                <a:gd name="T5" fmla="*/ 0 h 688"/>
                <a:gd name="T6" fmla="*/ 336630601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7" name="Freeform 2"/>
            <p:cNvSpPr>
              <a:spLocks/>
            </p:cNvSpPr>
            <p:nvPr/>
          </p:nvSpPr>
          <p:spPr bwMode="auto">
            <a:xfrm flipH="1">
              <a:off x="5945276" y="3759654"/>
              <a:ext cx="1099521" cy="296790"/>
            </a:xfrm>
            <a:custGeom>
              <a:avLst/>
              <a:gdLst>
                <a:gd name="T0" fmla="*/ 329430154 w 2331"/>
                <a:gd name="T1" fmla="*/ 81322314 h 688"/>
                <a:gd name="T2" fmla="*/ 14697855 w 2331"/>
                <a:gd name="T3" fmla="*/ 16311770 h 688"/>
                <a:gd name="T4" fmla="*/ 294805214 w 2331"/>
                <a:gd name="T5" fmla="*/ 0 h 688"/>
                <a:gd name="T6" fmla="*/ 329430154 w 2331"/>
                <a:gd name="T7" fmla="*/ 81322314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 flipH="1">
              <a:off x="7659242" y="3827378"/>
              <a:ext cx="1051716" cy="456141"/>
            </a:xfrm>
            <a:custGeom>
              <a:avLst/>
              <a:gdLst>
                <a:gd name="T0" fmla="*/ 301406795 w 2331"/>
                <a:gd name="T1" fmla="*/ 192091788 h 688"/>
                <a:gd name="T2" fmla="*/ 13447518 w 2331"/>
                <a:gd name="T3" fmla="*/ 38530166 h 688"/>
                <a:gd name="T4" fmla="*/ 269727438 w 2331"/>
                <a:gd name="T5" fmla="*/ 0 h 688"/>
                <a:gd name="T6" fmla="*/ 301406795 w 2331"/>
                <a:gd name="T7" fmla="*/ 1920917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666666">
                    <a:alpha val="34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3327161" y="2711921"/>
              <a:ext cx="1274807" cy="1356474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F8F8F8"/>
                </a:gs>
                <a:gs pos="100000">
                  <a:srgbClr val="C0C0C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3231550" y="2711921"/>
              <a:ext cx="95611" cy="1356474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 flipH="1">
              <a:off x="6248986" y="2540619"/>
              <a:ext cx="1404281" cy="1746884"/>
            </a:xfrm>
            <a:custGeom>
              <a:avLst/>
              <a:gdLst>
                <a:gd name="T0" fmla="*/ 0 w 1006"/>
                <a:gd name="T1" fmla="*/ 0 h 1251"/>
                <a:gd name="T2" fmla="*/ 0 w 1006"/>
                <a:gd name="T3" fmla="*/ 1549419556 h 1251"/>
                <a:gd name="T4" fmla="*/ 1245111113 w 1006"/>
                <a:gd name="T5" fmla="*/ 1429280965 h 1251"/>
                <a:gd name="T6" fmla="*/ 1245111113 w 1006"/>
                <a:gd name="T7" fmla="*/ 100322306 h 1251"/>
                <a:gd name="T8" fmla="*/ 0 w 1006"/>
                <a:gd name="T9" fmla="*/ 0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6"/>
                <a:gd name="T16" fmla="*/ 0 h 1251"/>
                <a:gd name="T17" fmla="*/ 1006 w 1006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6" h="1251">
                  <a:moveTo>
                    <a:pt x="0" y="0"/>
                  </a:moveTo>
                  <a:lnTo>
                    <a:pt x="0" y="1251"/>
                  </a:lnTo>
                  <a:lnTo>
                    <a:pt x="1006" y="1154"/>
                  </a:lnTo>
                  <a:lnTo>
                    <a:pt x="1006" y="8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 flipH="1">
              <a:off x="7653267" y="2540619"/>
              <a:ext cx="474069" cy="1746884"/>
            </a:xfrm>
            <a:custGeom>
              <a:avLst/>
              <a:gdLst>
                <a:gd name="T0" fmla="*/ 0 w 339"/>
                <a:gd name="T1" fmla="*/ 136240017 h 1251"/>
                <a:gd name="T2" fmla="*/ 0 w 339"/>
                <a:gd name="T3" fmla="*/ 1337628145 h 1251"/>
                <a:gd name="T4" fmla="*/ 421096551 w 339"/>
                <a:gd name="T5" fmla="*/ 1549419556 h 1251"/>
                <a:gd name="T6" fmla="*/ 421096551 w 339"/>
                <a:gd name="T7" fmla="*/ 0 h 1251"/>
                <a:gd name="T8" fmla="*/ 0 w 339"/>
                <a:gd name="T9" fmla="*/ 136240017 h 1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9"/>
                <a:gd name="T16" fmla="*/ 0 h 1251"/>
                <a:gd name="T17" fmla="*/ 339 w 339"/>
                <a:gd name="T18" fmla="*/ 1251 h 1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9" h="1251">
                  <a:moveTo>
                    <a:pt x="0" y="110"/>
                  </a:moveTo>
                  <a:lnTo>
                    <a:pt x="0" y="1080"/>
                  </a:lnTo>
                  <a:lnTo>
                    <a:pt x="339" y="1251"/>
                  </a:lnTo>
                  <a:lnTo>
                    <a:pt x="339" y="0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 flipH="1">
              <a:off x="4759326" y="2711921"/>
              <a:ext cx="1274807" cy="1356474"/>
            </a:xfrm>
            <a:custGeom>
              <a:avLst/>
              <a:gdLst>
                <a:gd name="T0" fmla="*/ 1130619934 w 913"/>
                <a:gd name="T1" fmla="*/ 1185098247 h 972"/>
                <a:gd name="T2" fmla="*/ 0 w 913"/>
                <a:gd name="T3" fmla="*/ 1202416771 h 972"/>
                <a:gd name="T4" fmla="*/ 0 w 913"/>
                <a:gd name="T5" fmla="*/ 0 h 972"/>
                <a:gd name="T6" fmla="*/ 1130619934 w 913"/>
                <a:gd name="T7" fmla="*/ 7421907 h 972"/>
                <a:gd name="T8" fmla="*/ 1130619934 w 913"/>
                <a:gd name="T9" fmla="*/ 1185098247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3"/>
                <a:gd name="T16" fmla="*/ 0 h 972"/>
                <a:gd name="T17" fmla="*/ 913 w 913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3" h="972">
                  <a:moveTo>
                    <a:pt x="913" y="958"/>
                  </a:moveTo>
                  <a:lnTo>
                    <a:pt x="0" y="972"/>
                  </a:lnTo>
                  <a:lnTo>
                    <a:pt x="0" y="0"/>
                  </a:lnTo>
                  <a:lnTo>
                    <a:pt x="913" y="6"/>
                  </a:lnTo>
                  <a:lnTo>
                    <a:pt x="913" y="958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 flipH="1">
              <a:off x="5965195" y="2711921"/>
              <a:ext cx="95611" cy="1356474"/>
            </a:xfrm>
            <a:custGeom>
              <a:avLst/>
              <a:gdLst>
                <a:gd name="T0" fmla="*/ 0 w 69"/>
                <a:gd name="T1" fmla="*/ 107623768 h 972"/>
                <a:gd name="T2" fmla="*/ 0 w 69"/>
                <a:gd name="T3" fmla="*/ 1120771346 h 972"/>
                <a:gd name="T4" fmla="*/ 84151304 w 69"/>
                <a:gd name="T5" fmla="*/ 1202416771 h 972"/>
                <a:gd name="T6" fmla="*/ 84151304 w 69"/>
                <a:gd name="T7" fmla="*/ 0 h 972"/>
                <a:gd name="T8" fmla="*/ 0 w 69"/>
                <a:gd name="T9" fmla="*/ 107623768 h 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972"/>
                <a:gd name="T17" fmla="*/ 69 w 69"/>
                <a:gd name="T18" fmla="*/ 972 h 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972">
                  <a:moveTo>
                    <a:pt x="0" y="87"/>
                  </a:moveTo>
                  <a:lnTo>
                    <a:pt x="0" y="906"/>
                  </a:lnTo>
                  <a:lnTo>
                    <a:pt x="69" y="972"/>
                  </a:lnTo>
                  <a:lnTo>
                    <a:pt x="69" y="0"/>
                  </a:lnTo>
                  <a:lnTo>
                    <a:pt x="0" y="87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5F5F5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5" name="Rectangle 20"/>
            <p:cNvSpPr>
              <a:spLocks noChangeArrowheads="1"/>
            </p:cNvSpPr>
            <p:nvPr/>
          </p:nvSpPr>
          <p:spPr bwMode="auto">
            <a:xfrm>
              <a:off x="1205894" y="964931"/>
              <a:ext cx="239026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1XXX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6" name="Rectangle 22"/>
            <p:cNvSpPr>
              <a:spLocks noChangeArrowheads="1"/>
            </p:cNvSpPr>
            <p:nvPr/>
          </p:nvSpPr>
          <p:spPr bwMode="auto">
            <a:xfrm>
              <a:off x="4729573" y="964931"/>
              <a:ext cx="292369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7" name="Line 23"/>
            <p:cNvSpPr>
              <a:spLocks noChangeShapeType="1"/>
            </p:cNvSpPr>
            <p:nvPr/>
          </p:nvSpPr>
          <p:spPr bwMode="auto">
            <a:xfrm flipV="1">
              <a:off x="4747498" y="1168209"/>
              <a:ext cx="0" cy="1497899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3234754" y="4647509"/>
              <a:ext cx="2710521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3XXXXXXX</a:t>
              </a:r>
              <a:endParaRPr lang="en-US" altLang="zh-CN" sz="1200" kern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89" name="Line 29"/>
            <p:cNvSpPr>
              <a:spLocks noChangeShapeType="1"/>
            </p:cNvSpPr>
            <p:nvPr/>
          </p:nvSpPr>
          <p:spPr bwMode="auto">
            <a:xfrm flipV="1">
              <a:off x="3246706" y="4058437"/>
              <a:ext cx="0" cy="1679160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6237035" y="4623424"/>
              <a:ext cx="2390264" cy="81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4XXXXX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XXXXXXXXXXXXX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1" name="Line 31"/>
            <p:cNvSpPr>
              <a:spLocks noChangeShapeType="1"/>
            </p:cNvSpPr>
            <p:nvPr/>
          </p:nvSpPr>
          <p:spPr bwMode="auto">
            <a:xfrm flipV="1">
              <a:off x="6248986" y="4197869"/>
              <a:ext cx="0" cy="1539728"/>
            </a:xfrm>
            <a:prstGeom prst="line">
              <a:avLst/>
            </a:prstGeom>
            <a:noFill/>
            <a:ln w="12700">
              <a:solidFill>
                <a:sysClr val="window" lastClr="FFFFFF">
                  <a:lumMod val="65000"/>
                </a:sysClr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2" name="Freeform 32"/>
            <p:cNvSpPr>
              <a:spLocks/>
            </p:cNvSpPr>
            <p:nvPr/>
          </p:nvSpPr>
          <p:spPr bwMode="auto">
            <a:xfrm>
              <a:off x="3325261" y="4213804"/>
              <a:ext cx="29879" cy="1991"/>
            </a:xfrm>
            <a:custGeom>
              <a:avLst/>
              <a:gdLst>
                <a:gd name="T0" fmla="*/ 47254914 w 12"/>
                <a:gd name="T1" fmla="*/ 0 h 1587"/>
                <a:gd name="T2" fmla="*/ 0 w 12"/>
                <a:gd name="T3" fmla="*/ 0 h 1587"/>
                <a:gd name="T4" fmla="*/ 47254914 w 12"/>
                <a:gd name="T5" fmla="*/ 0 h 1587"/>
                <a:gd name="T6" fmla="*/ 47254914 w 12"/>
                <a:gd name="T7" fmla="*/ 0 h 15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587"/>
                <a:gd name="T14" fmla="*/ 12 w 12"/>
                <a:gd name="T15" fmla="*/ 1587 h 15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587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875F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3432730" y="3656076"/>
              <a:ext cx="219108" cy="352563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4858921" y="3656076"/>
              <a:ext cx="219108" cy="352563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3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5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6368500" y="3745710"/>
              <a:ext cx="229068" cy="352565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/>
                </a:rPr>
                <a:t>4</a:t>
              </a:r>
              <a:endParaRPr kumimoji="0" lang="zh-CN" altLang="en-US" sz="3600" b="0" i="0" u="none" strike="noStrike" kern="10" cap="none" spc="0" normalizeH="0" baseline="0" noProof="0" dirty="0">
                <a:ln>
                  <a:noFill/>
                </a:ln>
                <a:solidFill>
                  <a:srgbClr val="22C47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433042" y="1154266"/>
              <a:ext cx="2643234" cy="3675030"/>
              <a:chOff x="433042" y="1154266"/>
              <a:chExt cx="2643234" cy="3675030"/>
            </a:xfrm>
          </p:grpSpPr>
          <p:sp>
            <p:nvSpPr>
              <p:cNvPr id="97" name="Freeform 3"/>
              <p:cNvSpPr>
                <a:spLocks/>
              </p:cNvSpPr>
              <p:nvPr/>
            </p:nvSpPr>
            <p:spPr bwMode="auto">
              <a:xfrm>
                <a:off x="433042" y="3837337"/>
                <a:ext cx="1234970" cy="456143"/>
              </a:xfrm>
              <a:custGeom>
                <a:avLst/>
                <a:gdLst/>
                <a:ahLst/>
                <a:cxnLst>
                  <a:cxn ang="0">
                    <a:pos x="2331" y="688"/>
                  </a:cxn>
                  <a:cxn ang="0">
                    <a:pos x="104" y="138"/>
                  </a:cxn>
                  <a:cxn ang="0">
                    <a:pos x="2086" y="0"/>
                  </a:cxn>
                  <a:cxn ang="0">
                    <a:pos x="2331" y="688"/>
                  </a:cxn>
                </a:cxnLst>
                <a:rect l="0" t="0" r="r" b="b"/>
                <a:pathLst>
                  <a:path w="2331" h="688">
                    <a:moveTo>
                      <a:pt x="2331" y="688"/>
                    </a:moveTo>
                    <a:cubicBezTo>
                      <a:pt x="2331" y="688"/>
                      <a:pt x="208" y="159"/>
                      <a:pt x="104" y="138"/>
                    </a:cubicBezTo>
                    <a:cubicBezTo>
                      <a:pt x="0" y="118"/>
                      <a:pt x="2086" y="0"/>
                      <a:pt x="2086" y="0"/>
                    </a:cubicBezTo>
                    <a:lnTo>
                      <a:pt x="2331" y="688"/>
                    </a:lnTo>
                    <a:close/>
                  </a:path>
                </a:pathLst>
              </a:custGeom>
              <a:gradFill>
                <a:gsLst>
                  <a:gs pos="0">
                    <a:sysClr val="windowText" lastClr="000000">
                      <a:alpha val="0"/>
                    </a:sysClr>
                  </a:gs>
                  <a:gs pos="100000">
                    <a:sysClr val="windowText" lastClr="000000">
                      <a:alpha val="46000"/>
                    </a:sysClr>
                  </a:gs>
                </a:gsLst>
                <a:lin ang="5400000" scaled="0"/>
              </a:gradFill>
              <a:ln w="9525" cap="rnd">
                <a:noFill/>
                <a:prstDash val="solid"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8" name="Freeform 8"/>
              <p:cNvSpPr>
                <a:spLocks/>
              </p:cNvSpPr>
              <p:nvPr/>
            </p:nvSpPr>
            <p:spPr bwMode="auto">
              <a:xfrm>
                <a:off x="1671995" y="2540619"/>
                <a:ext cx="1404281" cy="1746884"/>
              </a:xfrm>
              <a:custGeom>
                <a:avLst/>
                <a:gdLst>
                  <a:gd name="T0" fmla="*/ 0 w 1006"/>
                  <a:gd name="T1" fmla="*/ 0 h 1251"/>
                  <a:gd name="T2" fmla="*/ 0 w 1006"/>
                  <a:gd name="T3" fmla="*/ 1549419556 h 1251"/>
                  <a:gd name="T4" fmla="*/ 1245111113 w 1006"/>
                  <a:gd name="T5" fmla="*/ 1429280965 h 1251"/>
                  <a:gd name="T6" fmla="*/ 1245111113 w 1006"/>
                  <a:gd name="T7" fmla="*/ 100322306 h 1251"/>
                  <a:gd name="T8" fmla="*/ 0 w 1006"/>
                  <a:gd name="T9" fmla="*/ 0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6"/>
                  <a:gd name="T16" fmla="*/ 0 h 1251"/>
                  <a:gd name="T17" fmla="*/ 1006 w 1006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6" h="1251">
                    <a:moveTo>
                      <a:pt x="0" y="0"/>
                    </a:moveTo>
                    <a:lnTo>
                      <a:pt x="0" y="1251"/>
                    </a:lnTo>
                    <a:lnTo>
                      <a:pt x="1006" y="1154"/>
                    </a:lnTo>
                    <a:lnTo>
                      <a:pt x="1006" y="8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2C47F">
                      <a:shade val="30000"/>
                      <a:satMod val="115000"/>
                    </a:srgbClr>
                  </a:gs>
                  <a:gs pos="50000">
                    <a:srgbClr val="22C47F">
                      <a:shade val="67500"/>
                      <a:satMod val="115000"/>
                    </a:srgbClr>
                  </a:gs>
                  <a:gs pos="100000">
                    <a:srgbClr val="22C47F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99" name="Freeform 9"/>
              <p:cNvSpPr>
                <a:spLocks/>
              </p:cNvSpPr>
              <p:nvPr/>
            </p:nvSpPr>
            <p:spPr bwMode="auto">
              <a:xfrm>
                <a:off x="1197926" y="2540619"/>
                <a:ext cx="474069" cy="1746884"/>
              </a:xfrm>
              <a:custGeom>
                <a:avLst/>
                <a:gdLst>
                  <a:gd name="T0" fmla="*/ 0 w 339"/>
                  <a:gd name="T1" fmla="*/ 136240017 h 1251"/>
                  <a:gd name="T2" fmla="*/ 0 w 339"/>
                  <a:gd name="T3" fmla="*/ 1337628145 h 1251"/>
                  <a:gd name="T4" fmla="*/ 421096551 w 339"/>
                  <a:gd name="T5" fmla="*/ 1549419556 h 1251"/>
                  <a:gd name="T6" fmla="*/ 421096551 w 339"/>
                  <a:gd name="T7" fmla="*/ 0 h 1251"/>
                  <a:gd name="T8" fmla="*/ 0 w 339"/>
                  <a:gd name="T9" fmla="*/ 136240017 h 1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9"/>
                  <a:gd name="T16" fmla="*/ 0 h 1251"/>
                  <a:gd name="T17" fmla="*/ 339 w 339"/>
                  <a:gd name="T18" fmla="*/ 1251 h 12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9" h="1251">
                    <a:moveTo>
                      <a:pt x="0" y="110"/>
                    </a:moveTo>
                    <a:lnTo>
                      <a:pt x="0" y="1080"/>
                    </a:lnTo>
                    <a:lnTo>
                      <a:pt x="339" y="1251"/>
                    </a:lnTo>
                    <a:lnTo>
                      <a:pt x="339" y="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22C47F"/>
              </a:solidFill>
              <a:ln w="3175" cap="flat" cmpd="sng" algn="ctr">
                <a:noFill/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2C47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0" name="Line 21"/>
              <p:cNvSpPr>
                <a:spLocks noChangeShapeType="1"/>
              </p:cNvSpPr>
              <p:nvPr/>
            </p:nvSpPr>
            <p:spPr bwMode="auto">
              <a:xfrm flipV="1">
                <a:off x="1227805" y="1154266"/>
                <a:ext cx="0" cy="1497899"/>
              </a:xfrm>
              <a:prstGeom prst="line">
                <a:avLst/>
              </a:prstGeom>
              <a:noFill/>
              <a:ln w="12700">
                <a:solidFill>
                  <a:sysClr val="window" lastClr="FFFFFF">
                    <a:lumMod val="65000"/>
                  </a:sysClr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1" name="WordArt 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39314" y="3767621"/>
                <a:ext cx="173295" cy="352563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102" name="Freeform 39"/>
              <p:cNvSpPr>
                <a:spLocks/>
              </p:cNvSpPr>
              <p:nvPr/>
            </p:nvSpPr>
            <p:spPr bwMode="auto">
              <a:xfrm>
                <a:off x="2895014" y="4827305"/>
                <a:ext cx="29879" cy="1991"/>
              </a:xfrm>
              <a:custGeom>
                <a:avLst/>
                <a:gdLst>
                  <a:gd name="T0" fmla="*/ 47254914 w 12"/>
                  <a:gd name="T1" fmla="*/ 0 h 1587"/>
                  <a:gd name="T2" fmla="*/ 0 w 12"/>
                  <a:gd name="T3" fmla="*/ 0 h 1587"/>
                  <a:gd name="T4" fmla="*/ 47254914 w 12"/>
                  <a:gd name="T5" fmla="*/ 0 h 1587"/>
                  <a:gd name="T6" fmla="*/ 47254914 w 12"/>
                  <a:gd name="T7" fmla="*/ 0 h 15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87"/>
                  <a:gd name="T14" fmla="*/ 12 w 12"/>
                  <a:gd name="T15" fmla="*/ 1587 h 15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87">
                    <a:moveTo>
                      <a:pt x="12" y="0"/>
                    </a:move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79646">
                      <a:lumMod val="40000"/>
                      <a:lumOff val="60000"/>
                    </a:srgbClr>
                  </a:gs>
                  <a:gs pos="50000">
                    <a:srgbClr val="F79646"/>
                  </a:gs>
                  <a:gs pos="100000">
                    <a:srgbClr val="F79646">
                      <a:lumMod val="75000"/>
                    </a:srgbClr>
                  </a:gs>
                </a:gsLst>
                <a:lin ang="5400000" scaled="0"/>
              </a:gradFill>
              <a:ln w="9525" cap="rnd">
                <a:solidFill>
                  <a:srgbClr val="F79646">
                    <a:lumMod val="40000"/>
                    <a:lumOff val="60000"/>
                  </a:srgb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103" name="圆角矩形标注 102"/>
          <p:cNvSpPr>
            <a:spLocks noChangeArrowheads="1"/>
          </p:cNvSpPr>
          <p:nvPr/>
        </p:nvSpPr>
        <p:spPr bwMode="auto">
          <a:xfrm>
            <a:off x="247354" y="3838660"/>
            <a:ext cx="2071730" cy="375900"/>
          </a:xfrm>
          <a:prstGeom prst="wedgeRoundRectCallout">
            <a:avLst>
              <a:gd name="adj1" fmla="val 34406"/>
              <a:gd name="adj2" fmla="val -78211"/>
              <a:gd name="adj3" fmla="val 16667"/>
            </a:avLst>
          </a:prstGeom>
          <a:solidFill>
            <a:srgbClr val="FFFFFF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square" lIns="107871" tIns="53935" rIns="107871" bIns="53935" anchor="ctr">
            <a:spAutoFit/>
          </a:bodyPr>
          <a:lstStyle/>
          <a:p>
            <a:pPr defTabSz="1078699">
              <a:lnSpc>
                <a:spcPct val="150000"/>
              </a:lnSpc>
              <a:buFontTx/>
              <a:buNone/>
              <a:defRPr/>
            </a:pPr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切入点和立足点。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74800" y="1273851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2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9840" y="1332422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循环引用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2280" y="2410143"/>
            <a:ext cx="3116580" cy="2108217"/>
          </a:xfrm>
          <a:prstGeom prst="rect">
            <a:avLst/>
          </a:prstGeom>
          <a:noFill/>
        </p:spPr>
        <p:txBody>
          <a:bodyPr wrap="square" lIns="91386" tIns="45694" rIns="91386" bIns="45694" rtlCol="0">
            <a:sp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什么是循环引用</a:t>
            </a:r>
            <a:endParaRPr lang="en-US" altLang="zh-CN" sz="1600" dirty="0" smtClean="0">
              <a:solidFill>
                <a:srgbClr val="4E7C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三种场景</a:t>
            </a:r>
            <a:endParaRPr lang="en-US" altLang="zh-CN" sz="1600" dirty="0" smtClean="0">
              <a:solidFill>
                <a:srgbClr val="4E7C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闭包的实现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举例说明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rgbClr val="4E7CFF"/>
                </a:solidFill>
                <a:latin typeface="微软雅黑" pitchFamily="34" charset="-122"/>
                <a:ea typeface="微软雅黑" pitchFamily="34" charset="-122"/>
              </a:rPr>
              <a:t> 头文件的循环引入</a:t>
            </a:r>
            <a:endParaRPr lang="en-US" altLang="zh-CN" sz="1600" dirty="0" smtClean="0">
              <a:solidFill>
                <a:srgbClr val="4E7C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100" dirty="0">
              <a:solidFill>
                <a:srgbClr val="FFC62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13840" y="1142990"/>
            <a:ext cx="863601" cy="863601"/>
            <a:chOff x="1513840" y="3454479"/>
            <a:chExt cx="863601" cy="863601"/>
          </a:xfrm>
        </p:grpSpPr>
        <p:sp>
          <p:nvSpPr>
            <p:cNvPr id="12" name="椭圆 11"/>
            <p:cNvSpPr/>
            <p:nvPr/>
          </p:nvSpPr>
          <p:spPr>
            <a:xfrm>
              <a:off x="1513840" y="3454479"/>
              <a:ext cx="863601" cy="863601"/>
            </a:xfrm>
            <a:prstGeom prst="ellipse">
              <a:avLst/>
            </a:prstGeom>
            <a:solidFill>
              <a:srgbClr val="4E7C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1574800" y="3526831"/>
              <a:ext cx="7569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zh-CN" sz="400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40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063703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块的本质是什么？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5585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929191" y="213423"/>
            <a:ext cx="3429024" cy="1357322"/>
          </a:xfrm>
          <a:prstGeom prst="round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214313" indent="-214313" defTabSz="9144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200" b="1" dirty="0" smtClean="0">
                <a:solidFill>
                  <a:srgbClr val="22C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号，绿色、加粗，用于突出重点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rgbClr val="22C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13" marR="0" lvl="0" indent="-214313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XXXX(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642974" y="1500180"/>
            <a:ext cx="3459866" cy="27860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200" b="1" dirty="0" smtClean="0">
                <a:solidFill>
                  <a:srgbClr val="FFC6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号，黄色、加粗，用于突出重点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rgbClr val="22C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57818" y="2285998"/>
            <a:ext cx="3966363" cy="20002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00113" lvl="2" indent="-214313">
              <a:lnSpc>
                <a:spcPts val="2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b="1" dirty="0" smtClean="0">
                <a:solidFill>
                  <a:srgbClr val="4E7C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号，蓝色、加粗，用于突出重点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XXXXXXX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微软雅黑，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214313" algn="l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43042" y="1126716"/>
            <a:ext cx="5724000" cy="3879851"/>
            <a:chOff x="1357290" y="1126716"/>
            <a:chExt cx="5724000" cy="3879851"/>
          </a:xfrm>
        </p:grpSpPr>
        <p:graphicFrame>
          <p:nvGraphicFramePr>
            <p:cNvPr id="12" name="图示 11"/>
            <p:cNvGraphicFramePr/>
            <p:nvPr>
              <p:extLst/>
            </p:nvPr>
          </p:nvGraphicFramePr>
          <p:xfrm>
            <a:off x="1357290" y="1126716"/>
            <a:ext cx="5724000" cy="38798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燕尾形 18"/>
            <p:cNvSpPr/>
            <p:nvPr/>
          </p:nvSpPr>
          <p:spPr bwMode="auto">
            <a:xfrm rot="5056732">
              <a:off x="2595235" y="3219395"/>
              <a:ext cx="216000" cy="432000"/>
            </a:xfrm>
            <a:prstGeom prst="chevron">
              <a:avLst/>
            </a:prstGeom>
            <a:solidFill>
              <a:srgbClr val="FFC6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  <p:sp>
          <p:nvSpPr>
            <p:cNvPr id="20" name="燕尾形 19"/>
            <p:cNvSpPr/>
            <p:nvPr/>
          </p:nvSpPr>
          <p:spPr bwMode="auto">
            <a:xfrm rot="19002154">
              <a:off x="5063163" y="4166277"/>
              <a:ext cx="216000" cy="432000"/>
            </a:xfrm>
            <a:prstGeom prst="chevron">
              <a:avLst/>
            </a:prstGeom>
            <a:solidFill>
              <a:srgbClr val="4E7C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  <p:sp>
          <p:nvSpPr>
            <p:cNvPr id="21" name="燕尾形 20"/>
            <p:cNvSpPr/>
            <p:nvPr/>
          </p:nvSpPr>
          <p:spPr bwMode="auto">
            <a:xfrm rot="12165195">
              <a:off x="4665235" y="1562595"/>
              <a:ext cx="216000" cy="432000"/>
            </a:xfrm>
            <a:prstGeom prst="chevron">
              <a:avLst/>
            </a:prstGeom>
            <a:solidFill>
              <a:srgbClr val="22C47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7828" tIns="43914" rIns="87828" bIns="4391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100" b="0" i="0" u="none" strike="noStrike" cap="none" normalizeH="0" baseline="0" dirty="0" smtClean="0">
                <a:ln>
                  <a:noFill/>
                </a:ln>
                <a:solidFill>
                  <a:srgbClr val="22C47F"/>
                </a:solidFill>
                <a:effectLst/>
                <a:latin typeface="FrutigerNext LT Regular" pitchFamily="2" charset="0"/>
                <a:ea typeface="华文细黑" pitchFamily="2" charset="-122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52892" y="4083918"/>
            <a:ext cx="2664000" cy="0"/>
          </a:xfrm>
          <a:prstGeom prst="line">
            <a:avLst/>
          </a:prstGeom>
          <a:noFill/>
          <a:ln w="12700" cap="flat" cmpd="sng" algn="ctr">
            <a:solidFill>
              <a:srgbClr val="FFC620"/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6264594" y="4083918"/>
            <a:ext cx="2808000" cy="0"/>
          </a:xfrm>
          <a:prstGeom prst="line">
            <a:avLst/>
          </a:prstGeom>
          <a:noFill/>
          <a:ln w="12700" cap="flat" cmpd="sng" algn="ctr">
            <a:solidFill>
              <a:srgbClr val="4E7CFF"/>
            </a:solidFill>
            <a:prstDash val="solid"/>
          </a:ln>
          <a:effectLst/>
        </p:spPr>
      </p:cxnSp>
      <p:cxnSp>
        <p:nvCxnSpPr>
          <p:cNvPr id="13" name="直接连接符 12"/>
          <p:cNvCxnSpPr/>
          <p:nvPr/>
        </p:nvCxnSpPr>
        <p:spPr>
          <a:xfrm>
            <a:off x="4929191" y="1500180"/>
            <a:ext cx="3219448" cy="0"/>
          </a:xfrm>
          <a:prstGeom prst="line">
            <a:avLst/>
          </a:prstGeom>
          <a:noFill/>
          <a:ln w="12700" cap="flat" cmpd="sng" algn="ctr">
            <a:solidFill>
              <a:srgbClr val="22C47F"/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42910" y="1513337"/>
            <a:ext cx="4968000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幸福绿城</a:t>
            </a:r>
            <a:r>
              <a:rPr lang="en-US" altLang="zh-CN" sz="2400" b="1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APP</a:t>
            </a:r>
            <a:r>
              <a:rPr lang="zh-CN" altLang="zh-CN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以物业服务为根基，将</a:t>
            </a:r>
            <a:r>
              <a:rPr lang="zh-CN" altLang="en-US" dirty="0" smtClean="0">
                <a:solidFill>
                  <a:srgbClr val="22C47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基础物业服务，商业增值服务、邻里社交服务</a:t>
            </a:r>
            <a:r>
              <a:rPr lang="zh-CN" altLang="en-US" dirty="0" smtClean="0">
                <a:solidFill>
                  <a:srgbClr val="09152D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都“装进”业主的口袋，实现业主“手机随身带，服务随我行”。</a:t>
            </a:r>
            <a:endParaRPr kumimoji="1" lang="zh-CN" altLang="en-US" dirty="0"/>
          </a:p>
        </p:txBody>
      </p:sp>
      <p:pic>
        <p:nvPicPr>
          <p:cNvPr id="9" name="图片 8" descr="iPhone 6-templ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36" y="0"/>
            <a:ext cx="3360358" cy="5143500"/>
          </a:xfrm>
          <a:prstGeom prst="rect">
            <a:avLst/>
          </a:prstGeom>
        </p:spPr>
      </p:pic>
      <p:sp>
        <p:nvSpPr>
          <p:cNvPr id="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标题内容（微软雅黑，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14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号）</a:t>
            </a:r>
          </a:p>
        </p:txBody>
      </p:sp>
    </p:spTree>
    <p:extLst>
      <p:ext uri="{BB962C8B-B14F-4D97-AF65-F5344CB8AC3E}">
        <p14:creationId xmlns:p14="http://schemas.microsoft.com/office/powerpoint/2010/main" val="34290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513840" y="1200114"/>
            <a:ext cx="863601" cy="863601"/>
          </a:xfrm>
          <a:prstGeom prst="ellipse">
            <a:avLst/>
          </a:prstGeom>
          <a:solidFill>
            <a:srgbClr val="22C47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74800" y="1272466"/>
            <a:ext cx="756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endParaRPr kumimoji="1" lang="zh-CN" altLang="en-US" sz="40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9840" y="1331037"/>
            <a:ext cx="51840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属性关键字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property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attributes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4800" y="386080"/>
            <a:ext cx="97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目   录</a:t>
            </a:r>
            <a:endParaRPr kumimoji="1" lang="zh-CN" altLang="en-US" sz="1400" dirty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080973" y="2211710"/>
            <a:ext cx="2978879" cy="923330"/>
          </a:xfrm>
          <a:prstGeom prst="rect">
            <a:avLst/>
          </a:prstGeom>
          <a:solidFill>
            <a:srgbClr val="091A2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感谢</a:t>
            </a:r>
            <a:endParaRPr kumimoji="1" lang="zh-CN" altLang="en-US" sz="5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999" y="30630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spc="600" dirty="0" smtClean="0">
                <a:solidFill>
                  <a:schemeClr val="bg1"/>
                </a:solidFill>
              </a:rPr>
              <a:t>Thank</a:t>
            </a:r>
            <a:r>
              <a:rPr kumimoji="1" lang="zh-CN" altLang="en-US" sz="1200" spc="6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spc="600" dirty="0" smtClean="0">
                <a:solidFill>
                  <a:schemeClr val="bg1"/>
                </a:solidFill>
              </a:rPr>
              <a:t>you</a:t>
            </a:r>
            <a:r>
              <a:rPr kumimoji="1" lang="zh-CN" altLang="en-US" sz="1200" spc="600" dirty="0" smtClean="0">
                <a:solidFill>
                  <a:schemeClr val="bg1"/>
                </a:solidFill>
              </a:rPr>
              <a:t> </a:t>
            </a:r>
            <a:endParaRPr kumimoji="1" lang="zh-CN" altLang="en-US" sz="12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7534"/>
            <a:ext cx="62746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循环引用参考资料：</a:t>
            </a:r>
          </a:p>
          <a:p>
            <a:r>
              <a:rPr lang="en-US" altLang="zh-CN" dirty="0" smtClean="0"/>
              <a:t>1.</a:t>
            </a:r>
            <a:r>
              <a:rPr lang="zh-CN" altLang="en-US" b="1" dirty="0"/>
              <a:t> 如何在 </a:t>
            </a:r>
            <a:r>
              <a:rPr lang="en-US" altLang="zh-CN" b="1" dirty="0"/>
              <a:t>iOS </a:t>
            </a:r>
            <a:r>
              <a:rPr lang="zh-CN" altLang="en-US" b="1" dirty="0"/>
              <a:t>中解决循环引用的</a:t>
            </a:r>
            <a:r>
              <a:rPr lang="zh-CN" altLang="en-US" b="1" dirty="0" smtClean="0"/>
              <a:t>问题</a:t>
            </a:r>
            <a:endParaRPr lang="zh-CN" alt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www.open-open.com/lib/view/open1470053754860.html</a:t>
            </a:r>
            <a:endParaRPr lang="zh-CN" altLang="en-US" dirty="0" smtClean="0"/>
          </a:p>
          <a:p>
            <a:r>
              <a:rPr lang="en-US" altLang="zh-CN" dirty="0"/>
              <a:t>2) iOS</a:t>
            </a:r>
            <a:r>
              <a:rPr lang="zh-CN" altLang="en-US" dirty="0"/>
              <a:t>开发</a:t>
            </a:r>
            <a:r>
              <a:rPr lang="en-US" altLang="zh-CN" dirty="0"/>
              <a:t>——Block</a:t>
            </a:r>
            <a:r>
              <a:rPr lang="zh-CN" altLang="en-US" dirty="0"/>
              <a:t>引起循环引用的解决方案</a:t>
            </a:r>
          </a:p>
          <a:p>
            <a:r>
              <a:rPr lang="en-US" dirty="0"/>
              <a:t>http://</a:t>
            </a:r>
            <a:r>
              <a:rPr lang="en-US" dirty="0" err="1"/>
              <a:t>www.sxt.cn</a:t>
            </a:r>
            <a:r>
              <a:rPr lang="en-US" dirty="0"/>
              <a:t>/info-8671-u-13350.html</a:t>
            </a:r>
          </a:p>
          <a:p>
            <a:r>
              <a:rPr lang="en-US" altLang="zh-CN" dirty="0"/>
              <a:t>3) iOS </a:t>
            </a:r>
            <a:r>
              <a:rPr lang="zh-CN" altLang="en-US" dirty="0"/>
              <a:t>容易引“起循环引用”的三种场景</a:t>
            </a:r>
          </a:p>
          <a:p>
            <a:r>
              <a:rPr lang="en-US" dirty="0"/>
              <a:t>http://www.2cto.com/</a:t>
            </a:r>
            <a:r>
              <a:rPr lang="en-US" dirty="0" err="1"/>
              <a:t>kf</a:t>
            </a:r>
            <a:r>
              <a:rPr lang="en-US" dirty="0"/>
              <a:t>/201409/332193.html</a:t>
            </a:r>
          </a:p>
          <a:p>
            <a:r>
              <a:rPr lang="en-US" dirty="0"/>
              <a:t>4)深入理解 weak-strong dance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www.jianshu.com/p/4e6153ea2734</a:t>
            </a:r>
            <a:endParaRPr lang="zh-CN" altLang="en-US" dirty="0" smtClean="0"/>
          </a:p>
          <a:p>
            <a:r>
              <a:rPr lang="en-US" altLang="zh-CN" dirty="0"/>
              <a:t>5) Block Implementation Specification</a:t>
            </a:r>
            <a:endParaRPr lang="zh-CN" alt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clang.llvm.org/docs/Block-ABI-Apple.html</a:t>
            </a:r>
            <a:endParaRPr lang="zh-CN" altLang="en-US" dirty="0" smtClean="0"/>
          </a:p>
          <a:p>
            <a:r>
              <a:rPr lang="en-US" altLang="zh-CN" dirty="0" smtClean="0"/>
              <a:t>6)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Objective-C </a:t>
            </a:r>
            <a:r>
              <a:rPr lang="en-US" altLang="zh-CN" dirty="0"/>
              <a:t>runtime </a:t>
            </a:r>
            <a:r>
              <a:rPr lang="zh-CN" altLang="en-US" dirty="0"/>
              <a:t>拾遗 （三）</a:t>
            </a:r>
            <a:r>
              <a:rPr lang="en-US" altLang="zh-CN" dirty="0"/>
              <a:t>——Block</a:t>
            </a:r>
            <a:r>
              <a:rPr lang="zh-CN" altLang="en-US" dirty="0"/>
              <a:t>冷知识 </a:t>
            </a:r>
            <a:endParaRPr lang="zh-CN" altLang="en-US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segmentfault.com/a/1190000006823535</a:t>
            </a:r>
            <a:endParaRPr lang="zh-CN" altLang="en-US" dirty="0" smtClean="0"/>
          </a:p>
          <a:p>
            <a:r>
              <a:rPr lang="en-US" altLang="zh-CN" dirty="0" smtClean="0"/>
              <a:t>7)</a:t>
            </a:r>
            <a:r>
              <a:rPr lang="zh-CN" altLang="en-US" dirty="0" smtClean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技巧与底层解析</a:t>
            </a:r>
            <a:endParaRPr lang="zh-CN" altLang="en-US" dirty="0" smtClean="0"/>
          </a:p>
          <a:p>
            <a:r>
              <a:rPr lang="en-US" altLang="zh-CN" dirty="0">
                <a:hlinkClick r:id="rId6"/>
              </a:rPr>
              <a:t>http://www.jianshu.com/p/51d04b7639f1</a:t>
            </a:r>
            <a:r>
              <a:rPr lang="en-US" altLang="zh-CN" dirty="0" smtClean="0">
                <a:hlinkClick r:id="rId6"/>
              </a:rPr>
              <a:t>#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97872" y="483518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</a:t>
            </a:r>
          </a:p>
          <a:p>
            <a:r>
              <a:rPr lang="en-US" altLang="zh-CN" dirty="0" smtClean="0"/>
              <a:t>1.block</a:t>
            </a:r>
            <a:r>
              <a:rPr lang="zh-CN" altLang="en-US" dirty="0" smtClean="0"/>
              <a:t>是怎么实现的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0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840" y="467360"/>
            <a:ext cx="87612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内存管理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Objective-C</a:t>
            </a:r>
            <a:r>
              <a:rPr lang="zh-CN" altLang="en-US" dirty="0"/>
              <a:t>高级编程读书笔记之内存</a:t>
            </a:r>
            <a:r>
              <a:rPr lang="zh-CN" altLang="en-US" dirty="0" smtClean="0"/>
              <a:t>管理</a:t>
            </a:r>
          </a:p>
          <a:p>
            <a:r>
              <a:rPr lang="en-US" altLang="zh-CN" dirty="0">
                <a:hlinkClick r:id="rId2"/>
              </a:rPr>
              <a:t>http://ios.jobbole.com/85038/?</a:t>
            </a:r>
            <a:r>
              <a:rPr lang="en-US" altLang="zh-CN" dirty="0" smtClean="0">
                <a:hlinkClick r:id="rId2"/>
              </a:rPr>
              <a:t>utm_source=blog.jobbole.com&amp;utm_medium=relatedPosts</a:t>
            </a:r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 </a:t>
            </a:r>
            <a:r>
              <a:rPr lang="en-US" altLang="zh-CN" dirty="0"/>
              <a:t>ARC</a:t>
            </a:r>
            <a:r>
              <a:rPr lang="zh-CN" altLang="en-US" dirty="0"/>
              <a:t>内存管理机制详解</a:t>
            </a:r>
          </a:p>
          <a:p>
            <a:r>
              <a:rPr lang="en-US" altLang="zh-CN" dirty="0">
                <a:hlinkClick r:id="rId3"/>
              </a:rPr>
              <a:t>http://ios.jobbole.com/83273/?</a:t>
            </a:r>
            <a:r>
              <a:rPr lang="en-US" altLang="zh-CN" dirty="0" smtClean="0">
                <a:hlinkClick r:id="rId3"/>
              </a:rPr>
              <a:t>utm_source=blog.jobbole.com&amp;utm_medium=relatedPosts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iOS</a:t>
            </a:r>
            <a:r>
              <a:rPr lang="zh-CN" altLang="en-US" dirty="0"/>
              <a:t>应用性能调优的</a:t>
            </a:r>
            <a:r>
              <a:rPr lang="en-US" altLang="zh-CN" dirty="0"/>
              <a:t>25</a:t>
            </a:r>
            <a:r>
              <a:rPr lang="zh-CN" altLang="en-US" dirty="0"/>
              <a:t>个</a:t>
            </a:r>
            <a:r>
              <a:rPr lang="zh-CN" altLang="en-US" dirty="0" smtClean="0"/>
              <a:t>建议</a:t>
            </a:r>
          </a:p>
          <a:p>
            <a:r>
              <a:rPr lang="en-US" u="sng" dirty="0">
                <a:hlinkClick r:id="rId4"/>
              </a:rPr>
              <a:t>http://blog.jobbole.com/37984</a:t>
            </a:r>
            <a:r>
              <a:rPr lang="en-US" u="sng" dirty="0" smtClean="0">
                <a:hlinkClick r:id="rId4"/>
              </a:rPr>
              <a:t>/</a:t>
            </a:r>
            <a:endParaRPr lang="zh-CN" altLang="en-US" u="sng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 一天一点</a:t>
            </a:r>
            <a:r>
              <a:rPr lang="en-US" altLang="zh-CN" dirty="0"/>
              <a:t>xib:10</a:t>
            </a:r>
            <a:r>
              <a:rPr lang="zh-CN" altLang="en-US" dirty="0"/>
              <a:t>说说原理、优化方面的东西吧 </a:t>
            </a:r>
            <a:endParaRPr lang="zh-CN" altLang="en-US" dirty="0" smtClean="0"/>
          </a:p>
          <a:p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blog.csdn.net/bluewindaa/article/details/50724540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0896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0240" y="568960"/>
            <a:ext cx="732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ARC</a:t>
            </a:r>
            <a:r>
              <a:rPr lang="zh-CN" altLang="en-US" dirty="0" smtClean="0"/>
              <a:t>下获取引用计数器</a:t>
            </a:r>
          </a:p>
          <a:p>
            <a:r>
              <a:rPr lang="en-US" dirty="0" err="1"/>
              <a:t>NSLog</a:t>
            </a:r>
            <a:r>
              <a:rPr lang="en-US" dirty="0"/>
              <a:t>(@"retain count: %</a:t>
            </a:r>
            <a:r>
              <a:rPr lang="en-US" dirty="0" err="1"/>
              <a:t>ld</a:t>
            </a:r>
            <a:r>
              <a:rPr lang="en-US" dirty="0"/>
              <a:t>", </a:t>
            </a:r>
            <a:r>
              <a:rPr lang="en-US" dirty="0" err="1"/>
              <a:t>CFGetRetainCount</a:t>
            </a:r>
            <a:r>
              <a:rPr lang="en-US" dirty="0"/>
              <a:t>((__bridge </a:t>
            </a:r>
            <a:r>
              <a:rPr lang="en-US" dirty="0" err="1"/>
              <a:t>CFTypeRef</a:t>
            </a:r>
            <a:r>
              <a:rPr lang="en-US" dirty="0"/>
              <a:t>)arr1));</a:t>
            </a:r>
          </a:p>
        </p:txBody>
      </p:sp>
    </p:spTree>
    <p:extLst>
      <p:ext uri="{BB962C8B-B14F-4D97-AF65-F5344CB8AC3E}">
        <p14:creationId xmlns:p14="http://schemas.microsoft.com/office/powerpoint/2010/main" val="83737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60" y="568960"/>
            <a:ext cx="73118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引用计数器举例</a:t>
            </a:r>
          </a:p>
          <a:p>
            <a:r>
              <a:rPr lang="en-US" altLang="zh-CN" dirty="0" smtClean="0"/>
              <a:t>1.NSArray</a:t>
            </a:r>
            <a:r>
              <a:rPr lang="zh-CN" altLang="en-US" dirty="0" smtClean="0"/>
              <a:t> *</a:t>
            </a:r>
            <a:r>
              <a:rPr lang="en-US" altLang="zh-CN" dirty="0" smtClean="0"/>
              <a:t>arr1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[[</a:t>
            </a:r>
            <a:r>
              <a:rPr lang="en-US" altLang="zh-CN" dirty="0" err="1" smtClean="0"/>
              <a:t>NSArray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initWithObjects</a:t>
            </a:r>
            <a:r>
              <a:rPr lang="en-US" altLang="zh-CN" dirty="0" smtClean="0"/>
              <a:t>:@”</a:t>
            </a:r>
            <a:r>
              <a:rPr lang="en-US" altLang="zh-CN" dirty="0" err="1" smtClean="0"/>
              <a:t>sd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@”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nil];</a:t>
            </a:r>
            <a:endParaRPr lang="zh-CN" altLang="en-US" dirty="0" smtClean="0"/>
          </a:p>
          <a:p>
            <a:r>
              <a:rPr lang="en-US" altLang="zh-CN" dirty="0" err="1" smtClean="0"/>
              <a:t>NSArray</a:t>
            </a:r>
            <a:r>
              <a:rPr lang="zh-CN" altLang="en-US" dirty="0" smtClean="0"/>
              <a:t> *</a:t>
            </a:r>
            <a:r>
              <a:rPr lang="en-US" altLang="zh-CN" dirty="0" smtClean="0"/>
              <a:t>arr2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arr1;</a:t>
            </a:r>
            <a:endParaRPr lang="zh-CN" altLang="en-US" dirty="0" smtClean="0"/>
          </a:p>
          <a:p>
            <a:r>
              <a:rPr lang="en-US" altLang="zh-CN" dirty="0" err="1" smtClean="0"/>
              <a:t>NSArray</a:t>
            </a:r>
            <a:r>
              <a:rPr lang="zh-CN" altLang="en-US" dirty="0" smtClean="0"/>
              <a:t> *</a:t>
            </a:r>
            <a:r>
              <a:rPr lang="en-US" altLang="zh-CN" dirty="0" smtClean="0"/>
              <a:t>arr3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arr1;</a:t>
            </a:r>
            <a:endParaRPr lang="zh-CN" altLang="en-US" dirty="0"/>
          </a:p>
          <a:p>
            <a:r>
              <a:rPr lang="en-US" dirty="0" err="1"/>
              <a:t>NSLog</a:t>
            </a:r>
            <a:r>
              <a:rPr lang="en-US" dirty="0" smtClean="0"/>
              <a:t>(@“retain </a:t>
            </a:r>
            <a:r>
              <a:rPr lang="en-US" dirty="0"/>
              <a:t>count: %</a:t>
            </a:r>
            <a:r>
              <a:rPr lang="en-US" dirty="0" err="1" smtClean="0"/>
              <a:t>ld</a:t>
            </a:r>
            <a:r>
              <a:rPr lang="en-US" dirty="0" smtClean="0"/>
              <a:t>”, </a:t>
            </a:r>
            <a:r>
              <a:rPr lang="en-US" dirty="0" err="1"/>
              <a:t>CFGetRetainCount</a:t>
            </a:r>
            <a:r>
              <a:rPr lang="en-US" dirty="0"/>
              <a:t>((__bridge </a:t>
            </a:r>
            <a:r>
              <a:rPr lang="en-US" dirty="0" err="1"/>
              <a:t>CFTypeRef</a:t>
            </a:r>
            <a:r>
              <a:rPr lang="en-US" dirty="0"/>
              <a:t>)arr1</a:t>
            </a:r>
            <a:r>
              <a:rPr lang="en-US" dirty="0" smtClean="0"/>
              <a:t>));</a:t>
            </a:r>
            <a:endParaRPr lang="zh-CN" altLang="en-US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err="1"/>
              <a:t>NSArray</a:t>
            </a:r>
            <a:r>
              <a:rPr lang="zh-CN" altLang="en-US" dirty="0"/>
              <a:t> *</a:t>
            </a:r>
            <a:r>
              <a:rPr lang="en-US" altLang="zh-CN" dirty="0"/>
              <a:t>arr1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[[</a:t>
            </a:r>
            <a:r>
              <a:rPr lang="en-US" altLang="zh-CN" dirty="0" err="1"/>
              <a:t>NSArray</a:t>
            </a:r>
            <a:r>
              <a:rPr lang="zh-CN" altLang="en-US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 err="1"/>
              <a:t>initWithObjects</a:t>
            </a:r>
            <a:r>
              <a:rPr lang="en-US" altLang="zh-CN" dirty="0"/>
              <a:t>:@”</a:t>
            </a:r>
            <a:r>
              <a:rPr lang="en-US" altLang="zh-CN" dirty="0" err="1"/>
              <a:t>sd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@”</a:t>
            </a:r>
            <a:r>
              <a:rPr lang="en-US" altLang="zh-CN" dirty="0" err="1"/>
              <a:t>ld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nil];</a:t>
            </a:r>
            <a:endParaRPr lang="zh-CN" altLang="en-US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elf.arr2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arr1;</a:t>
            </a:r>
            <a:endParaRPr lang="zh-CN" altLang="en-US" dirty="0"/>
          </a:p>
          <a:p>
            <a:r>
              <a:rPr lang="en-US" altLang="zh-CN" dirty="0"/>
              <a:t>self.</a:t>
            </a:r>
            <a:r>
              <a:rPr lang="en-US" altLang="zh-CN" dirty="0" smtClean="0"/>
              <a:t>arr3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arr1;</a:t>
            </a:r>
            <a:endParaRPr lang="zh-CN" altLang="en-US" dirty="0"/>
          </a:p>
          <a:p>
            <a:r>
              <a:rPr lang="en-US" dirty="0" err="1"/>
              <a:t>NSLog</a:t>
            </a:r>
            <a:r>
              <a:rPr lang="en-US" dirty="0"/>
              <a:t>(@“retain count: %</a:t>
            </a:r>
            <a:r>
              <a:rPr lang="en-US" dirty="0" err="1"/>
              <a:t>ld</a:t>
            </a:r>
            <a:r>
              <a:rPr lang="en-US" dirty="0"/>
              <a:t>”, </a:t>
            </a:r>
            <a:r>
              <a:rPr lang="en-US" dirty="0" err="1"/>
              <a:t>CFGetRetainCount</a:t>
            </a:r>
            <a:r>
              <a:rPr lang="en-US" dirty="0"/>
              <a:t>((__bridge </a:t>
            </a:r>
            <a:r>
              <a:rPr lang="en-US" dirty="0" err="1"/>
              <a:t>CFTypeRef</a:t>
            </a:r>
            <a:r>
              <a:rPr lang="en-US" dirty="0"/>
              <a:t>)arr1));</a:t>
            </a:r>
            <a:endParaRPr lang="zh-CN" altLang="en-US" dirty="0"/>
          </a:p>
          <a:p>
            <a:r>
              <a:rPr lang="en-US" altLang="zh-CN" dirty="0" smtClean="0"/>
              <a:t>3.NSArray</a:t>
            </a:r>
            <a:r>
              <a:rPr lang="zh-CN" altLang="en-US" dirty="0" smtClean="0"/>
              <a:t> </a:t>
            </a:r>
            <a:r>
              <a:rPr lang="zh-CN" altLang="en-US" dirty="0"/>
              <a:t>*</a:t>
            </a:r>
            <a:r>
              <a:rPr lang="en-US" altLang="zh-CN" dirty="0"/>
              <a:t>arr1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NSArray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array];</a:t>
            </a:r>
            <a:endParaRPr lang="zh-CN" altLang="en-US" dirty="0"/>
          </a:p>
          <a:p>
            <a:r>
              <a:rPr lang="en-US" altLang="zh-CN" dirty="0"/>
              <a:t>s</a:t>
            </a:r>
            <a:r>
              <a:rPr lang="en-US" altLang="zh-CN" dirty="0" smtClean="0"/>
              <a:t>elf.arr2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arr1;</a:t>
            </a:r>
            <a:endParaRPr lang="zh-CN" altLang="en-US" dirty="0"/>
          </a:p>
          <a:p>
            <a:r>
              <a:rPr lang="en-US" altLang="zh-CN" dirty="0"/>
              <a:t>self.</a:t>
            </a:r>
            <a:r>
              <a:rPr lang="en-US" altLang="zh-CN" dirty="0" smtClean="0"/>
              <a:t>arr3</a:t>
            </a:r>
            <a:r>
              <a:rPr lang="zh-CN" altLang="en-US" dirty="0" smtClean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arr1;</a:t>
            </a:r>
            <a:endParaRPr lang="zh-CN" altLang="en-US" dirty="0"/>
          </a:p>
          <a:p>
            <a:r>
              <a:rPr lang="en-US" dirty="0" err="1"/>
              <a:t>NSLog</a:t>
            </a:r>
            <a:r>
              <a:rPr lang="en-US" dirty="0"/>
              <a:t>(@“retain count: %</a:t>
            </a:r>
            <a:r>
              <a:rPr lang="en-US" dirty="0" err="1"/>
              <a:t>ld</a:t>
            </a:r>
            <a:r>
              <a:rPr lang="en-US" dirty="0"/>
              <a:t>”, </a:t>
            </a:r>
            <a:r>
              <a:rPr lang="en-US" dirty="0" err="1"/>
              <a:t>CFGetRetainCount</a:t>
            </a:r>
            <a:r>
              <a:rPr lang="en-US" dirty="0"/>
              <a:t>((__bridge </a:t>
            </a:r>
            <a:r>
              <a:rPr lang="en-US" dirty="0" err="1"/>
              <a:t>CFTypeRef</a:t>
            </a:r>
            <a:r>
              <a:rPr lang="en-US" dirty="0"/>
              <a:t>)arr1));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2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280" y="731520"/>
            <a:ext cx="326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属性关键字的使用如</a:t>
            </a:r>
            <a:r>
              <a:rPr lang="en-US" altLang="zh-CN" dirty="0" err="1" smtClean="0"/>
              <a:t>readonly</a:t>
            </a:r>
            <a:endParaRPr lang="en-US" altLang="zh-CN" dirty="0"/>
          </a:p>
          <a:p>
            <a:r>
              <a:rPr lang="en-US" dirty="0" smtClean="0"/>
              <a:t>2.copy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mutablecopy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0776" y="2837830"/>
            <a:ext cx="42520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</a:p>
          <a:p>
            <a:r>
              <a:rPr lang="en-US" altLang="zh-CN" dirty="0" smtClean="0"/>
              <a:t>1.iOS</a:t>
            </a:r>
            <a:r>
              <a:rPr lang="zh-CN" altLang="en-US" dirty="0"/>
              <a:t>中常用属性的关键字的使用</a:t>
            </a:r>
            <a:r>
              <a:rPr lang="zh-CN" altLang="en-US" dirty="0" smtClean="0"/>
              <a:t>说明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www.tuicool.com/articles/fqEbMz6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</a:t>
            </a:r>
            <a:r>
              <a:rPr lang="zh-CN" altLang="en-US" dirty="0"/>
              <a:t> </a:t>
            </a:r>
            <a:r>
              <a:rPr lang="en-US" altLang="zh-CN" dirty="0"/>
              <a:t>iOS - </a:t>
            </a:r>
            <a:r>
              <a:rPr lang="zh-CN" altLang="en-US" dirty="0"/>
              <a:t>属性关键字的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www.jianshu.com/p/9e16d8ba0345</a:t>
            </a:r>
            <a:endParaRPr lang="zh-CN" altLang="en-US" dirty="0" smtClean="0"/>
          </a:p>
          <a:p>
            <a:r>
              <a:rPr lang="en-US" altLang="zh-CN" dirty="0"/>
              <a:t>3. </a:t>
            </a:r>
            <a:r>
              <a:rPr lang="zh-CN" altLang="en-US" dirty="0"/>
              <a:t>对于控件是用 </a:t>
            </a:r>
            <a:r>
              <a:rPr lang="en-US" altLang="zh-CN" dirty="0"/>
              <a:t>weak </a:t>
            </a:r>
            <a:r>
              <a:rPr lang="zh-CN" altLang="en-US" dirty="0"/>
              <a:t>还是用 </a:t>
            </a:r>
            <a:r>
              <a:rPr lang="en-US" altLang="zh-CN" dirty="0"/>
              <a:t>strong ?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www.jianshu.com/p/168ebbe66c92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7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710034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对于基本数据类型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atomic,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readwrite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assign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对于普通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atomic,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readwrite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strong</a:t>
            </a: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默认属性关键字</a:t>
            </a:r>
          </a:p>
        </p:txBody>
      </p:sp>
    </p:spTree>
    <p:extLst>
      <p:ext uri="{BB962C8B-B14F-4D97-AF65-F5344CB8AC3E}">
        <p14:creationId xmlns:p14="http://schemas.microsoft.com/office/powerpoint/2010/main" val="13237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55576" y="944880"/>
            <a:ext cx="7358114" cy="417372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atomic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：默认关键字，提供多线程安全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1.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atomic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nonatomic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9330" y="1223753"/>
            <a:ext cx="35221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{lock}	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dirty="0" smtClean="0"/>
              <a:t>if </a:t>
            </a:r>
            <a:r>
              <a:rPr lang="en-US" dirty="0"/>
              <a:t>(property != </a:t>
            </a:r>
            <a:r>
              <a:rPr lang="en-US" dirty="0" err="1"/>
              <a:t>newValue</a:t>
            </a:r>
            <a:r>
              <a:rPr lang="en-US" dirty="0"/>
              <a:t>) </a:t>
            </a:r>
            <a:r>
              <a:rPr lang="en-US" dirty="0" smtClean="0"/>
              <a:t>{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dirty="0" smtClean="0"/>
              <a:t>[</a:t>
            </a:r>
            <a:r>
              <a:rPr lang="en-US" dirty="0"/>
              <a:t>property release]; 	   </a:t>
            </a:r>
            <a:endParaRPr lang="zh-CN" altLang="en-US" dirty="0" smtClean="0"/>
          </a:p>
          <a:p>
            <a:r>
              <a:rPr lang="zh-CN" altLang="en-US" dirty="0" smtClean="0"/>
              <a:t>    </a:t>
            </a:r>
            <a:r>
              <a:rPr lang="en-US" dirty="0" smtClean="0"/>
              <a:t>property </a:t>
            </a:r>
            <a:r>
              <a:rPr lang="en-US" dirty="0"/>
              <a:t>= [</a:t>
            </a:r>
            <a:r>
              <a:rPr lang="en-US" dirty="0" err="1"/>
              <a:t>newValue</a:t>
            </a:r>
            <a:r>
              <a:rPr lang="en-US" dirty="0"/>
              <a:t> retain]; 	  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dirty="0" smtClean="0"/>
              <a:t>}</a:t>
            </a:r>
            <a:endParaRPr lang="zh-CN" altLang="en-US" dirty="0" smtClean="0"/>
          </a:p>
          <a:p>
            <a:r>
              <a:rPr lang="en-US" dirty="0" smtClean="0"/>
              <a:t>{</a:t>
            </a:r>
            <a:r>
              <a:rPr lang="en-US" dirty="0"/>
              <a:t>unlock}</a:t>
            </a:r>
          </a:p>
        </p:txBody>
      </p:sp>
      <p:sp>
        <p:nvSpPr>
          <p:cNvPr id="6" name="TextBox 20"/>
          <p:cNvSpPr txBox="1"/>
          <p:nvPr/>
        </p:nvSpPr>
        <p:spPr bwMode="auto">
          <a:xfrm>
            <a:off x="755576" y="3018903"/>
            <a:ext cx="7358114" cy="417372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nonatomic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：非原子操作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6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2356365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声明为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的属性，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property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nonatomic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strong)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NSString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title;</a:t>
            </a:r>
          </a:p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怎么改？</a:t>
            </a:r>
            <a:endParaRPr lang="en-US" altLang="zh-CN" sz="14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访问成员变量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如果使用点格式访问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setter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方法怎么做？</a:t>
            </a:r>
          </a:p>
          <a:p>
            <a:pPr defTabSz="932962">
              <a:lnSpc>
                <a:spcPct val="150000"/>
              </a:lnSpc>
              <a:defRPr/>
            </a:pP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.m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zh-CN" altLang="en-US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重新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@property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nonatomic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readwrite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strong)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NSString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*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title;</a:t>
            </a:r>
            <a:endParaRPr lang="zh-CN" altLang="en-US" sz="1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2.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readonly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readwrite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589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3.retain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strong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515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20"/>
          <p:cNvSpPr txBox="1"/>
          <p:nvPr/>
        </p:nvSpPr>
        <p:spPr bwMode="auto">
          <a:xfrm>
            <a:off x="714348" y="1497880"/>
            <a:ext cx="7358114" cy="1710034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962">
              <a:lnSpc>
                <a:spcPct val="150000"/>
              </a:lnSpc>
              <a:defRPr/>
            </a:pPr>
            <a:endParaRPr lang="en-US" altLang="zh-CN" sz="1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相同点</a:t>
            </a:r>
          </a:p>
          <a:p>
            <a:pPr defTabSz="932962">
              <a:lnSpc>
                <a:spcPct val="150000"/>
              </a:lnSpc>
              <a:defRPr/>
            </a:pPr>
            <a:endParaRPr lang="zh-CN" altLang="en-US" sz="14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不同点</a:t>
            </a:r>
          </a:p>
          <a:p>
            <a:pPr defTabSz="932962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en-US" altLang="zh-CN" sz="14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weak reference is set to nil when there are no strong references to the object</a:t>
            </a:r>
            <a:endParaRPr lang="zh-CN" altLang="en-US" sz="14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4.weak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assign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441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96520" y="152400"/>
            <a:ext cx="193040" cy="792480"/>
          </a:xfrm>
          <a:prstGeom prst="rect">
            <a:avLst/>
          </a:prstGeom>
          <a:solidFill>
            <a:srgbClr val="09152D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17"/>
          <p:cNvSpPr txBox="1"/>
          <p:nvPr/>
        </p:nvSpPr>
        <p:spPr>
          <a:xfrm>
            <a:off x="304800" y="386080"/>
            <a:ext cx="240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5.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copy</a:t>
            </a:r>
            <a:r>
              <a:rPr kumimoji="1" lang="zh-CN" altLang="en-US" sz="1400" dirty="0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9152D"/>
                </a:solidFill>
                <a:latin typeface="微软雅黑"/>
                <a:ea typeface="微软雅黑"/>
                <a:cs typeface="微软雅黑"/>
              </a:rPr>
              <a:t>mutablecopy</a:t>
            </a:r>
            <a:endParaRPr kumimoji="1" lang="zh-CN" altLang="en-US" sz="1400" dirty="0" smtClean="0">
              <a:solidFill>
                <a:srgbClr val="09152D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3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9050" cap="flat" cmpd="sng" algn="ctr">
          <a:solidFill>
            <a:srgbClr val="FFC620"/>
          </a:solidFill>
          <a:prstDash val="solid"/>
          <a:headEnd type="none" w="med" len="med"/>
          <a:tailEnd type="none" w="med" len="med"/>
        </a:ln>
        <a:effectLst/>
      </a:spPr>
      <a:bodyPr wrap="square" lIns="107871" tIns="53935" rIns="107871" bIns="53935" rtlCol="0" anchor="ctr">
        <a:noAutofit/>
      </a:bodyPr>
      <a:lstStyle>
        <a:defPPr marL="0" marR="0" indent="0" algn="ctr" defTabSz="1078699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1" i="0" u="none" strike="noStrike" kern="0" cap="none" spc="0" normalizeH="0" baseline="0" noProof="0" dirty="0" smtClean="0">
            <a:ln>
              <a:solidFill>
                <a:srgbClr val="4E7CFF"/>
              </a:solidFill>
            </a:ln>
            <a:solidFill>
              <a:srgbClr val="4E7C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972</Words>
  <Application>Microsoft Macintosh PowerPoint</Application>
  <PresentationFormat>On-screen Show (16:9)</PresentationFormat>
  <Paragraphs>183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FrutigerNext LT Regular</vt:lpstr>
      <vt:lpstr>Times New Roman</vt:lpstr>
      <vt:lpstr>华文细黑</vt:lpstr>
      <vt:lpstr>宋体</vt:lpstr>
      <vt:lpstr>微软雅黑</vt:lpstr>
      <vt:lpstr>Office 主题</vt:lpstr>
      <vt:lpstr>内存管理及循环引用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智慧社(园)区公共服务平台 </dc:title>
  <dc:creator>佳飞 潘</dc:creator>
  <cp:lastModifiedBy>Microsoft Office User</cp:lastModifiedBy>
  <cp:revision>304</cp:revision>
  <dcterms:created xsi:type="dcterms:W3CDTF">2014-10-16T02:54:18Z</dcterms:created>
  <dcterms:modified xsi:type="dcterms:W3CDTF">2017-02-07T09:12:08Z</dcterms:modified>
</cp:coreProperties>
</file>