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6" r:id="rId5"/>
    <p:sldId id="274" r:id="rId6"/>
    <p:sldId id="279" r:id="rId7"/>
    <p:sldId id="280" r:id="rId8"/>
    <p:sldId id="283" r:id="rId9"/>
    <p:sldId id="273" r:id="rId10"/>
    <p:sldId id="260" r:id="rId11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59" d="100"/>
          <a:sy n="59" d="100"/>
        </p:scale>
        <p:origin x="208" y="232"/>
      </p:cViewPr>
      <p:guideLst>
        <p:guide orient="horz" pos="5054"/>
        <p:guide pos="7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1pPr>
    <a:lvl2pPr indent="2286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2pPr>
    <a:lvl3pPr indent="4572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3pPr>
    <a:lvl4pPr indent="6858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4pPr>
    <a:lvl5pPr indent="9144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5pPr>
    <a:lvl6pPr indent="11430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6pPr>
    <a:lvl7pPr indent="13716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7pPr>
    <a:lvl8pPr indent="16002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8pPr>
    <a:lvl9pPr indent="1828800" defTabSz="457200">
      <a:defRPr sz="2200">
        <a:latin typeface="Lucida Grande" panose="020B0600040502020204"/>
        <a:ea typeface="Lucida Grande" panose="020B0600040502020204"/>
        <a:cs typeface="Lucida Grande" panose="020B0600040502020204"/>
        <a:sym typeface="Lucida Grande" panose="020B06000405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封面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8745" y="0"/>
            <a:ext cx="24375255" cy="137110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/>
        </p:nvSpPr>
        <p:spPr>
          <a:xfrm>
            <a:off x="1991783" y="7880349"/>
            <a:ext cx="4483101" cy="1409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8600">
                <a:solidFill>
                  <a:srgbClr val="0099CB"/>
                </a:solidFill>
                <a:latin typeface="FZLanTingHeiS-DB1-GB" panose="02000000000000000000" charset="-122"/>
                <a:ea typeface="FZLanTingHeiS-DB1-GB" panose="02000000000000000000" charset="-122"/>
                <a:cs typeface="FZLanTingHeiS-DB1-GB" panose="02000000000000000000" charset="-122"/>
                <a:sym typeface="FZLanTingHeiS-DB1-GB" panose="02000000000000000000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600" dirty="0" err="1">
                <a:solidFill>
                  <a:srgbClr val="0099CB"/>
                </a:solidFill>
              </a:rPr>
              <a:t>绿漫科技</a:t>
            </a:r>
            <a:endParaRPr sz="8600" dirty="0">
              <a:solidFill>
                <a:srgbClr val="0099CB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7338667" y="7919381"/>
            <a:ext cx="15945782" cy="1517452"/>
          </a:xfrm>
          <a:prstGeom prst="rect">
            <a:avLst/>
          </a:prstGeom>
        </p:spPr>
        <p:txBody>
          <a:bodyPr vert="horz"/>
          <a:lstStyle>
            <a:lvl1pPr algn="l">
              <a:defRPr lang="zh-CN" altLang="en-US" sz="8600" dirty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LanTingHeiS-R-GB" panose="02000000000000000000" charset="-122"/>
              </a:defRPr>
            </a:lvl1pPr>
          </a:lstStyle>
          <a:p>
            <a:pPr lvl="0" algn="l" defTabSz="825500">
              <a:defRPr sz="1800">
                <a:solidFill>
                  <a:srgbClr val="000000"/>
                </a:solidFill>
              </a:defRPr>
            </a:pPr>
            <a:r>
              <a:rPr lang="zh-CN" altLang="en-US" sz="8600" dirty="0" smtClean="0">
                <a:solidFill>
                  <a:srgbClr val="3E3A3A"/>
                </a:solidFill>
              </a:rPr>
              <a:t>绿漫</a:t>
            </a:r>
            <a:r>
              <a:rPr lang="en-US" altLang="zh-CN" sz="8600" dirty="0" smtClean="0">
                <a:solidFill>
                  <a:srgbClr val="3E3A3A"/>
                </a:solidFill>
              </a:rPr>
              <a:t>PPT</a:t>
            </a:r>
            <a:r>
              <a:rPr lang="zh-CN" altLang="en-US" sz="8600" dirty="0" smtClean="0">
                <a:solidFill>
                  <a:srgbClr val="3E3A3A"/>
                </a:solidFill>
              </a:rPr>
              <a:t>模板</a:t>
            </a:r>
            <a:endParaRPr lang="zh-CN" altLang="en-US" sz="8600" dirty="0">
              <a:solidFill>
                <a:srgbClr val="3E3A3A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7338667" y="10029814"/>
            <a:ext cx="7676326" cy="84161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lang="zh-CN" altLang="en-US" sz="3600" dirty="0" smtClean="0">
                <a:solidFill>
                  <a:srgbClr val="3E3A3A"/>
                </a:solidFill>
                <a:latin typeface="FZLanTingHeiS-R-GB" panose="02000000000000000000" charset="-122"/>
                <a:ea typeface="FZLanTingHeiS-R-GB" panose="02000000000000000000" charset="-122"/>
                <a:cs typeface="FZLanTingHeiS-R-GB" panose="02000000000000000000" charset="-122"/>
                <a:sym typeface="FZLanTingHeiS-R-GB" panose="02000000000000000000" charset="-122"/>
              </a:defRPr>
            </a:lvl1pPr>
          </a:lstStyle>
          <a:p>
            <a:pPr lvl="0" algn="l" defTabSz="825500">
              <a:defRPr sz="1800">
                <a:solidFill>
                  <a:srgbClr val="000000"/>
                </a:solidFill>
              </a:defRPr>
            </a:pPr>
            <a:r>
              <a:rPr kumimoji="1" lang="zh-CN" altLang="en-US" dirty="0" smtClean="0"/>
              <a:t>演讲人</a:t>
            </a:r>
            <a:endParaRPr kumimoji="1" lang="zh-CN" altLang="en-US" dirty="0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7338667" y="10871433"/>
            <a:ext cx="3073400" cy="65764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lang="en-US" altLang="zh-CN" sz="2800" dirty="0" smtClean="0">
                <a:solidFill>
                  <a:srgbClr val="3E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LanTingHeiS-R-GB" panose="02000000000000000000" charset="-122"/>
              </a:defRPr>
            </a:lvl1pPr>
          </a:lstStyle>
          <a:p>
            <a:pPr lvl="0"/>
            <a:r>
              <a:rPr kumimoji="1" lang="en-US" altLang="zh-CN" dirty="0" smtClean="0"/>
              <a:t>2019.01</a:t>
            </a:r>
            <a:endParaRPr kumimoji="1"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638" y="10871433"/>
            <a:ext cx="3394811" cy="1857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白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148666" y="5877983"/>
            <a:ext cx="2298701" cy="1384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l">
              <a:defRPr sz="8600">
                <a:solidFill>
                  <a:srgbClr val="3E3A3A"/>
                </a:solidFill>
                <a:latin typeface="FZLanTingHeiS-DB-GB" panose="02000000000000000000" charset="-122"/>
                <a:ea typeface="FZLanTingHeiS-DB-GB" panose="02000000000000000000" charset="-122"/>
                <a:cs typeface="FZLanTingHeiS-DB-GB" panose="02000000000000000000" charset="-122"/>
                <a:sym typeface="FZLanTingHeiS-DB-GB" panose="02000000000000000000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600" dirty="0">
                <a:solidFill>
                  <a:srgbClr val="3E3A3A"/>
                </a:solidFill>
              </a:rPr>
              <a:t>目录</a:t>
            </a:r>
            <a:endParaRPr sz="8600" dirty="0">
              <a:solidFill>
                <a:srgbClr val="3E3A3A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840691" y="7156449"/>
            <a:ext cx="291465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CACACA"/>
                </a:solidFill>
                <a:latin typeface="FZLanTingHeiS-L-GB" panose="02000000000000000000" charset="-122"/>
                <a:ea typeface="FZLanTingHeiS-L-GB" panose="02000000000000000000" charset="-122"/>
                <a:cs typeface="FZLanTingHeiS-L-GB" panose="02000000000000000000" charset="-122"/>
                <a:sym typeface="FZLanTingHeiS-L-GB" panose="02000000000000000000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ACACA"/>
                </a:solidFill>
              </a:rPr>
              <a:t>CONTENTS</a:t>
            </a:r>
            <a:endParaRPr sz="3600">
              <a:solidFill>
                <a:srgbClr val="CACACA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33867" y="372533"/>
            <a:ext cx="2494228" cy="1857971"/>
          </a:xfrm>
          <a:prstGeom prst="rect">
            <a:avLst/>
          </a:prstGeom>
          <a:solidFill>
            <a:srgbClr val="0099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21995547" y="13114866"/>
            <a:ext cx="198742" cy="1"/>
          </a:xfrm>
          <a:prstGeom prst="line">
            <a:avLst/>
          </a:prstGeom>
          <a:ln w="25400">
            <a:solidFill>
              <a:srgbClr val="3F3A3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>
            <a:off x="23375613" y="13114866"/>
            <a:ext cx="198743" cy="1"/>
          </a:xfrm>
          <a:prstGeom prst="line">
            <a:avLst/>
          </a:prstGeom>
          <a:ln w="25400">
            <a:solidFill>
              <a:srgbClr val="3F3A3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2756806" y="569436"/>
            <a:ext cx="16010584" cy="1506991"/>
          </a:xfrm>
          <a:prstGeom prst="rect">
            <a:avLst/>
          </a:prstGeom>
        </p:spPr>
        <p:txBody>
          <a:bodyPr vert="horz"/>
          <a:lstStyle>
            <a:lvl1pPr algn="l">
              <a:defRPr lang="zh-CN" altLang="en-US" sz="8600" dirty="0" smtClean="0">
                <a:solidFill>
                  <a:srgbClr val="0099CB"/>
                </a:solidFill>
                <a:latin typeface="FZLanTingHeiS-DB1-GB" panose="02000000000000000000" charset="-122"/>
                <a:ea typeface="FZLanTingHeiS-DB1-GB" panose="02000000000000000000" charset="-122"/>
                <a:cs typeface="FZLanTingHeiS-DB1-GB" panose="02000000000000000000" charset="-122"/>
                <a:sym typeface="FZLanTingHeiS-DB1-GB" panose="02000000000000000000" charset="-122"/>
              </a:defRPr>
            </a:lvl1pPr>
          </a:lstStyle>
          <a:p>
            <a:r>
              <a:rPr kumimoji="1" lang="zh-CN" altLang="en-US" dirty="0" smtClean="0"/>
              <a:t>大标题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-33867" y="907622"/>
            <a:ext cx="2460361" cy="84625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lang="zh-CN" altLang="en-US" sz="4800" dirty="0" smtClean="0">
                <a:solidFill>
                  <a:srgbClr val="FFFFFF"/>
                </a:solidFill>
                <a:latin typeface="FZLanTingHeiS-R-GB" panose="02000000000000000000" charset="-122"/>
                <a:ea typeface="FZLanTingHeiS-R-GB" panose="02000000000000000000" charset="-122"/>
                <a:cs typeface="FZLanTingHeiS-R-GB" panose="02000000000000000000" charset="-122"/>
                <a:sym typeface="FZLanTingHeiS-R-GB" panose="02000000000000000000" charset="-122"/>
              </a:defRPr>
            </a:lvl1pPr>
          </a:lstStyle>
          <a:p>
            <a:pPr lvl="0" algn="ctr" defTabSz="825500">
              <a:defRPr sz="1800">
                <a:solidFill>
                  <a:srgbClr val="000000"/>
                </a:solidFill>
              </a:defRPr>
            </a:pPr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22355571" y="12863871"/>
            <a:ext cx="899093" cy="524279"/>
          </a:xfrm>
          <a:prstGeom prst="rect">
            <a:avLst/>
          </a:prstGeom>
        </p:spPr>
        <p:txBody>
          <a:bodyPr vert="horz"/>
          <a:lstStyle>
            <a:lvl1pPr marL="0" indent="0" algn="ctr" defTabSz="825500">
              <a:buFontTx/>
              <a:buNone/>
              <a:defRPr kumimoji="1" lang="zh-CN" altLang="en-US" sz="2800" dirty="0" smtClean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12" y="401762"/>
            <a:ext cx="3394811" cy="18579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封底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6879" y="-11907"/>
            <a:ext cx="24384002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/>
        </p:nvSpPr>
        <p:spPr>
          <a:xfrm>
            <a:off x="5886037" y="5765393"/>
            <a:ext cx="12611926" cy="21852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14200">
                <a:solidFill>
                  <a:srgbClr val="0099CB"/>
                </a:solidFill>
                <a:latin typeface="FZLanTingHeiS-DB1-GB" panose="02000000000000000000" charset="-122"/>
                <a:ea typeface="FZLanTingHeiS-DB1-GB" panose="02000000000000000000" charset="-122"/>
                <a:cs typeface="FZLanTingHeiS-DB1-GB" panose="02000000000000000000" charset="-122"/>
                <a:sym typeface="FZLanTingHeiS-DB1-GB" panose="02000000000000000000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200" dirty="0" smtClean="0">
                <a:solidFill>
                  <a:srgbClr val="0099CB"/>
                </a:solidFill>
              </a:rPr>
              <a:t>TH</a:t>
            </a:r>
            <a:r>
              <a:rPr lang="en-US" sz="14200" dirty="0" smtClean="0">
                <a:solidFill>
                  <a:srgbClr val="0099CB"/>
                </a:solidFill>
              </a:rPr>
              <a:t>A</a:t>
            </a:r>
            <a:r>
              <a:rPr sz="14200" dirty="0" smtClean="0">
                <a:solidFill>
                  <a:srgbClr val="0099CB"/>
                </a:solidFill>
              </a:rPr>
              <a:t>NK </a:t>
            </a:r>
            <a:r>
              <a:rPr sz="14200" dirty="0">
                <a:solidFill>
                  <a:srgbClr val="0099CB"/>
                </a:solidFill>
              </a:rPr>
              <a:t>YOU</a:t>
            </a:r>
            <a:endParaRPr sz="14200" dirty="0">
              <a:solidFill>
                <a:srgbClr val="0099C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2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apple.com/library/archive/qa/qa1881/_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IPA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张恒一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2019.04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ipa</a:t>
            </a:r>
            <a:r>
              <a:rPr kumimoji="1" dirty="0" smtClean="0"/>
              <a:t>结构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756535" y="2608580"/>
            <a:ext cx="19599275" cy="9335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资源文件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Asset.car, .nib, .bundle., .png, .storyboard, .plist, InfoPlist.string, .frameworks, .wav等等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签名信息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_CodeSignature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文件夹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可执行文件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同名可执行文件，如SmartCommunityForShushu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4.swift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相关库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1" action="ppaction://hlinkfile"/>
              </a:rPr>
              <a:t>工程中有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1" action="ppaction://hlinkfile"/>
              </a:rPr>
              <a:t>swift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  <a:hlinkClick r:id="rId1" action="ppaction://hlinkfile"/>
              </a:rPr>
              <a:t>代码，会打包进去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 smtClean="0"/>
              <a:t>资源文件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77620" y="2959735"/>
            <a:ext cx="21977350" cy="7795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Assets.car</a:t>
            </a:r>
            <a:r>
              <a:rPr 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（图片、颜色、数据、纹理、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AR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资源等等</a:t>
            </a:r>
            <a:r>
              <a:rPr 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）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查看描述信息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assetutil -I Assets.car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提取资源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cartool &lt;path to Assets.car&gt; [outputDirectory]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embeded.mobileprovision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读取工具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mobileprovision-read -f embedded.mobileprovision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3.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Info.plist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app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名称、版本号、编译号等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读取工具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: 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fir info SmartCommunityForShushu.ipa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4.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PkgInfo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包的 8 字节标识符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，如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ea typeface="SimSun" charset="0"/>
                <a:sym typeface="Helvetica Light"/>
              </a:rPr>
              <a:t>APPL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ea typeface="SimSun" charset="0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6806" y="577056"/>
            <a:ext cx="16010584" cy="1506991"/>
          </a:xfrm>
        </p:spPr>
        <p:txBody>
          <a:bodyPr/>
          <a:lstStyle/>
          <a:p>
            <a:r>
              <a:rPr kumimoji="1" dirty="0" smtClean="0"/>
              <a:t>可执行文件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277620" y="2991485"/>
            <a:ext cx="21977350" cy="7026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探测可执行文件类型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(file xxx)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file 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Payload/SmartCommunityForShushu.app/SmartCommunityForShushu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列出所有头文件 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(class-dump -H executefile -o outputdirectory)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./class-dump -H Payload/SmartCommunityForShushu.app/SmartCommunityForShushu -o SmartCommunityForShushuResult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3.</a:t>
            </a:r>
            <a:r>
              <a:rPr lang="en-US" altLang="zh-CN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Hopper-Disassembler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分析二进制文件</a:t>
            </a:r>
            <a:endParaRPr lang="zh-CN" altLang="en-US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 smtClean="0"/>
              <a:t>重签名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791335" y="2759710"/>
            <a:ext cx="20801330" cy="101041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重签名工具</a:t>
            </a:r>
            <a:r>
              <a:rPr 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resignTool</a:t>
            </a:r>
            <a:endParaRPr 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用来更新证书、版本号等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重签名步骤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- I.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提取权限信息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codesign -d --entitlements - SmartCommunityForShushu.app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- II.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替换资源文件、签名文件等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- III.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重签名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codesign -fs 'iPhone Distribution: Hangzhou Greentown &amp; Uama Technology Co., Ltd.' --entitlements SmartCommunityForShushu_entitlements.plist Payload/SmartCommunityForShushu.app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- IV.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重新打包 zip -r NewApp.ipa Payload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ipa</a:t>
            </a:r>
            <a:r>
              <a:rPr kumimoji="1" dirty="0" smtClean="0"/>
              <a:t>安全</a:t>
            </a:r>
            <a:endParaRPr kumimoji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791335" y="2759710"/>
            <a:ext cx="20801330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anchorCtr="0" forceAA="0">
            <a:spAutoFit/>
          </a:bodyPr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1.</a:t>
            </a:r>
            <a:r>
              <a:rPr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不要在plist文件、项目中的静态文件中 存储关键的信息</a:t>
            </a:r>
            <a:endParaRPr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2.进行</a:t>
            </a:r>
            <a:r>
              <a:rPr kumimoji="0" lang="en-US" sz="5000" b="1" i="1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代码混淆</a:t>
            </a:r>
            <a:r>
              <a:rPr kumimoji="0" 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，增加反编译的难度</a:t>
            </a: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对接口返回的数据进行加密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相关资源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7129" y="2498884"/>
            <a:ext cx="16090106" cy="702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1.cartool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工具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https://github.com/steventroughtonsmith/cartool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2.fir-cli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https://github.com/FIRHQ/fir-cli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3.class-dump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http://stevenygard.com/projects/class-dump/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4.Hopper-Disassembler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https://download.csdn.net/download/qq_39468584/10770490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WPS Presentation</Application>
  <PresentationFormat>Custom</PresentationFormat>
  <Paragraphs>89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SimSun</vt:lpstr>
      <vt:lpstr>Wingdings</vt:lpstr>
      <vt:lpstr>Helvetica Light</vt:lpstr>
      <vt:lpstr>FZLanTingHeiS-DB1-GB</vt:lpstr>
      <vt:lpstr>微软雅黑</vt:lpstr>
      <vt:lpstr>FZLanTingHeiS-R-GB</vt:lpstr>
      <vt:lpstr>FZLanTingHeiS-DB-GB</vt:lpstr>
      <vt:lpstr>FZLanTingHeiS-L-GB</vt:lpstr>
      <vt:lpstr>Helvetica</vt:lpstr>
      <vt:lpstr>Lucida Grande</vt:lpstr>
      <vt:lpstr>SimSun</vt:lpstr>
      <vt:lpstr>HYQiHeiKW</vt:lpstr>
      <vt:lpstr/>
      <vt:lpstr>Arial Unicode MS</vt:lpstr>
      <vt:lpstr>Thonburi</vt:lpstr>
      <vt:lpstr>SimSun</vt:lpstr>
      <vt:lpstr>HYShuSongErKW</vt:lpstr>
      <vt:lpstr>Helvetica Light</vt:lpstr>
      <vt:lpstr>PingFang SC</vt:lpstr>
      <vt:lpstr>White</vt:lpstr>
      <vt:lpstr>IPA</vt:lpstr>
      <vt:lpstr>ipa结构</vt:lpstr>
      <vt:lpstr>资源文件</vt:lpstr>
      <vt:lpstr>可执行文件</vt:lpstr>
      <vt:lpstr>重签名</vt:lpstr>
      <vt:lpstr>重签名</vt:lpstr>
      <vt:lpstr>相关资源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hengyi.zhang</cp:lastModifiedBy>
  <cp:revision>70</cp:revision>
  <dcterms:created xsi:type="dcterms:W3CDTF">2019-04-02T09:03:46Z</dcterms:created>
  <dcterms:modified xsi:type="dcterms:W3CDTF">2019-04-02T09:03:46Z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1033-1.0.0.1203</vt:lpwstr>
  </property>
</Properties>
</file>