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3" r:id="rId3"/>
    <p:sldId id="266" r:id="rId5"/>
    <p:sldId id="274" r:id="rId6"/>
    <p:sldId id="275" r:id="rId7"/>
    <p:sldId id="279" r:id="rId8"/>
    <p:sldId id="280" r:id="rId9"/>
    <p:sldId id="273" r:id="rId10"/>
    <p:sldId id="260" r:id="rId11"/>
  </p:sldIdLst>
  <p:sldSz cx="24384000" cy="13716000"/>
  <p:notesSz cx="6858000" cy="9144000"/>
  <p:defaultTextStyle>
    <a:lvl1pPr algn="ctr" defTabSz="825500">
      <a:defRPr sz="5000"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43"/>
  </p:normalViewPr>
  <p:slideViewPr>
    <p:cSldViewPr snapToGrid="0" snapToObjects="1">
      <p:cViewPr varScale="1">
        <p:scale>
          <a:sx n="59" d="100"/>
          <a:sy n="59" d="100"/>
        </p:scale>
        <p:origin x="208" y="232"/>
      </p:cViewPr>
      <p:guideLst>
        <p:guide orient="horz" pos="5054"/>
        <p:guide pos="70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9" name="Shape 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defRPr sz="2200">
        <a:latin typeface="Lucida Grande" panose="020B0600040502020204"/>
        <a:ea typeface="Lucida Grande" panose="020B0600040502020204"/>
        <a:cs typeface="Lucida Grande" panose="020B0600040502020204"/>
        <a:sym typeface="Lucida Grande" panose="020B0600040502020204"/>
      </a:defRPr>
    </a:lvl1pPr>
    <a:lvl2pPr indent="228600" defTabSz="457200">
      <a:defRPr sz="2200">
        <a:latin typeface="Lucida Grande" panose="020B0600040502020204"/>
        <a:ea typeface="Lucida Grande" panose="020B0600040502020204"/>
        <a:cs typeface="Lucida Grande" panose="020B0600040502020204"/>
        <a:sym typeface="Lucida Grande" panose="020B0600040502020204"/>
      </a:defRPr>
    </a:lvl2pPr>
    <a:lvl3pPr indent="457200" defTabSz="457200">
      <a:defRPr sz="2200">
        <a:latin typeface="Lucida Grande" panose="020B0600040502020204"/>
        <a:ea typeface="Lucida Grande" panose="020B0600040502020204"/>
        <a:cs typeface="Lucida Grande" panose="020B0600040502020204"/>
        <a:sym typeface="Lucida Grande" panose="020B0600040502020204"/>
      </a:defRPr>
    </a:lvl3pPr>
    <a:lvl4pPr indent="685800" defTabSz="457200">
      <a:defRPr sz="2200">
        <a:latin typeface="Lucida Grande" panose="020B0600040502020204"/>
        <a:ea typeface="Lucida Grande" panose="020B0600040502020204"/>
        <a:cs typeface="Lucida Grande" panose="020B0600040502020204"/>
        <a:sym typeface="Lucida Grande" panose="020B0600040502020204"/>
      </a:defRPr>
    </a:lvl4pPr>
    <a:lvl5pPr indent="914400" defTabSz="457200">
      <a:defRPr sz="2200">
        <a:latin typeface="Lucida Grande" panose="020B0600040502020204"/>
        <a:ea typeface="Lucida Grande" panose="020B0600040502020204"/>
        <a:cs typeface="Lucida Grande" panose="020B0600040502020204"/>
        <a:sym typeface="Lucida Grande" panose="020B0600040502020204"/>
      </a:defRPr>
    </a:lvl5pPr>
    <a:lvl6pPr indent="1143000" defTabSz="457200">
      <a:defRPr sz="2200">
        <a:latin typeface="Lucida Grande" panose="020B0600040502020204"/>
        <a:ea typeface="Lucida Grande" panose="020B0600040502020204"/>
        <a:cs typeface="Lucida Grande" panose="020B0600040502020204"/>
        <a:sym typeface="Lucida Grande" panose="020B0600040502020204"/>
      </a:defRPr>
    </a:lvl6pPr>
    <a:lvl7pPr indent="1371600" defTabSz="457200">
      <a:defRPr sz="2200">
        <a:latin typeface="Lucida Grande" panose="020B0600040502020204"/>
        <a:ea typeface="Lucida Grande" panose="020B0600040502020204"/>
        <a:cs typeface="Lucida Grande" panose="020B0600040502020204"/>
        <a:sym typeface="Lucida Grande" panose="020B0600040502020204"/>
      </a:defRPr>
    </a:lvl7pPr>
    <a:lvl8pPr indent="1600200" defTabSz="457200">
      <a:defRPr sz="2200">
        <a:latin typeface="Lucida Grande" panose="020B0600040502020204"/>
        <a:ea typeface="Lucida Grande" panose="020B0600040502020204"/>
        <a:cs typeface="Lucida Grande" panose="020B0600040502020204"/>
        <a:sym typeface="Lucida Grande" panose="020B0600040502020204"/>
      </a:defRPr>
    </a:lvl8pPr>
    <a:lvl9pPr indent="1828800" defTabSz="457200">
      <a:defRPr sz="2200">
        <a:latin typeface="Lucida Grande" panose="020B0600040502020204"/>
        <a:ea typeface="Lucida Grande" panose="020B0600040502020204"/>
        <a:cs typeface="Lucida Grande" panose="020B0600040502020204"/>
        <a:sym typeface="Lucida Grande" panose="020B06000405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封面.png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8745" y="0"/>
            <a:ext cx="24375255" cy="1371108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" name="Shape 6"/>
          <p:cNvSpPr/>
          <p:nvPr/>
        </p:nvSpPr>
        <p:spPr>
          <a:xfrm>
            <a:off x="1991783" y="7880349"/>
            <a:ext cx="4483101" cy="14097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defRPr sz="8600">
                <a:solidFill>
                  <a:srgbClr val="0099CB"/>
                </a:solidFill>
                <a:latin typeface="FZLanTingHeiS-DB1-GB" panose="02000000000000000000" charset="-122"/>
                <a:ea typeface="FZLanTingHeiS-DB1-GB" panose="02000000000000000000" charset="-122"/>
                <a:cs typeface="FZLanTingHeiS-DB1-GB" panose="02000000000000000000" charset="-122"/>
                <a:sym typeface="FZLanTingHeiS-DB1-GB" panose="02000000000000000000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600" dirty="0" err="1">
                <a:solidFill>
                  <a:srgbClr val="0099CB"/>
                </a:solidFill>
              </a:rPr>
              <a:t>绿漫科技</a:t>
            </a:r>
            <a:endParaRPr sz="8600" dirty="0">
              <a:solidFill>
                <a:srgbClr val="0099CB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</p:nvPr>
        </p:nvSpPr>
        <p:spPr>
          <a:xfrm>
            <a:off x="7338667" y="7919381"/>
            <a:ext cx="15945782" cy="1517452"/>
          </a:xfrm>
          <a:prstGeom prst="rect">
            <a:avLst/>
          </a:prstGeom>
        </p:spPr>
        <p:txBody>
          <a:bodyPr vert="horz"/>
          <a:lstStyle>
            <a:lvl1pPr algn="l">
              <a:defRPr lang="zh-CN" altLang="en-US" sz="8600" dirty="0">
                <a:solidFill>
                  <a:srgbClr val="3E3A3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FZLanTingHeiS-R-GB" panose="02000000000000000000" charset="-122"/>
              </a:defRPr>
            </a:lvl1pPr>
          </a:lstStyle>
          <a:p>
            <a:pPr lvl="0" algn="l" defTabSz="825500">
              <a:defRPr sz="1800">
                <a:solidFill>
                  <a:srgbClr val="000000"/>
                </a:solidFill>
              </a:defRPr>
            </a:pPr>
            <a:r>
              <a:rPr lang="zh-CN" altLang="en-US" sz="8600" dirty="0" smtClean="0">
                <a:solidFill>
                  <a:srgbClr val="3E3A3A"/>
                </a:solidFill>
              </a:rPr>
              <a:t>绿漫</a:t>
            </a:r>
            <a:r>
              <a:rPr lang="en-US" altLang="zh-CN" sz="8600" dirty="0" smtClean="0">
                <a:solidFill>
                  <a:srgbClr val="3E3A3A"/>
                </a:solidFill>
              </a:rPr>
              <a:t>PPT</a:t>
            </a:r>
            <a:r>
              <a:rPr lang="zh-CN" altLang="en-US" sz="8600" dirty="0" smtClean="0">
                <a:solidFill>
                  <a:srgbClr val="3E3A3A"/>
                </a:solidFill>
              </a:rPr>
              <a:t>模板</a:t>
            </a:r>
            <a:endParaRPr lang="zh-CN" altLang="en-US" sz="8600" dirty="0">
              <a:solidFill>
                <a:srgbClr val="3E3A3A"/>
              </a:solidFill>
            </a:endParaRP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0" hasCustomPrompt="1"/>
          </p:nvPr>
        </p:nvSpPr>
        <p:spPr>
          <a:xfrm>
            <a:off x="7338667" y="10029814"/>
            <a:ext cx="7676326" cy="84161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lang="zh-CN" altLang="en-US" sz="3600" dirty="0" smtClean="0">
                <a:solidFill>
                  <a:srgbClr val="3E3A3A"/>
                </a:solidFill>
                <a:latin typeface="FZLanTingHeiS-R-GB" panose="02000000000000000000" charset="-122"/>
                <a:ea typeface="FZLanTingHeiS-R-GB" panose="02000000000000000000" charset="-122"/>
                <a:cs typeface="FZLanTingHeiS-R-GB" panose="02000000000000000000" charset="-122"/>
                <a:sym typeface="FZLanTingHeiS-R-GB" panose="02000000000000000000" charset="-122"/>
              </a:defRPr>
            </a:lvl1pPr>
          </a:lstStyle>
          <a:p>
            <a:pPr lvl="0" algn="l" defTabSz="825500">
              <a:defRPr sz="1800">
                <a:solidFill>
                  <a:srgbClr val="000000"/>
                </a:solidFill>
              </a:defRPr>
            </a:pPr>
            <a:r>
              <a:rPr kumimoji="1" lang="zh-CN" altLang="en-US" dirty="0" smtClean="0"/>
              <a:t>演讲人</a:t>
            </a:r>
            <a:endParaRPr kumimoji="1" lang="zh-CN" altLang="en-US" dirty="0" smtClean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 hasCustomPrompt="1"/>
          </p:nvPr>
        </p:nvSpPr>
        <p:spPr>
          <a:xfrm>
            <a:off x="7338667" y="10871433"/>
            <a:ext cx="3073400" cy="65764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lang="en-US" altLang="zh-CN" sz="2800" dirty="0" smtClean="0">
                <a:solidFill>
                  <a:srgbClr val="3E3A3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FZLanTingHeiS-R-GB" panose="02000000000000000000" charset="-122"/>
              </a:defRPr>
            </a:lvl1pPr>
          </a:lstStyle>
          <a:p>
            <a:pPr lvl="0"/>
            <a:r>
              <a:rPr kumimoji="1" lang="en-US" altLang="zh-CN" dirty="0" smtClean="0"/>
              <a:t>2019.01</a:t>
            </a:r>
            <a:endParaRPr kumimoji="1" lang="zh-CN" altLang="en-US" dirty="0" smtClean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9638" y="10871433"/>
            <a:ext cx="3394811" cy="185797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白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4148666" y="5877983"/>
            <a:ext cx="2298701" cy="13843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l">
              <a:defRPr sz="8600">
                <a:solidFill>
                  <a:srgbClr val="3E3A3A"/>
                </a:solidFill>
                <a:latin typeface="FZLanTingHeiS-DB-GB" panose="02000000000000000000" charset="-122"/>
                <a:ea typeface="FZLanTingHeiS-DB-GB" panose="02000000000000000000" charset="-122"/>
                <a:cs typeface="FZLanTingHeiS-DB-GB" panose="02000000000000000000" charset="-122"/>
                <a:sym typeface="FZLanTingHeiS-DB-GB" panose="02000000000000000000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600" dirty="0">
                <a:solidFill>
                  <a:srgbClr val="3E3A3A"/>
                </a:solidFill>
              </a:rPr>
              <a:t>目录</a:t>
            </a:r>
            <a:endParaRPr sz="8600" dirty="0">
              <a:solidFill>
                <a:srgbClr val="3E3A3A"/>
              </a:solidFill>
            </a:endParaRPr>
          </a:p>
        </p:txBody>
      </p:sp>
      <p:sp>
        <p:nvSpPr>
          <p:cNvPr id="11" name="Shape 11"/>
          <p:cNvSpPr/>
          <p:nvPr/>
        </p:nvSpPr>
        <p:spPr>
          <a:xfrm>
            <a:off x="3840691" y="7156449"/>
            <a:ext cx="2914651" cy="622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CACACA"/>
                </a:solidFill>
                <a:latin typeface="FZLanTingHeiS-L-GB" panose="02000000000000000000" charset="-122"/>
                <a:ea typeface="FZLanTingHeiS-L-GB" panose="02000000000000000000" charset="-122"/>
                <a:cs typeface="FZLanTingHeiS-L-GB" panose="02000000000000000000" charset="-122"/>
                <a:sym typeface="FZLanTingHeiS-L-GB" panose="02000000000000000000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CACACA"/>
                </a:solidFill>
              </a:rPr>
              <a:t>CONTENTS</a:t>
            </a:r>
            <a:endParaRPr sz="3600">
              <a:solidFill>
                <a:srgbClr val="CACACA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正文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-33867" y="372533"/>
            <a:ext cx="2494228" cy="1857971"/>
          </a:xfrm>
          <a:prstGeom prst="rect">
            <a:avLst/>
          </a:prstGeom>
          <a:solidFill>
            <a:srgbClr val="0099C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5" name="Shape 15"/>
          <p:cNvSpPr/>
          <p:nvPr/>
        </p:nvSpPr>
        <p:spPr>
          <a:xfrm>
            <a:off x="21995547" y="13114866"/>
            <a:ext cx="198742" cy="1"/>
          </a:xfrm>
          <a:prstGeom prst="line">
            <a:avLst/>
          </a:prstGeom>
          <a:ln w="25400">
            <a:solidFill>
              <a:srgbClr val="3F3A3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" name="Shape 16"/>
          <p:cNvSpPr/>
          <p:nvPr/>
        </p:nvSpPr>
        <p:spPr>
          <a:xfrm>
            <a:off x="23375613" y="13114866"/>
            <a:ext cx="198743" cy="1"/>
          </a:xfrm>
          <a:prstGeom prst="line">
            <a:avLst/>
          </a:prstGeom>
          <a:ln w="25400">
            <a:solidFill>
              <a:srgbClr val="3F3A3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" name="标题 6"/>
          <p:cNvSpPr>
            <a:spLocks noGrp="1"/>
          </p:cNvSpPr>
          <p:nvPr>
            <p:ph type="title" hasCustomPrompt="1"/>
          </p:nvPr>
        </p:nvSpPr>
        <p:spPr>
          <a:xfrm>
            <a:off x="2756806" y="569436"/>
            <a:ext cx="16010584" cy="1506991"/>
          </a:xfrm>
          <a:prstGeom prst="rect">
            <a:avLst/>
          </a:prstGeom>
        </p:spPr>
        <p:txBody>
          <a:bodyPr vert="horz"/>
          <a:lstStyle>
            <a:lvl1pPr algn="l">
              <a:defRPr lang="zh-CN" altLang="en-US" sz="8600" dirty="0" smtClean="0">
                <a:solidFill>
                  <a:srgbClr val="0099CB"/>
                </a:solidFill>
                <a:latin typeface="FZLanTingHeiS-DB1-GB" panose="02000000000000000000" charset="-122"/>
                <a:ea typeface="FZLanTingHeiS-DB1-GB" panose="02000000000000000000" charset="-122"/>
                <a:cs typeface="FZLanTingHeiS-DB1-GB" panose="02000000000000000000" charset="-122"/>
                <a:sym typeface="FZLanTingHeiS-DB1-GB" panose="02000000000000000000" charset="-122"/>
              </a:defRPr>
            </a:lvl1pPr>
          </a:lstStyle>
          <a:p>
            <a:r>
              <a:rPr kumimoji="1" lang="zh-CN" altLang="en-US" dirty="0" smtClean="0"/>
              <a:t>大标题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-33867" y="907622"/>
            <a:ext cx="2460361" cy="846252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lang="zh-CN" altLang="en-US" sz="4800" dirty="0" smtClean="0">
                <a:solidFill>
                  <a:srgbClr val="FFFFFF"/>
                </a:solidFill>
                <a:latin typeface="FZLanTingHeiS-R-GB" panose="02000000000000000000" charset="-122"/>
                <a:ea typeface="FZLanTingHeiS-R-GB" panose="02000000000000000000" charset="-122"/>
                <a:cs typeface="FZLanTingHeiS-R-GB" panose="02000000000000000000" charset="-122"/>
                <a:sym typeface="FZLanTingHeiS-R-GB" panose="02000000000000000000" charset="-122"/>
              </a:defRPr>
            </a:lvl1pPr>
          </a:lstStyle>
          <a:p>
            <a:pPr lvl="0" algn="ctr" defTabSz="825500">
              <a:defRPr sz="1800">
                <a:solidFill>
                  <a:srgbClr val="000000"/>
                </a:solidFill>
              </a:defRPr>
            </a:pPr>
            <a:r>
              <a:rPr kumimoji="1" lang="en-US" altLang="zh-CN" dirty="0" smtClean="0"/>
              <a:t>01</a:t>
            </a:r>
            <a:endParaRPr kumimoji="1" lang="zh-CN" altLang="en-US" dirty="0" smtClean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1" hasCustomPrompt="1"/>
          </p:nvPr>
        </p:nvSpPr>
        <p:spPr>
          <a:xfrm>
            <a:off x="22355571" y="12863871"/>
            <a:ext cx="899093" cy="524279"/>
          </a:xfrm>
          <a:prstGeom prst="rect">
            <a:avLst/>
          </a:prstGeom>
        </p:spPr>
        <p:txBody>
          <a:bodyPr vert="horz"/>
          <a:lstStyle>
            <a:lvl1pPr marL="0" indent="0" algn="ctr" defTabSz="825500">
              <a:buFontTx/>
              <a:buNone/>
              <a:defRPr kumimoji="1" lang="zh-CN" altLang="en-US" sz="2800" dirty="0" smtClean="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 smtClean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7512" y="401762"/>
            <a:ext cx="3394811" cy="185797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封底.png"/>
          <p:cNvPicPr/>
          <p:nvPr/>
        </p:nvPicPr>
        <p:blipFill>
          <a:blip r:embed="rId6"/>
          <a:stretch>
            <a:fillRect/>
          </a:stretch>
        </p:blipFill>
        <p:spPr>
          <a:xfrm>
            <a:off x="6879" y="-11907"/>
            <a:ext cx="24384002" cy="1371600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Shape 3"/>
          <p:cNvSpPr/>
          <p:nvPr/>
        </p:nvSpPr>
        <p:spPr>
          <a:xfrm>
            <a:off x="5886037" y="5765393"/>
            <a:ext cx="12611926" cy="218521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defRPr sz="14200">
                <a:solidFill>
                  <a:srgbClr val="0099CB"/>
                </a:solidFill>
                <a:latin typeface="FZLanTingHeiS-DB1-GB" panose="02000000000000000000" charset="-122"/>
                <a:ea typeface="FZLanTingHeiS-DB1-GB" panose="02000000000000000000" charset="-122"/>
                <a:cs typeface="FZLanTingHeiS-DB1-GB" panose="02000000000000000000" charset="-122"/>
                <a:sym typeface="FZLanTingHeiS-DB1-GB" panose="02000000000000000000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200" dirty="0" smtClean="0">
                <a:solidFill>
                  <a:srgbClr val="0099CB"/>
                </a:solidFill>
              </a:rPr>
              <a:t>TH</a:t>
            </a:r>
            <a:r>
              <a:rPr lang="en-US" sz="14200" dirty="0" smtClean="0">
                <a:solidFill>
                  <a:srgbClr val="0099CB"/>
                </a:solidFill>
              </a:rPr>
              <a:t>A</a:t>
            </a:r>
            <a:r>
              <a:rPr sz="14200" dirty="0" smtClean="0">
                <a:solidFill>
                  <a:srgbClr val="0099CB"/>
                </a:solidFill>
              </a:rPr>
              <a:t>NK </a:t>
            </a:r>
            <a:r>
              <a:rPr sz="14200" dirty="0">
                <a:solidFill>
                  <a:srgbClr val="0099CB"/>
                </a:solidFill>
              </a:rPr>
              <a:t>YOU</a:t>
            </a:r>
            <a:endParaRPr sz="14200" dirty="0">
              <a:solidFill>
                <a:srgbClr val="0099CB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825500">
        <a:defRPr sz="11200"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11200"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11200"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11200"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11200"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11200"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11200"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11200"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11200">
          <a:latin typeface="+mn-lt"/>
          <a:ea typeface="+mn-ea"/>
          <a:cs typeface="+mn-cs"/>
          <a:sym typeface="Helvetica Light"/>
        </a:defRPr>
      </a:lvl9pPr>
    </p:titleStyle>
    <p:bodyStyle>
      <a:lvl1pPr marL="635000" indent="-635000" defTabSz="825500">
        <a:spcBef>
          <a:spcPts val="52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1pPr>
      <a:lvl2pPr marL="1270000" indent="-635000" defTabSz="825500">
        <a:spcBef>
          <a:spcPts val="52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2pPr>
      <a:lvl3pPr marL="1905000" indent="-635000" defTabSz="825500">
        <a:spcBef>
          <a:spcPts val="52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3pPr>
      <a:lvl4pPr marL="2540000" indent="-635000" defTabSz="825500">
        <a:spcBef>
          <a:spcPts val="52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4pPr>
      <a:lvl5pPr marL="3175000" indent="-635000" defTabSz="825500">
        <a:spcBef>
          <a:spcPts val="52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5pPr>
      <a:lvl6pPr marL="3810000" indent="-635000" defTabSz="825500">
        <a:spcBef>
          <a:spcPts val="52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6pPr>
      <a:lvl7pPr marL="4445000" indent="-635000" defTabSz="825500">
        <a:spcBef>
          <a:spcPts val="52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7pPr>
      <a:lvl8pPr marL="5080000" indent="-635000" defTabSz="825500">
        <a:spcBef>
          <a:spcPts val="52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8pPr>
      <a:lvl9pPr marL="5715000" indent="-635000" defTabSz="825500">
        <a:spcBef>
          <a:spcPts val="52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9pPr>
    </p:bodyStyle>
    <p:otherStyle>
      <a:lvl1pPr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hyperlink" Target="https://developer.apple.com/library/archive/qa/qa1881/_index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IPA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张恒一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2019.04</a:t>
            </a:r>
            <a:endParaRPr kumimoji="1"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ipa</a:t>
            </a:r>
            <a:r>
              <a:rPr kumimoji="1" dirty="0" smtClean="0"/>
              <a:t>结构</a:t>
            </a:r>
            <a:endParaRPr kumimoji="1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2756535" y="2608580"/>
            <a:ext cx="19599275" cy="93351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anchorCtr="0" forceAA="0">
            <a:spAutoFit/>
          </a:bodyPr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1.</a:t>
            </a:r>
            <a:r>
              <a:rPr lang="zh-CN" altLang="en-US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资源文件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	Asset.car, .nib, .bundle., .png, .storyboard, .plist, InfoPlist.string, .frameworks, .wav等等</a:t>
            </a:r>
            <a:endParaRPr lang="en-US" altLang="zh-CN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2.</a:t>
            </a:r>
            <a:r>
              <a:rPr lang="zh-CN" altLang="en-US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签名信息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	_CodeSignature</a:t>
            </a:r>
            <a:r>
              <a:rPr lang="zh-CN" altLang="en-US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文件夹</a:t>
            </a:r>
            <a:endParaRPr lang="zh-CN" altLang="en-US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3.</a:t>
            </a:r>
            <a:r>
              <a:rPr kumimoji="0" lang="zh-CN" altLang="en-US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可执行文件</a:t>
            </a: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	</a:t>
            </a:r>
            <a:r>
              <a:rPr kumimoji="0" lang="zh-CN" altLang="en-US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同名可执行文件，如SmartCommunityForShushu</a:t>
            </a: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4.swift</a:t>
            </a:r>
            <a:r>
              <a:rPr kumimoji="0" lang="zh-CN" altLang="en-US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相关库</a:t>
            </a: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	</a:t>
            </a:r>
            <a:r>
              <a:rPr kumimoji="0" lang="zh-CN" altLang="en-US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  <a:hlinkClick r:id="rId1" action="ppaction://hlinkfile"/>
              </a:rPr>
              <a:t>工程中有</a:t>
            </a:r>
            <a:r>
              <a:rPr kumimoji="0" lang="en-US" altLang="zh-CN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  <a:hlinkClick r:id="rId1" action="ppaction://hlinkfile"/>
              </a:rPr>
              <a:t>swift</a:t>
            </a:r>
            <a:r>
              <a:rPr kumimoji="0" lang="zh-CN" altLang="en-US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  <a:hlinkClick r:id="rId1" action="ppaction://hlinkfile"/>
              </a:rPr>
              <a:t>代码，会打包进去</a:t>
            </a: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dirty="0" smtClean="0"/>
              <a:t>资源文件</a:t>
            </a:r>
            <a:endParaRPr kumimoji="1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1277620" y="2959735"/>
            <a:ext cx="21977350" cy="77958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anchorCtr="0" forceAA="0">
            <a:spAutoFit/>
          </a:bodyPr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1.</a:t>
            </a:r>
            <a:r>
              <a:rPr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Assets.car</a:t>
            </a:r>
            <a:r>
              <a:rPr lang="zh-CN">
                <a:ln>
                  <a:noFill/>
                </a:ln>
                <a:solidFill>
                  <a:srgbClr val="000000"/>
                </a:solidFill>
                <a:effectLst/>
                <a:uFillTx/>
                <a:ea typeface="SimSun" charset="0"/>
                <a:sym typeface="Helvetica Light"/>
              </a:rPr>
              <a:t>（图片、颜色、数据、纹理、</a:t>
            </a:r>
            <a:r>
              <a:rPr lang="en-US" altLang="zh-CN">
                <a:ln>
                  <a:noFill/>
                </a:ln>
                <a:solidFill>
                  <a:srgbClr val="000000"/>
                </a:solidFill>
                <a:effectLst/>
                <a:uFillTx/>
                <a:ea typeface="SimSun" charset="0"/>
                <a:sym typeface="Helvetica Light"/>
              </a:rPr>
              <a:t>AR</a:t>
            </a:r>
            <a:r>
              <a:rPr lang="zh-CN" altLang="en-US">
                <a:ln>
                  <a:noFill/>
                </a:ln>
                <a:solidFill>
                  <a:srgbClr val="000000"/>
                </a:solidFill>
                <a:effectLst/>
                <a:uFillTx/>
                <a:ea typeface="SimSun" charset="0"/>
                <a:sym typeface="Helvetica Light"/>
              </a:rPr>
              <a:t>资源等等</a:t>
            </a:r>
            <a:r>
              <a:rPr lang="zh-CN">
                <a:ln>
                  <a:noFill/>
                </a:ln>
                <a:solidFill>
                  <a:srgbClr val="000000"/>
                </a:solidFill>
                <a:effectLst/>
                <a:uFillTx/>
                <a:ea typeface="SimSun" charset="0"/>
                <a:sym typeface="Helvetica Light"/>
              </a:rPr>
              <a:t>）</a:t>
            </a:r>
            <a:endParaRPr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	</a:t>
            </a:r>
            <a:r>
              <a:rPr lang="zh-CN" altLang="en-US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查看描述信息</a:t>
            </a:r>
            <a:r>
              <a:rPr lang="en-US" altLang="zh-CN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: </a:t>
            </a:r>
            <a:r>
              <a:rPr lang="en-US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assetutil -I Assets.car</a:t>
            </a:r>
            <a:endParaRPr lang="en-US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	</a:t>
            </a:r>
            <a:r>
              <a:rPr lang="zh-CN" altLang="en-US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提取资源</a:t>
            </a:r>
            <a:r>
              <a:rPr lang="en-US" altLang="zh-CN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: cartool &lt;path to Assets.car&gt; [outputDirectory]</a:t>
            </a:r>
            <a:endParaRPr lang="en-US" altLang="zh-CN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2.</a:t>
            </a:r>
            <a:r>
              <a:rPr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embeded.mobileprovision</a:t>
            </a:r>
            <a:endParaRPr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	</a:t>
            </a:r>
            <a:r>
              <a:rPr lang="zh-CN" altLang="en-US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读取工具</a:t>
            </a:r>
            <a:r>
              <a:rPr lang="en-US" altLang="zh-CN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: </a:t>
            </a:r>
            <a:r>
              <a:rPr lang="en-US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mobileprovision-read -f embedded.mobileprovision</a:t>
            </a:r>
            <a:endParaRPr lang="en-US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3.</a:t>
            </a:r>
            <a:r>
              <a:rPr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Info.plist</a:t>
            </a:r>
            <a:endParaRPr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	app</a:t>
            </a:r>
            <a:r>
              <a:rPr lang="zh-CN" altLang="en-US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名称、版本号、编译号等</a:t>
            </a:r>
            <a:endParaRPr lang="zh-CN" altLang="en-US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	</a:t>
            </a:r>
            <a:r>
              <a:rPr lang="zh-CN" altLang="en-US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读取工具</a:t>
            </a:r>
            <a:r>
              <a:rPr lang="en-US" altLang="zh-CN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: </a:t>
            </a:r>
            <a:r>
              <a:rPr lang="en-US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fir info SmartCommunityForShushu.ipa</a:t>
            </a:r>
            <a:endParaRPr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4.</a:t>
            </a:r>
            <a:r>
              <a:rPr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PkgInfo</a:t>
            </a:r>
            <a:endParaRPr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	包的 8 字节标识符</a:t>
            </a:r>
            <a:r>
              <a:rPr lang="zh-CN" altLang="en-US">
                <a:ln>
                  <a:noFill/>
                </a:ln>
                <a:solidFill>
                  <a:srgbClr val="000000"/>
                </a:solidFill>
                <a:effectLst/>
                <a:uFillTx/>
                <a:ea typeface="SimSun" charset="0"/>
                <a:sym typeface="Helvetica Light"/>
              </a:rPr>
              <a:t>，如</a:t>
            </a:r>
            <a:r>
              <a:rPr lang="en-US" altLang="zh-CN">
                <a:ln>
                  <a:noFill/>
                </a:ln>
                <a:solidFill>
                  <a:srgbClr val="000000"/>
                </a:solidFill>
                <a:effectLst/>
                <a:uFillTx/>
                <a:ea typeface="SimSun" charset="0"/>
                <a:sym typeface="Helvetica Light"/>
              </a:rPr>
              <a:t>APPL</a:t>
            </a:r>
            <a:endParaRPr lang="en-US" altLang="zh-CN">
              <a:ln>
                <a:noFill/>
              </a:ln>
              <a:solidFill>
                <a:srgbClr val="000000"/>
              </a:solidFill>
              <a:effectLst/>
              <a:uFillTx/>
              <a:ea typeface="SimSun" charset="0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dirty="0" smtClean="0"/>
              <a:t>有意思的现象</a:t>
            </a:r>
            <a:endParaRPr kumimoji="1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2426970" y="2912745"/>
            <a:ext cx="7494270" cy="62572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anchorCtr="0" forceAA="0">
            <a:spAutoFit/>
          </a:bodyPr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AppIcon29x29@2x.png</a:t>
            </a:r>
            <a:endParaRPr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AppIcon29x29@3x.png</a:t>
            </a:r>
            <a:endParaRPr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AppIcon40x40@2x.png</a:t>
            </a:r>
            <a:endParaRPr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AppIcon40x40@3x.png</a:t>
            </a:r>
            <a:endParaRPr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AppIcon60x60@2x.png</a:t>
            </a:r>
            <a:endParaRPr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AppIcon60x60@3x.png</a:t>
            </a:r>
            <a:endParaRPr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0363200" y="2912745"/>
            <a:ext cx="15024735" cy="548767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anchorCtr="0" forceAA="0">
            <a:spAutoFit/>
          </a:bodyPr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LaunchImage-700-568h@2x.png</a:t>
            </a:r>
            <a:endParaRPr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LaunchImage-700@2x.png</a:t>
            </a:r>
            <a:endParaRPr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LaunchImage-800-667h@2x.png</a:t>
            </a:r>
            <a:endParaRPr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LaunchImage-800-Portrait-736h@3x.png</a:t>
            </a:r>
            <a:endParaRPr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LaunchImage-1100-Portrait-2436h@3x.png</a:t>
            </a:r>
            <a:endParaRPr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LaunchImage-1200-Portrait-1792h@2x.png</a:t>
            </a:r>
            <a:endParaRPr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LaunchImage-1200-Portrait-2688h@3x.png</a:t>
            </a:r>
            <a:endParaRPr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9921240" y="2388870"/>
            <a:ext cx="0" cy="7305675"/>
          </a:xfrm>
          <a:prstGeom prst="line">
            <a:avLst/>
          </a:prstGeom>
          <a:ln w="92075">
            <a:solidFill>
              <a:schemeClr val="accent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56806" y="577056"/>
            <a:ext cx="16010584" cy="1506991"/>
          </a:xfrm>
        </p:spPr>
        <p:txBody>
          <a:bodyPr/>
          <a:lstStyle/>
          <a:p>
            <a:r>
              <a:rPr kumimoji="1" dirty="0" smtClean="0"/>
              <a:t>可执行文件</a:t>
            </a:r>
            <a:endParaRPr kumimoji="1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1277620" y="2991485"/>
            <a:ext cx="21977350" cy="70262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anchorCtr="0" forceAA="0">
            <a:spAutoFit/>
          </a:bodyPr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1.</a:t>
            </a:r>
            <a:r>
              <a:rPr lang="zh-CN" altLang="en-US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探测可执行文件类型</a:t>
            </a:r>
            <a:r>
              <a:rPr lang="en-US" altLang="zh-CN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(file xxx)</a:t>
            </a:r>
            <a:endParaRPr lang="zh-CN" altLang="en-US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	file </a:t>
            </a:r>
            <a:r>
              <a:rPr lang="zh-CN" altLang="en-US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Payload/SmartCommunityForShushu.app/SmartCommunityForShushu</a:t>
            </a:r>
            <a:endParaRPr lang="en-US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en-US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2.</a:t>
            </a:r>
            <a:r>
              <a:rPr lang="zh-CN" altLang="en-US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列出所有头文件 </a:t>
            </a:r>
            <a:r>
              <a:rPr lang="en-US" altLang="zh-CN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(class-dump -H executefile -o outputdirectory)</a:t>
            </a:r>
            <a:endParaRPr lang="zh-CN" altLang="en-US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	</a:t>
            </a:r>
            <a:r>
              <a:rPr lang="zh-CN" altLang="en-US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./class-dump -H Payload/SmartCommunityForShushu.app/SmartCommunityForShushu -o SmartCommunityForShushuResult</a:t>
            </a:r>
            <a:endParaRPr lang="zh-CN" altLang="en-US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3.</a:t>
            </a:r>
            <a:r>
              <a:rPr lang="en-US" altLang="zh-CN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Hopper-Disassembler</a:t>
            </a:r>
            <a:r>
              <a:rPr lang="zh-CN" altLang="en-US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分析二进制文件</a:t>
            </a:r>
            <a:endParaRPr lang="zh-CN" altLang="en-US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dirty="0" smtClean="0"/>
              <a:t>重签名</a:t>
            </a:r>
            <a:endParaRPr kumimoji="1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1791335" y="2759710"/>
            <a:ext cx="20801330" cy="101041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anchorCtr="0" forceAA="0">
            <a:spAutoFit/>
          </a:bodyPr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1.</a:t>
            </a:r>
            <a:r>
              <a:rPr lang="zh-CN" altLang="en-US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重签名工具</a:t>
            </a:r>
            <a:r>
              <a:rPr lang="en-US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resignTool</a:t>
            </a:r>
            <a:endParaRPr lang="en-US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	</a:t>
            </a:r>
            <a:r>
              <a:rPr lang="zh-CN" altLang="en-US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用来更新证书、版本号等</a:t>
            </a:r>
            <a:endParaRPr lang="zh-CN" altLang="en-US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2.</a:t>
            </a:r>
            <a:r>
              <a:rPr kumimoji="0" lang="zh-CN" altLang="en-US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重签名步骤</a:t>
            </a: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	- I.</a:t>
            </a:r>
            <a:r>
              <a:rPr kumimoji="0" lang="zh-CN" altLang="en-US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提取权限信息</a:t>
            </a: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		codesign -d --entitlements - SmartCommunityForShushu.app</a:t>
            </a:r>
            <a:endParaRPr kumimoji="0" lang="en-US" altLang="zh-CN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	- II.</a:t>
            </a:r>
            <a:r>
              <a:rPr kumimoji="0" lang="zh-CN" altLang="en-US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替换资源文件、签名文件等</a:t>
            </a: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	- III.</a:t>
            </a:r>
            <a:r>
              <a:rPr kumimoji="0" lang="zh-CN" altLang="en-US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重签名</a:t>
            </a: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		codesign -fs 'iPhone Distribution: Hangzhou Greentown &amp; Uama Technology Co., Ltd.' --entitlements SmartCommunityForShushu_entitlements.plist Payload/SmartCommunityForShushu.app</a:t>
            </a:r>
            <a:endParaRPr kumimoji="0" lang="en-US" altLang="zh-CN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	- IV.</a:t>
            </a:r>
            <a:r>
              <a:rPr kumimoji="0" lang="zh-CN" altLang="en-US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重新打包 zip -r NewApp.ipa Payload</a:t>
            </a: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		</a:t>
            </a:r>
            <a:endParaRPr kumimoji="0" lang="en-US" altLang="zh-CN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相关资源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27129" y="2498884"/>
            <a:ext cx="16090106" cy="70262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1.cartool</a:t>
            </a: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工具</a:t>
            </a:r>
            <a:endParaRPr kumimoji="0" lang="en-US" altLang="zh-CN" sz="5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https://github.com/steventroughtonsmith/cartool</a:t>
            </a:r>
            <a:endParaRPr kumimoji="0" lang="en-US" altLang="zh-CN" sz="5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2.fir-cli</a:t>
            </a:r>
            <a:endParaRPr kumimoji="0" lang="en-US" altLang="zh-CN" sz="5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https://github.com/FIRHQ/fir-cli</a:t>
            </a:r>
            <a:endParaRPr kumimoji="0" lang="en-US" altLang="zh-CN" sz="5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3.class-dump</a:t>
            </a:r>
            <a:endParaRPr kumimoji="0" lang="en-US" altLang="zh-CN" sz="5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http://stevenygard.com/projects/class-dump/</a:t>
            </a:r>
            <a:endParaRPr kumimoji="0" lang="en-US" altLang="zh-CN" sz="5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4.Hopper-Disassembler</a:t>
            </a:r>
            <a:endParaRPr kumimoji="0" lang="en-US" altLang="zh-CN" sz="5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https://download.csdn.net/download/qq_39468584/10770490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1730</Words>
  <Application>WPS Presentation</Application>
  <PresentationFormat>Custom</PresentationFormat>
  <Paragraphs>99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9" baseType="lpstr">
      <vt:lpstr>Arial</vt:lpstr>
      <vt:lpstr>SimSun</vt:lpstr>
      <vt:lpstr>Wingdings</vt:lpstr>
      <vt:lpstr>Helvetica Light</vt:lpstr>
      <vt:lpstr>FZLanTingHeiS-DB1-GB</vt:lpstr>
      <vt:lpstr>微软雅黑</vt:lpstr>
      <vt:lpstr>FZLanTingHeiS-R-GB</vt:lpstr>
      <vt:lpstr>FZLanTingHeiS-DB-GB</vt:lpstr>
      <vt:lpstr>FZLanTingHeiS-L-GB</vt:lpstr>
      <vt:lpstr>Helvetica</vt:lpstr>
      <vt:lpstr>Lucida Grande</vt:lpstr>
      <vt:lpstr>SimSun</vt:lpstr>
      <vt:lpstr>HYQiHeiKW</vt:lpstr>
      <vt:lpstr/>
      <vt:lpstr>Arial Unicode MS</vt:lpstr>
      <vt:lpstr>Thonburi</vt:lpstr>
      <vt:lpstr>SimSun</vt:lpstr>
      <vt:lpstr>HYShuSongErKW</vt:lpstr>
      <vt:lpstr>Helvetica Light</vt:lpstr>
      <vt:lpstr>PingFang SC</vt:lpstr>
      <vt:lpstr>White</vt:lpstr>
      <vt:lpstr>IPA</vt:lpstr>
      <vt:lpstr>ipa结构</vt:lpstr>
      <vt:lpstr>资源文件</vt:lpstr>
      <vt:lpstr>有意思的现象</vt:lpstr>
      <vt:lpstr>可执行文件</vt:lpstr>
      <vt:lpstr>重签名</vt:lpstr>
      <vt:lpstr>相关资源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hengyi.zhang</cp:lastModifiedBy>
  <cp:revision>63</cp:revision>
  <dcterms:created xsi:type="dcterms:W3CDTF">2019-04-02T05:10:49Z</dcterms:created>
  <dcterms:modified xsi:type="dcterms:W3CDTF">2019-04-02T05:10:49Z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1033-1.0.0.1203</vt:lpwstr>
  </property>
</Properties>
</file>