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media/image4.jpg" ContentType="image/jpeg"/>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1" r:id="rId2"/>
    <p:sldId id="316" r:id="rId3"/>
    <p:sldId id="312" r:id="rId4"/>
    <p:sldId id="545" r:id="rId5"/>
    <p:sldId id="319" r:id="rId6"/>
    <p:sldId id="321" r:id="rId7"/>
    <p:sldId id="523" r:id="rId8"/>
    <p:sldId id="327" r:id="rId9"/>
    <p:sldId id="325" r:id="rId10"/>
  </p:sldIdLst>
  <p:sldSz cx="12192000" cy="6858000"/>
  <p:notesSz cx="6797675" cy="9928225"/>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7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80" autoAdjust="0"/>
    <p:restoredTop sz="72871" autoAdjust="0"/>
  </p:normalViewPr>
  <p:slideViewPr>
    <p:cSldViewPr>
      <p:cViewPr>
        <p:scale>
          <a:sx n="63" d="100"/>
          <a:sy n="63" d="100"/>
        </p:scale>
        <p:origin x="1976" y="496"/>
      </p:cViewPr>
      <p:guideLst>
        <p:guide orient="horz" pos="2205"/>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B101DEB-1B96-D56D-34F2-A4F3CCCDEC94}"/>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4704314-9917-C7BF-94C5-E9D8BF07BD53}"/>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B709008-4741-8C44-B17B-58C2711DB886}" type="datetimeFigureOut">
              <a:rPr lang="zh-CN" altLang="en-US"/>
              <a:pPr>
                <a:defRPr/>
              </a:pPr>
              <a:t>2024/8/6</a:t>
            </a:fld>
            <a:endParaRPr lang="zh-CN" altLang="en-US"/>
          </a:p>
        </p:txBody>
      </p:sp>
      <p:sp>
        <p:nvSpPr>
          <p:cNvPr id="4" name="幻灯片图像占位符 3">
            <a:extLst>
              <a:ext uri="{FF2B5EF4-FFF2-40B4-BE49-F238E27FC236}">
                <a16:creationId xmlns:a16="http://schemas.microsoft.com/office/drawing/2014/main" id="{874BB0A1-36E9-3883-DE37-13A48278A537}"/>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AB199E9-3F45-1BC3-3326-BB9B18B3AFF0}"/>
              </a:ext>
            </a:extLst>
          </p:cNvPr>
          <p:cNvSpPr>
            <a:spLocks noGrp="1"/>
          </p:cNvSpPr>
          <p:nvPr>
            <p:ph type="body" sz="quarter" idx="3"/>
          </p:nvPr>
        </p:nvSpPr>
        <p:spPr>
          <a:xfrm>
            <a:off x="679450" y="4778375"/>
            <a:ext cx="5438775" cy="3908425"/>
          </a:xfrm>
          <a:prstGeom prst="rect">
            <a:avLst/>
          </a:prstGeom>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F5C5EEED-2C78-8229-6C5C-34EF30610CB3}"/>
              </a:ext>
            </a:extLst>
          </p:cNvPr>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D363F60-2E38-C95A-10A3-231D50ED79CC}"/>
              </a:ext>
            </a:extLst>
          </p:cNvPr>
          <p:cNvSpPr>
            <a:spLocks noGrp="1"/>
          </p:cNvSpPr>
          <p:nvPr>
            <p:ph type="sldNum" sz="quarter" idx="5"/>
          </p:nvPr>
        </p:nvSpPr>
        <p:spPr>
          <a:xfrm>
            <a:off x="3849688" y="9429750"/>
            <a:ext cx="2946400" cy="4984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B523439-ABEA-3345-8537-37B1ED3556A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2079A006-C99B-6846-F150-63368CDCA8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82BD1FEA-D5B0-9F92-6DD0-C55B32D375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a:p>
        </p:txBody>
      </p:sp>
      <p:sp>
        <p:nvSpPr>
          <p:cNvPr id="4100" name="灯片编号占位符 3">
            <a:extLst>
              <a:ext uri="{FF2B5EF4-FFF2-40B4-BE49-F238E27FC236}">
                <a16:creationId xmlns:a16="http://schemas.microsoft.com/office/drawing/2014/main" id="{2AF76370-582A-39BD-A23B-16B5F18908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815079F2-C894-CB4C-BBC0-839C90A39A1D}" type="slidenum">
              <a:rPr lang="zh-HK" altLang="en-US">
                <a:ea typeface="新細明體" panose="02020500000000000000" pitchFamily="18" charset="-120"/>
              </a:rPr>
              <a:pPr/>
              <a:t>1</a:t>
            </a:fld>
            <a:endParaRPr lang="zh-HK" altLang="en-US">
              <a:ea typeface="新細明體" panose="02020500000000000000"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75E6A3-873E-28C2-BDF4-8CC0C0518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5875FA2F-57CC-5D7F-DFA2-88CE617FA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a:solidFill>
                  <a:srgbClr val="FF0000"/>
                </a:solidFill>
              </a:rPr>
              <a:t>Multi-output regression is very different from single output regression. In multioutput regression, the number of output variables is more than one like the figure. The main challenge is the complex interactions between output variables. Like the figure, some output variables are related but not all. Based on some researches, the multi-output regression problems can be regarded as the special multitask problems where all tasks use the same inputs and each task predict each output variable. So we plan to use multitask GP to solve multioutput regression problems which aims to predict all tasks well simultaneously. The challenge there, is how to effective knowledge transfer to capture complex interactions between output variables for improving the overall performance. Because of the effectiveness of multitask </a:t>
            </a:r>
            <a:r>
              <a:rPr lang="en-US" altLang="zh-CN" dirty="0" err="1">
                <a:solidFill>
                  <a:srgbClr val="FF0000"/>
                </a:solidFill>
              </a:rPr>
              <a:t>multipopulation</a:t>
            </a:r>
            <a:r>
              <a:rPr lang="en-US" altLang="zh-CN" dirty="0">
                <a:solidFill>
                  <a:srgbClr val="FF0000"/>
                </a:solidFill>
              </a:rPr>
              <a:t> GP, this paper uses the framework.</a:t>
            </a:r>
          </a:p>
        </p:txBody>
      </p:sp>
      <p:sp>
        <p:nvSpPr>
          <p:cNvPr id="6148" name="灯片编号占位符 3">
            <a:extLst>
              <a:ext uri="{FF2B5EF4-FFF2-40B4-BE49-F238E27FC236}">
                <a16:creationId xmlns:a16="http://schemas.microsoft.com/office/drawing/2014/main" id="{45BFBCF6-BE14-6437-9F36-FAEF5EFF83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871EC9B9-6F7D-F14E-B318-8834F0BFBFB5}" type="slidenum">
              <a:rPr lang="zh-HK" altLang="en-US">
                <a:ea typeface="新細明體" panose="02020500000000000000" pitchFamily="18" charset="-120"/>
              </a:rPr>
              <a:pPr/>
              <a:t>3</a:t>
            </a:fld>
            <a:endParaRPr lang="zh-HK" altLang="en-US">
              <a:ea typeface="新細明體" panose="02020500000000000000" pitchFamily="18" charset="-120"/>
            </a:endParaRPr>
          </a:p>
        </p:txBody>
      </p:sp>
    </p:spTree>
    <p:extLst>
      <p:ext uri="{BB962C8B-B14F-4D97-AF65-F5344CB8AC3E}">
        <p14:creationId xmlns:p14="http://schemas.microsoft.com/office/powerpoint/2010/main" val="332339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75E6A3-873E-28C2-BDF4-8CC0C0518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5875FA2F-57CC-5D7F-DFA2-88CE617FA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 altLang="zh-CN" b="0" i="0" dirty="0">
                <a:solidFill>
                  <a:srgbClr val="FF0000"/>
                </a:solidFill>
                <a:effectLst/>
                <a:latin typeface="Arial" panose="020B0604020202020204" pitchFamily="34" charset="0"/>
              </a:rPr>
              <a:t>In order to effective transfer knowledge, we propose a new semantic based crossover to identify the informative subtree from other similar tasks and generate high-quality solutions by crossover. The workflow of the proposed method like the figure. The blue box is the novel parts compared with standard multi-task multi-population GP method. When knowledge transfer is triggered, The semantic based crossover uses the cosine similarity between the semantics of parent from similar task and the semantics of current output variable to identify the informative subtree and then use the crossover operator to swap the informative subtree with current subtree. When knowledge transfer is not triggered</a:t>
            </a:r>
            <a:r>
              <a:rPr lang="en-US" altLang="zh-CN" b="0" i="0" dirty="0">
                <a:solidFill>
                  <a:srgbClr val="FF0000"/>
                </a:solidFill>
                <a:effectLst/>
                <a:latin typeface="Arial" panose="020B0604020202020204" pitchFamily="34" charset="0"/>
              </a:rPr>
              <a:t>, cosine similarity computes the semantics of parents from the same task. Then the offspring generated by the current task is reserved like the figure.</a:t>
            </a:r>
            <a:endParaRPr lang="en" altLang="zh-CN" b="0" i="0" dirty="0">
              <a:solidFill>
                <a:srgbClr val="FF0000"/>
              </a:solidFill>
              <a:effectLst/>
              <a:latin typeface="Arial" panose="020B0604020202020204" pitchFamily="34" charset="0"/>
            </a:endParaRPr>
          </a:p>
        </p:txBody>
      </p:sp>
      <p:sp>
        <p:nvSpPr>
          <p:cNvPr id="6148" name="灯片编号占位符 3">
            <a:extLst>
              <a:ext uri="{FF2B5EF4-FFF2-40B4-BE49-F238E27FC236}">
                <a16:creationId xmlns:a16="http://schemas.microsoft.com/office/drawing/2014/main" id="{45BFBCF6-BE14-6437-9F36-FAEF5EFF83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871EC9B9-6F7D-F14E-B318-8834F0BFBFB5}" type="slidenum">
              <a:rPr lang="zh-HK" altLang="en-US">
                <a:ea typeface="新細明體" panose="02020500000000000000" pitchFamily="18" charset="-120"/>
              </a:rPr>
              <a:pPr/>
              <a:t>4</a:t>
            </a:fld>
            <a:endParaRPr lang="zh-HK" altLang="en-US">
              <a:ea typeface="新細明體" panose="02020500000000000000" pitchFamily="18" charset="-120"/>
            </a:endParaRPr>
          </a:p>
        </p:txBody>
      </p:sp>
    </p:spTree>
    <p:extLst>
      <p:ext uri="{BB962C8B-B14F-4D97-AF65-F5344CB8AC3E}">
        <p14:creationId xmlns:p14="http://schemas.microsoft.com/office/powerpoint/2010/main" val="66544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75E6A3-873E-28C2-BDF4-8CC0C0518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5875FA2F-57CC-5D7F-DFA2-88CE617FA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 altLang="zh-CN" b="0" i="0" dirty="0">
                <a:solidFill>
                  <a:srgbClr val="FF0000"/>
                </a:solidFill>
                <a:effectLst/>
                <a:latin typeface="Arial" panose="020B0604020202020204" pitchFamily="34" charset="0"/>
              </a:rPr>
              <a:t>In order to effective transfer knowledge, we propose a new semantic based crossover to identify the informative subtree from other similar tasks and generate high-quality solutions by crossover. The workflow of the proposed method like the figure. The blue box is the novel parts compared with standard multi-task multi-population GP method. When knowledge transfer is triggered, The semantic based crossover uses the cosine similarity between the semantics of parent from similar task and the semantics of current output variable to identify the informative subtree and then use the crossover operator to swap the informative subtree with current subtree. When knowledge transfer is not triggered</a:t>
            </a:r>
            <a:r>
              <a:rPr lang="en-US" altLang="zh-CN" b="0" i="0" dirty="0">
                <a:solidFill>
                  <a:srgbClr val="FF0000"/>
                </a:solidFill>
                <a:effectLst/>
                <a:latin typeface="Arial" panose="020B0604020202020204" pitchFamily="34" charset="0"/>
              </a:rPr>
              <a:t>, cosine similarity computes the semantics of parents from the same task. Then the offspring generated by the current task is reserved like the figure.</a:t>
            </a:r>
            <a:endParaRPr lang="en" altLang="zh-CN" b="0" i="0" dirty="0">
              <a:solidFill>
                <a:srgbClr val="FF0000"/>
              </a:solidFill>
              <a:effectLst/>
              <a:latin typeface="Arial" panose="020B0604020202020204" pitchFamily="34" charset="0"/>
            </a:endParaRPr>
          </a:p>
        </p:txBody>
      </p:sp>
      <p:sp>
        <p:nvSpPr>
          <p:cNvPr id="6148" name="灯片编号占位符 3">
            <a:extLst>
              <a:ext uri="{FF2B5EF4-FFF2-40B4-BE49-F238E27FC236}">
                <a16:creationId xmlns:a16="http://schemas.microsoft.com/office/drawing/2014/main" id="{45BFBCF6-BE14-6437-9F36-FAEF5EFF83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871EC9B9-6F7D-F14E-B318-8834F0BFBFB5}" type="slidenum">
              <a:rPr lang="zh-HK" altLang="en-US">
                <a:ea typeface="新細明體" panose="02020500000000000000" pitchFamily="18" charset="-120"/>
              </a:rPr>
              <a:pPr/>
              <a:t>5</a:t>
            </a:fld>
            <a:endParaRPr lang="zh-HK" altLang="en-US">
              <a:ea typeface="新細明體" panose="02020500000000000000" pitchFamily="18" charset="-120"/>
            </a:endParaRPr>
          </a:p>
        </p:txBody>
      </p:sp>
    </p:spTree>
    <p:extLst>
      <p:ext uri="{BB962C8B-B14F-4D97-AF65-F5344CB8AC3E}">
        <p14:creationId xmlns:p14="http://schemas.microsoft.com/office/powerpoint/2010/main" val="451844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75E6A3-873E-28C2-BDF4-8CC0C0518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5875FA2F-57CC-5D7F-DFA2-88CE617FA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a:solidFill>
                  <a:srgbClr val="FF0000"/>
                </a:solidFill>
              </a:rPr>
              <a:t>This paper uses the five multi-output regression datasets and 70%</a:t>
            </a:r>
            <a:r>
              <a:rPr lang="zh-CN" altLang="en-US" dirty="0">
                <a:solidFill>
                  <a:srgbClr val="FF0000"/>
                </a:solidFill>
              </a:rPr>
              <a:t> </a:t>
            </a:r>
            <a:r>
              <a:rPr lang="en-US" altLang="zh-CN" dirty="0">
                <a:solidFill>
                  <a:srgbClr val="FF0000"/>
                </a:solidFill>
              </a:rPr>
              <a:t>is regarded as training sets and 30% is test sets. Table 2 shows the parameter settings which is common setting in GP. Standard GP is used to predict output variable respectively. M square GP is multi-task multi-population GP. M square GP f combine M square GP with origin-based offspring strategy. M square GP semantic combines M square GP with semantic based crossover. M</a:t>
            </a:r>
            <a:r>
              <a:rPr lang="zh-CN" altLang="en-US" dirty="0">
                <a:solidFill>
                  <a:srgbClr val="FF0000"/>
                </a:solidFill>
              </a:rPr>
              <a:t> </a:t>
            </a:r>
            <a:r>
              <a:rPr lang="en-US" altLang="zh-CN" dirty="0">
                <a:solidFill>
                  <a:srgbClr val="FF0000"/>
                </a:solidFill>
              </a:rPr>
              <a:t>square GPWSC integrates semantic based crossover and origin-based offspring strategy which is proposed method.</a:t>
            </a:r>
          </a:p>
        </p:txBody>
      </p:sp>
      <p:sp>
        <p:nvSpPr>
          <p:cNvPr id="6148" name="灯片编号占位符 3">
            <a:extLst>
              <a:ext uri="{FF2B5EF4-FFF2-40B4-BE49-F238E27FC236}">
                <a16:creationId xmlns:a16="http://schemas.microsoft.com/office/drawing/2014/main" id="{45BFBCF6-BE14-6437-9F36-FAEF5EFF83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fld id="{871EC9B9-6F7D-F14E-B318-8834F0BFBFB5}" type="slidenum">
              <a:rPr lang="zh-HK" altLang="en-US">
                <a:ea typeface="新細明體" panose="02020500000000000000" pitchFamily="18" charset="-120"/>
              </a:rPr>
              <a:pPr/>
              <a:t>6</a:t>
            </a:fld>
            <a:endParaRPr lang="zh-HK" altLang="en-US">
              <a:ea typeface="新細明體" panose="02020500000000000000" pitchFamily="18" charset="-120"/>
            </a:endParaRPr>
          </a:p>
        </p:txBody>
      </p:sp>
    </p:spTree>
    <p:extLst>
      <p:ext uri="{BB962C8B-B14F-4D97-AF65-F5344CB8AC3E}">
        <p14:creationId xmlns:p14="http://schemas.microsoft.com/office/powerpoint/2010/main" val="13853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From Significant statistical test shows that the proposed method is superior other methods in both learning and generalization performance.</a:t>
            </a:r>
            <a:endParaRPr lang="en-US" altLang="zh-CN" sz="1200" b="0" dirty="0"/>
          </a:p>
        </p:txBody>
      </p:sp>
      <p:sp>
        <p:nvSpPr>
          <p:cNvPr id="4" name="灯片编号占位符 3"/>
          <p:cNvSpPr>
            <a:spLocks noGrp="1"/>
          </p:cNvSpPr>
          <p:nvPr>
            <p:ph type="sldNum" sz="quarter" idx="10"/>
          </p:nvPr>
        </p:nvSpPr>
        <p:spPr/>
        <p:txBody>
          <a:bodyPr/>
          <a:lstStyle/>
          <a:p>
            <a:fld id="{3AEE297F-5C86-4CB7-B0E5-5F3DDDA828F5}" type="slidenum">
              <a:rPr lang="zh-CN" altLang="en-US" smtClean="0"/>
              <a:t>7</a:t>
            </a:fld>
            <a:endParaRPr lang="zh-CN" altLang="en-US"/>
          </a:p>
        </p:txBody>
      </p:sp>
    </p:spTree>
    <p:extLst>
      <p:ext uri="{BB962C8B-B14F-4D97-AF65-F5344CB8AC3E}">
        <p14:creationId xmlns:p14="http://schemas.microsoft.com/office/powerpoint/2010/main" val="364125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523439-ABEA-3345-8537-37B1ED3556A6}" type="slidenum">
              <a:rPr lang="zh-CN" altLang="en-US" smtClean="0"/>
              <a:pPr/>
              <a:t>8</a:t>
            </a:fld>
            <a:endParaRPr lang="zh-CN" altLang="en-US"/>
          </a:p>
        </p:txBody>
      </p:sp>
    </p:spTree>
    <p:extLst>
      <p:ext uri="{BB962C8B-B14F-4D97-AF65-F5344CB8AC3E}">
        <p14:creationId xmlns:p14="http://schemas.microsoft.com/office/powerpoint/2010/main" val="1555383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523439-ABEA-3345-8537-37B1ED3556A6}" type="slidenum">
              <a:rPr lang="zh-CN" altLang="en-US" smtClean="0"/>
              <a:pPr/>
              <a:t>9</a:t>
            </a:fld>
            <a:endParaRPr lang="zh-CN" altLang="en-US"/>
          </a:p>
        </p:txBody>
      </p:sp>
    </p:spTree>
    <p:extLst>
      <p:ext uri="{BB962C8B-B14F-4D97-AF65-F5344CB8AC3E}">
        <p14:creationId xmlns:p14="http://schemas.microsoft.com/office/powerpoint/2010/main" val="3361556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119C0B26-4991-1BF5-3639-FC65EEA393A5}"/>
              </a:ext>
            </a:extLst>
          </p:cNvPr>
          <p:cNvSpPr>
            <a:spLocks noGrp="1"/>
          </p:cNvSpPr>
          <p:nvPr>
            <p:ph type="dt" sz="half" idx="10"/>
          </p:nvPr>
        </p:nvSpPr>
        <p:spPr/>
        <p:txBody>
          <a:bodyPr/>
          <a:lstStyle>
            <a:lvl1pPr>
              <a:defRPr/>
            </a:lvl1pPr>
          </a:lstStyle>
          <a:p>
            <a:pPr>
              <a:defRPr/>
            </a:pPr>
            <a:fld id="{A39B03BB-F99E-A240-B983-3DEE9676CCB7}"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141A8C51-764B-DF7D-77AE-577E87E7E5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4E9F231-9FEE-2DAD-8C7D-FC8436ACD127}"/>
              </a:ext>
            </a:extLst>
          </p:cNvPr>
          <p:cNvSpPr>
            <a:spLocks noGrp="1"/>
          </p:cNvSpPr>
          <p:nvPr>
            <p:ph type="sldNum" sz="quarter" idx="12"/>
          </p:nvPr>
        </p:nvSpPr>
        <p:spPr/>
        <p:txBody>
          <a:bodyPr/>
          <a:lstStyle>
            <a:lvl1pPr>
              <a:defRPr/>
            </a:lvl1pPr>
          </a:lstStyle>
          <a:p>
            <a:fld id="{3FA5A0A8-8749-F140-9F4F-6FA475CDCDFD}" type="slidenum">
              <a:rPr lang="zh-CN" altLang="en-US"/>
              <a:pPr/>
              <a:t>‹#›</a:t>
            </a:fld>
            <a:endParaRPr lang="zh-CN" altLang="en-US"/>
          </a:p>
        </p:txBody>
      </p:sp>
    </p:spTree>
    <p:extLst>
      <p:ext uri="{BB962C8B-B14F-4D97-AF65-F5344CB8AC3E}">
        <p14:creationId xmlns:p14="http://schemas.microsoft.com/office/powerpoint/2010/main" val="3990456668"/>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58BB1B-D335-C4CE-15C5-10F560DA595E}"/>
              </a:ext>
            </a:extLst>
          </p:cNvPr>
          <p:cNvSpPr>
            <a:spLocks noGrp="1"/>
          </p:cNvSpPr>
          <p:nvPr>
            <p:ph type="dt" sz="half" idx="10"/>
          </p:nvPr>
        </p:nvSpPr>
        <p:spPr/>
        <p:txBody>
          <a:bodyPr/>
          <a:lstStyle>
            <a:lvl1pPr>
              <a:defRPr/>
            </a:lvl1pPr>
          </a:lstStyle>
          <a:p>
            <a:pPr>
              <a:defRPr/>
            </a:pPr>
            <a:fld id="{8C0103A5-B1DE-454A-B3AB-69A22D307A5A}"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91A14E6E-664C-649D-9B87-BEE2BEF0549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1579E4F-B1F0-C151-306A-C3A075329909}"/>
              </a:ext>
            </a:extLst>
          </p:cNvPr>
          <p:cNvSpPr>
            <a:spLocks noGrp="1"/>
          </p:cNvSpPr>
          <p:nvPr>
            <p:ph type="sldNum" sz="quarter" idx="12"/>
          </p:nvPr>
        </p:nvSpPr>
        <p:spPr/>
        <p:txBody>
          <a:bodyPr/>
          <a:lstStyle>
            <a:lvl1pPr>
              <a:defRPr/>
            </a:lvl1pPr>
          </a:lstStyle>
          <a:p>
            <a:fld id="{46A249CE-36F0-9C4C-9258-394A688C488B}" type="slidenum">
              <a:rPr lang="zh-CN" altLang="en-US"/>
              <a:pPr/>
              <a:t>‹#›</a:t>
            </a:fld>
            <a:endParaRPr lang="zh-CN" altLang="en-US"/>
          </a:p>
        </p:txBody>
      </p:sp>
    </p:spTree>
    <p:extLst>
      <p:ext uri="{BB962C8B-B14F-4D97-AF65-F5344CB8AC3E}">
        <p14:creationId xmlns:p14="http://schemas.microsoft.com/office/powerpoint/2010/main" val="1620310996"/>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948FF3-E5D2-373D-E7B8-D9EB851EC28D}"/>
              </a:ext>
            </a:extLst>
          </p:cNvPr>
          <p:cNvSpPr>
            <a:spLocks noGrp="1"/>
          </p:cNvSpPr>
          <p:nvPr>
            <p:ph type="dt" sz="half" idx="10"/>
          </p:nvPr>
        </p:nvSpPr>
        <p:spPr/>
        <p:txBody>
          <a:bodyPr/>
          <a:lstStyle>
            <a:lvl1pPr>
              <a:defRPr/>
            </a:lvl1pPr>
          </a:lstStyle>
          <a:p>
            <a:pPr>
              <a:defRPr/>
            </a:pPr>
            <a:fld id="{246B3207-C822-134A-BA29-26730CF38DFB}"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208F0572-EC8D-1940-72E2-140923DB908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E46729-1986-02A7-D89F-70FED80235DD}"/>
              </a:ext>
            </a:extLst>
          </p:cNvPr>
          <p:cNvSpPr>
            <a:spLocks noGrp="1"/>
          </p:cNvSpPr>
          <p:nvPr>
            <p:ph type="sldNum" sz="quarter" idx="12"/>
          </p:nvPr>
        </p:nvSpPr>
        <p:spPr/>
        <p:txBody>
          <a:bodyPr/>
          <a:lstStyle>
            <a:lvl1pPr>
              <a:defRPr/>
            </a:lvl1pPr>
          </a:lstStyle>
          <a:p>
            <a:fld id="{BB2919F6-FDAE-3F4D-95AC-2E2DBA9D29AD}" type="slidenum">
              <a:rPr lang="zh-CN" altLang="en-US"/>
              <a:pPr/>
              <a:t>‹#›</a:t>
            </a:fld>
            <a:endParaRPr lang="zh-CN" altLang="en-US"/>
          </a:p>
        </p:txBody>
      </p:sp>
    </p:spTree>
    <p:extLst>
      <p:ext uri="{BB962C8B-B14F-4D97-AF65-F5344CB8AC3E}">
        <p14:creationId xmlns:p14="http://schemas.microsoft.com/office/powerpoint/2010/main" val="4117556183"/>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C8FAB7-513C-B765-67A9-3BFE1D1024E9}"/>
              </a:ext>
            </a:extLst>
          </p:cNvPr>
          <p:cNvSpPr>
            <a:spLocks noGrp="1"/>
          </p:cNvSpPr>
          <p:nvPr>
            <p:ph type="dt" sz="half" idx="10"/>
          </p:nvPr>
        </p:nvSpPr>
        <p:spPr/>
        <p:txBody>
          <a:bodyPr/>
          <a:lstStyle>
            <a:lvl1pPr>
              <a:defRPr/>
            </a:lvl1pPr>
          </a:lstStyle>
          <a:p>
            <a:pPr>
              <a:defRPr/>
            </a:pPr>
            <a:fld id="{2117A739-B01A-414C-AFAC-5AC5E2A8A33C}"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92C5E6B0-CD18-B9F4-703A-26657C0572C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1270616-EE97-4A2D-E454-8650551F6B4F}"/>
              </a:ext>
            </a:extLst>
          </p:cNvPr>
          <p:cNvSpPr>
            <a:spLocks noGrp="1"/>
          </p:cNvSpPr>
          <p:nvPr>
            <p:ph type="sldNum" sz="quarter" idx="12"/>
          </p:nvPr>
        </p:nvSpPr>
        <p:spPr/>
        <p:txBody>
          <a:bodyPr/>
          <a:lstStyle>
            <a:lvl1pPr>
              <a:defRPr/>
            </a:lvl1pPr>
          </a:lstStyle>
          <a:p>
            <a:fld id="{29F6C485-8219-9A41-84C7-FB317587F70A}" type="slidenum">
              <a:rPr lang="zh-CN" altLang="en-US"/>
              <a:pPr/>
              <a:t>‹#›</a:t>
            </a:fld>
            <a:endParaRPr lang="zh-CN" altLang="en-US"/>
          </a:p>
        </p:txBody>
      </p:sp>
    </p:spTree>
    <p:extLst>
      <p:ext uri="{BB962C8B-B14F-4D97-AF65-F5344CB8AC3E}">
        <p14:creationId xmlns:p14="http://schemas.microsoft.com/office/powerpoint/2010/main" val="3560462826"/>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321CBE5-DAF4-AAF3-CEED-50A674E8B870}"/>
              </a:ext>
            </a:extLst>
          </p:cNvPr>
          <p:cNvSpPr>
            <a:spLocks noGrp="1"/>
          </p:cNvSpPr>
          <p:nvPr>
            <p:ph type="dt" sz="half" idx="10"/>
          </p:nvPr>
        </p:nvSpPr>
        <p:spPr/>
        <p:txBody>
          <a:bodyPr/>
          <a:lstStyle>
            <a:lvl1pPr>
              <a:defRPr/>
            </a:lvl1pPr>
          </a:lstStyle>
          <a:p>
            <a:pPr>
              <a:defRPr/>
            </a:pPr>
            <a:fld id="{7644A5C7-10D2-BF46-9580-15BD49EE531F}"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4900C54D-4AD1-7606-13D7-985DC1ED43F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C638D89-F893-6312-D186-FEFAB2213F41}"/>
              </a:ext>
            </a:extLst>
          </p:cNvPr>
          <p:cNvSpPr>
            <a:spLocks noGrp="1"/>
          </p:cNvSpPr>
          <p:nvPr>
            <p:ph type="sldNum" sz="quarter" idx="12"/>
          </p:nvPr>
        </p:nvSpPr>
        <p:spPr/>
        <p:txBody>
          <a:bodyPr/>
          <a:lstStyle>
            <a:lvl1pPr>
              <a:defRPr/>
            </a:lvl1pPr>
          </a:lstStyle>
          <a:p>
            <a:fld id="{C86D3DBE-BFE8-2040-8990-24B955F2A748}" type="slidenum">
              <a:rPr lang="zh-CN" altLang="en-US"/>
              <a:pPr/>
              <a:t>‹#›</a:t>
            </a:fld>
            <a:endParaRPr lang="zh-CN" altLang="en-US"/>
          </a:p>
        </p:txBody>
      </p:sp>
    </p:spTree>
    <p:extLst>
      <p:ext uri="{BB962C8B-B14F-4D97-AF65-F5344CB8AC3E}">
        <p14:creationId xmlns:p14="http://schemas.microsoft.com/office/powerpoint/2010/main" val="3568317196"/>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4C8BAE8-BDFB-1F00-A2AD-9D12C0467E9C}"/>
              </a:ext>
            </a:extLst>
          </p:cNvPr>
          <p:cNvSpPr>
            <a:spLocks noGrp="1"/>
          </p:cNvSpPr>
          <p:nvPr>
            <p:ph type="dt" sz="half" idx="10"/>
          </p:nvPr>
        </p:nvSpPr>
        <p:spPr/>
        <p:txBody>
          <a:bodyPr/>
          <a:lstStyle>
            <a:lvl1pPr>
              <a:defRPr/>
            </a:lvl1pPr>
          </a:lstStyle>
          <a:p>
            <a:pPr>
              <a:defRPr/>
            </a:pPr>
            <a:fld id="{0D0E377D-9D97-8E41-A1DD-3941431AAD49}" type="datetimeFigureOut">
              <a:rPr lang="zh-CN" altLang="en-US"/>
              <a:pPr>
                <a:defRPr/>
              </a:pPr>
              <a:t>2024/8/6</a:t>
            </a:fld>
            <a:endParaRPr lang="zh-CN" altLang="en-US"/>
          </a:p>
        </p:txBody>
      </p:sp>
      <p:sp>
        <p:nvSpPr>
          <p:cNvPr id="6" name="页脚占位符 4">
            <a:extLst>
              <a:ext uri="{FF2B5EF4-FFF2-40B4-BE49-F238E27FC236}">
                <a16:creationId xmlns:a16="http://schemas.microsoft.com/office/drawing/2014/main" id="{85B4347F-DDE4-CC2A-CDB9-0B8B55E497C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C620C10-AB3B-865C-69B3-10840C324680}"/>
              </a:ext>
            </a:extLst>
          </p:cNvPr>
          <p:cNvSpPr>
            <a:spLocks noGrp="1"/>
          </p:cNvSpPr>
          <p:nvPr>
            <p:ph type="sldNum" sz="quarter" idx="12"/>
          </p:nvPr>
        </p:nvSpPr>
        <p:spPr/>
        <p:txBody>
          <a:bodyPr/>
          <a:lstStyle>
            <a:lvl1pPr>
              <a:defRPr/>
            </a:lvl1pPr>
          </a:lstStyle>
          <a:p>
            <a:fld id="{03E8724E-3207-8049-AA0D-C6BB3935CE55}" type="slidenum">
              <a:rPr lang="zh-CN" altLang="en-US"/>
              <a:pPr/>
              <a:t>‹#›</a:t>
            </a:fld>
            <a:endParaRPr lang="zh-CN" altLang="en-US"/>
          </a:p>
        </p:txBody>
      </p:sp>
    </p:spTree>
    <p:extLst>
      <p:ext uri="{BB962C8B-B14F-4D97-AF65-F5344CB8AC3E}">
        <p14:creationId xmlns:p14="http://schemas.microsoft.com/office/powerpoint/2010/main" val="560956656"/>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72D70F6-EB9D-81E7-FE8B-3A4DE44DB054}"/>
              </a:ext>
            </a:extLst>
          </p:cNvPr>
          <p:cNvSpPr>
            <a:spLocks noGrp="1"/>
          </p:cNvSpPr>
          <p:nvPr>
            <p:ph type="dt" sz="half" idx="10"/>
          </p:nvPr>
        </p:nvSpPr>
        <p:spPr/>
        <p:txBody>
          <a:bodyPr/>
          <a:lstStyle>
            <a:lvl1pPr>
              <a:defRPr/>
            </a:lvl1pPr>
          </a:lstStyle>
          <a:p>
            <a:pPr>
              <a:defRPr/>
            </a:pPr>
            <a:fld id="{50DFAF8B-8C73-8442-AA9B-D8F314E866B6}" type="datetimeFigureOut">
              <a:rPr lang="zh-CN" altLang="en-US"/>
              <a:pPr>
                <a:defRPr/>
              </a:pPr>
              <a:t>2024/8/6</a:t>
            </a:fld>
            <a:endParaRPr lang="zh-CN" altLang="en-US"/>
          </a:p>
        </p:txBody>
      </p:sp>
      <p:sp>
        <p:nvSpPr>
          <p:cNvPr id="8" name="页脚占位符 4">
            <a:extLst>
              <a:ext uri="{FF2B5EF4-FFF2-40B4-BE49-F238E27FC236}">
                <a16:creationId xmlns:a16="http://schemas.microsoft.com/office/drawing/2014/main" id="{E9CAC9AE-63B7-18F0-8170-F2F74898AB0F}"/>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959DD37C-7FBF-B6B8-E1A8-1CE3B47A77AA}"/>
              </a:ext>
            </a:extLst>
          </p:cNvPr>
          <p:cNvSpPr>
            <a:spLocks noGrp="1"/>
          </p:cNvSpPr>
          <p:nvPr>
            <p:ph type="sldNum" sz="quarter" idx="12"/>
          </p:nvPr>
        </p:nvSpPr>
        <p:spPr/>
        <p:txBody>
          <a:bodyPr/>
          <a:lstStyle>
            <a:lvl1pPr>
              <a:defRPr/>
            </a:lvl1pPr>
          </a:lstStyle>
          <a:p>
            <a:fld id="{97FCAEFF-16E1-D542-969B-E2BA03EA6C24}" type="slidenum">
              <a:rPr lang="zh-CN" altLang="en-US"/>
              <a:pPr/>
              <a:t>‹#›</a:t>
            </a:fld>
            <a:endParaRPr lang="zh-CN" altLang="en-US"/>
          </a:p>
        </p:txBody>
      </p:sp>
    </p:spTree>
    <p:extLst>
      <p:ext uri="{BB962C8B-B14F-4D97-AF65-F5344CB8AC3E}">
        <p14:creationId xmlns:p14="http://schemas.microsoft.com/office/powerpoint/2010/main" val="2960819627"/>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D6E0204-49AB-D2AB-D5D8-719D8F28E6B0}"/>
              </a:ext>
            </a:extLst>
          </p:cNvPr>
          <p:cNvSpPr>
            <a:spLocks noGrp="1"/>
          </p:cNvSpPr>
          <p:nvPr>
            <p:ph type="dt" sz="half" idx="10"/>
          </p:nvPr>
        </p:nvSpPr>
        <p:spPr/>
        <p:txBody>
          <a:bodyPr/>
          <a:lstStyle>
            <a:lvl1pPr>
              <a:defRPr/>
            </a:lvl1pPr>
          </a:lstStyle>
          <a:p>
            <a:pPr>
              <a:defRPr/>
            </a:pPr>
            <a:fld id="{1D6F51B5-A8FD-C249-9957-AABBBCAC7F46}" type="datetimeFigureOut">
              <a:rPr lang="zh-CN" altLang="en-US"/>
              <a:pPr>
                <a:defRPr/>
              </a:pPr>
              <a:t>2024/8/6</a:t>
            </a:fld>
            <a:endParaRPr lang="zh-CN" altLang="en-US"/>
          </a:p>
        </p:txBody>
      </p:sp>
      <p:sp>
        <p:nvSpPr>
          <p:cNvPr id="4" name="页脚占位符 4">
            <a:extLst>
              <a:ext uri="{FF2B5EF4-FFF2-40B4-BE49-F238E27FC236}">
                <a16:creationId xmlns:a16="http://schemas.microsoft.com/office/drawing/2014/main" id="{689C3042-9419-E068-CCF2-7C0AF9257487}"/>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D005601-B4BA-9D06-E5C0-E27A27221643}"/>
              </a:ext>
            </a:extLst>
          </p:cNvPr>
          <p:cNvSpPr>
            <a:spLocks noGrp="1"/>
          </p:cNvSpPr>
          <p:nvPr>
            <p:ph type="sldNum" sz="quarter" idx="12"/>
          </p:nvPr>
        </p:nvSpPr>
        <p:spPr/>
        <p:txBody>
          <a:bodyPr/>
          <a:lstStyle>
            <a:lvl1pPr>
              <a:defRPr/>
            </a:lvl1pPr>
          </a:lstStyle>
          <a:p>
            <a:fld id="{63E24F9C-08D5-7748-88AA-E7CC453FEEDD}" type="slidenum">
              <a:rPr lang="zh-CN" altLang="en-US"/>
              <a:pPr/>
              <a:t>‹#›</a:t>
            </a:fld>
            <a:endParaRPr lang="zh-CN" altLang="en-US"/>
          </a:p>
        </p:txBody>
      </p:sp>
    </p:spTree>
    <p:extLst>
      <p:ext uri="{BB962C8B-B14F-4D97-AF65-F5344CB8AC3E}">
        <p14:creationId xmlns:p14="http://schemas.microsoft.com/office/powerpoint/2010/main" val="3898312612"/>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D442D95-8BA2-6E3A-D378-1DD8E92945ED}"/>
              </a:ext>
            </a:extLst>
          </p:cNvPr>
          <p:cNvSpPr>
            <a:spLocks noGrp="1"/>
          </p:cNvSpPr>
          <p:nvPr>
            <p:ph type="dt" sz="half" idx="10"/>
          </p:nvPr>
        </p:nvSpPr>
        <p:spPr/>
        <p:txBody>
          <a:bodyPr/>
          <a:lstStyle>
            <a:lvl1pPr>
              <a:defRPr/>
            </a:lvl1pPr>
          </a:lstStyle>
          <a:p>
            <a:pPr>
              <a:defRPr/>
            </a:pPr>
            <a:fld id="{6984DE9D-5C6B-DC4B-926E-8D198A055AC2}" type="datetimeFigureOut">
              <a:rPr lang="zh-CN" altLang="en-US"/>
              <a:pPr>
                <a:defRPr/>
              </a:pPr>
              <a:t>2024/8/6</a:t>
            </a:fld>
            <a:endParaRPr lang="zh-CN" altLang="en-US"/>
          </a:p>
        </p:txBody>
      </p:sp>
      <p:sp>
        <p:nvSpPr>
          <p:cNvPr id="3" name="页脚占位符 4">
            <a:extLst>
              <a:ext uri="{FF2B5EF4-FFF2-40B4-BE49-F238E27FC236}">
                <a16:creationId xmlns:a16="http://schemas.microsoft.com/office/drawing/2014/main" id="{75D8F25E-9260-1E14-95B7-97A3217E1F3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E8E9522-8D5C-322A-BB01-5C3429C9FDE1}"/>
              </a:ext>
            </a:extLst>
          </p:cNvPr>
          <p:cNvSpPr>
            <a:spLocks noGrp="1"/>
          </p:cNvSpPr>
          <p:nvPr>
            <p:ph type="sldNum" sz="quarter" idx="12"/>
          </p:nvPr>
        </p:nvSpPr>
        <p:spPr/>
        <p:txBody>
          <a:bodyPr/>
          <a:lstStyle>
            <a:lvl1pPr>
              <a:defRPr/>
            </a:lvl1pPr>
          </a:lstStyle>
          <a:p>
            <a:fld id="{E14ABB9C-6C68-F546-BC38-B9B2B9877A85}" type="slidenum">
              <a:rPr lang="zh-CN" altLang="en-US"/>
              <a:pPr/>
              <a:t>‹#›</a:t>
            </a:fld>
            <a:endParaRPr lang="zh-CN" altLang="en-US"/>
          </a:p>
        </p:txBody>
      </p:sp>
    </p:spTree>
    <p:extLst>
      <p:ext uri="{BB962C8B-B14F-4D97-AF65-F5344CB8AC3E}">
        <p14:creationId xmlns:p14="http://schemas.microsoft.com/office/powerpoint/2010/main" val="442537252"/>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7EC9E490-9127-E896-C3C7-35DD8EA05B26}"/>
              </a:ext>
            </a:extLst>
          </p:cNvPr>
          <p:cNvSpPr>
            <a:spLocks noGrp="1"/>
          </p:cNvSpPr>
          <p:nvPr>
            <p:ph type="dt" sz="half" idx="10"/>
          </p:nvPr>
        </p:nvSpPr>
        <p:spPr/>
        <p:txBody>
          <a:bodyPr/>
          <a:lstStyle>
            <a:lvl1pPr>
              <a:defRPr/>
            </a:lvl1pPr>
          </a:lstStyle>
          <a:p>
            <a:pPr>
              <a:defRPr/>
            </a:pPr>
            <a:fld id="{A227C1CA-51C1-4B4E-B30B-57D4D0D68622}" type="datetimeFigureOut">
              <a:rPr lang="zh-CN" altLang="en-US"/>
              <a:pPr>
                <a:defRPr/>
              </a:pPr>
              <a:t>2024/8/6</a:t>
            </a:fld>
            <a:endParaRPr lang="zh-CN" altLang="en-US"/>
          </a:p>
        </p:txBody>
      </p:sp>
      <p:sp>
        <p:nvSpPr>
          <p:cNvPr id="6" name="页脚占位符 4">
            <a:extLst>
              <a:ext uri="{FF2B5EF4-FFF2-40B4-BE49-F238E27FC236}">
                <a16:creationId xmlns:a16="http://schemas.microsoft.com/office/drawing/2014/main" id="{2B79DEB3-36EB-A83C-6667-6EE132BCCB0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23A8518-69F1-37EF-666A-BEEA1059C2A8}"/>
              </a:ext>
            </a:extLst>
          </p:cNvPr>
          <p:cNvSpPr>
            <a:spLocks noGrp="1"/>
          </p:cNvSpPr>
          <p:nvPr>
            <p:ph type="sldNum" sz="quarter" idx="12"/>
          </p:nvPr>
        </p:nvSpPr>
        <p:spPr/>
        <p:txBody>
          <a:bodyPr/>
          <a:lstStyle>
            <a:lvl1pPr>
              <a:defRPr/>
            </a:lvl1pPr>
          </a:lstStyle>
          <a:p>
            <a:fld id="{7E664414-E244-0B45-977C-9B81D8D2F5A3}" type="slidenum">
              <a:rPr lang="zh-CN" altLang="en-US"/>
              <a:pPr/>
              <a:t>‹#›</a:t>
            </a:fld>
            <a:endParaRPr lang="zh-CN" altLang="en-US"/>
          </a:p>
        </p:txBody>
      </p:sp>
    </p:spTree>
    <p:extLst>
      <p:ext uri="{BB962C8B-B14F-4D97-AF65-F5344CB8AC3E}">
        <p14:creationId xmlns:p14="http://schemas.microsoft.com/office/powerpoint/2010/main" val="1145297516"/>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FB431D9D-1B1F-C29A-3A10-625322781EFE}"/>
              </a:ext>
            </a:extLst>
          </p:cNvPr>
          <p:cNvSpPr>
            <a:spLocks noGrp="1"/>
          </p:cNvSpPr>
          <p:nvPr>
            <p:ph type="dt" sz="half" idx="10"/>
          </p:nvPr>
        </p:nvSpPr>
        <p:spPr/>
        <p:txBody>
          <a:bodyPr/>
          <a:lstStyle>
            <a:lvl1pPr>
              <a:defRPr/>
            </a:lvl1pPr>
          </a:lstStyle>
          <a:p>
            <a:pPr>
              <a:defRPr/>
            </a:pPr>
            <a:fld id="{53666AFD-060E-204D-94A8-F91B9A349D2C}" type="datetimeFigureOut">
              <a:rPr lang="zh-CN" altLang="en-US"/>
              <a:pPr>
                <a:defRPr/>
              </a:pPr>
              <a:t>2024/8/6</a:t>
            </a:fld>
            <a:endParaRPr lang="zh-CN" altLang="en-US"/>
          </a:p>
        </p:txBody>
      </p:sp>
      <p:sp>
        <p:nvSpPr>
          <p:cNvPr id="6" name="页脚占位符 4">
            <a:extLst>
              <a:ext uri="{FF2B5EF4-FFF2-40B4-BE49-F238E27FC236}">
                <a16:creationId xmlns:a16="http://schemas.microsoft.com/office/drawing/2014/main" id="{D1185461-D03E-8580-E97A-C3F72D5D4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35A42F-2972-C7D6-4002-83831B456571}"/>
              </a:ext>
            </a:extLst>
          </p:cNvPr>
          <p:cNvSpPr>
            <a:spLocks noGrp="1"/>
          </p:cNvSpPr>
          <p:nvPr>
            <p:ph type="sldNum" sz="quarter" idx="12"/>
          </p:nvPr>
        </p:nvSpPr>
        <p:spPr/>
        <p:txBody>
          <a:bodyPr/>
          <a:lstStyle>
            <a:lvl1pPr>
              <a:defRPr/>
            </a:lvl1pPr>
          </a:lstStyle>
          <a:p>
            <a:fld id="{58C6D008-99C5-434E-96C4-73C414ECDE05}" type="slidenum">
              <a:rPr lang="zh-CN" altLang="en-US"/>
              <a:pPr/>
              <a:t>‹#›</a:t>
            </a:fld>
            <a:endParaRPr lang="zh-CN" altLang="en-US"/>
          </a:p>
        </p:txBody>
      </p:sp>
    </p:spTree>
    <p:extLst>
      <p:ext uri="{BB962C8B-B14F-4D97-AF65-F5344CB8AC3E}">
        <p14:creationId xmlns:p14="http://schemas.microsoft.com/office/powerpoint/2010/main" val="3370692349"/>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FFE4692-38D7-DA50-C71F-74BAFFCFCCE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C24029A-49D4-F4ED-D1CF-5E6C4CFC10CB}"/>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052954-A95C-8533-D5C2-0737763A9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0513F66-2232-9C48-88B0-E1DB28579F04}" type="datetimeFigureOut">
              <a:rPr lang="zh-CN" altLang="en-US"/>
              <a:pPr>
                <a:defRPr/>
              </a:pPr>
              <a:t>2024/8/6</a:t>
            </a:fld>
            <a:endParaRPr lang="zh-CN" altLang="en-US"/>
          </a:p>
        </p:txBody>
      </p:sp>
      <p:sp>
        <p:nvSpPr>
          <p:cNvPr id="5" name="页脚占位符 4">
            <a:extLst>
              <a:ext uri="{FF2B5EF4-FFF2-40B4-BE49-F238E27FC236}">
                <a16:creationId xmlns:a16="http://schemas.microsoft.com/office/drawing/2014/main" id="{3042D3A8-2F67-FF8E-19FE-D6C310FCD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7D44ADA7-1756-5244-76F8-C5D46805572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1CE68EF-5558-7F43-8106-DAA8CC866D4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250"/>
    </mc:Choice>
    <mc:Fallback>
      <p:transition spd="slow"/>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687E188-43C7-EB8E-CE38-DFD122C6B509}"/>
              </a:ext>
            </a:extLst>
          </p:cNvPr>
          <p:cNvSpPr txBox="1"/>
          <p:nvPr/>
        </p:nvSpPr>
        <p:spPr>
          <a:xfrm>
            <a:off x="3370263" y="2205530"/>
            <a:ext cx="5451475" cy="1446213"/>
          </a:xfrm>
          <a:prstGeom prst="rect">
            <a:avLst/>
          </a:prstGeom>
          <a:noFill/>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7200" b="1">
                <a:solidFill>
                  <a:schemeClr val="bg1"/>
                </a:solidFill>
                <a:latin typeface="微软雅黑" panose="020B0503020204020204" pitchFamily="34" charset="-122"/>
                <a:ea typeface="微软雅黑" panose="020B0503020204020204" pitchFamily="34" charset="-122"/>
              </a:rPr>
              <a:t>我们毕业啦</a:t>
            </a:r>
            <a:endParaRPr lang="en-US" altLang="zh-CN" sz="7200" b="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600" b="1">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4EE94DF-4605-AA55-152E-F7FB3CB7CE40}"/>
              </a:ext>
            </a:extLst>
          </p:cNvPr>
          <p:cNvSpPr/>
          <p:nvPr/>
        </p:nvSpPr>
        <p:spPr>
          <a:xfrm>
            <a:off x="0" y="1741980"/>
            <a:ext cx="12192000" cy="2278063"/>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77" name="文本框 17">
            <a:extLst>
              <a:ext uri="{FF2B5EF4-FFF2-40B4-BE49-F238E27FC236}">
                <a16:creationId xmlns:a16="http://schemas.microsoft.com/office/drawing/2014/main" id="{17EAE08C-2C61-A568-9945-76B88244BD97}"/>
              </a:ext>
            </a:extLst>
          </p:cNvPr>
          <p:cNvSpPr txBox="1">
            <a:spLocks noChangeArrowheads="1"/>
          </p:cNvSpPr>
          <p:nvPr/>
        </p:nvSpPr>
        <p:spPr bwMode="auto">
          <a:xfrm>
            <a:off x="49362" y="2177569"/>
            <a:ext cx="1209531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None/>
            </a:pP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Multi-task Genetic Programming with Semantic based Crossover for Multi-output Regression</a:t>
            </a:r>
          </a:p>
        </p:txBody>
      </p:sp>
      <p:pic>
        <p:nvPicPr>
          <p:cNvPr id="3" name="图片 2" descr="手机屏幕的截图&#10;&#10;描述已自动生成">
            <a:extLst>
              <a:ext uri="{FF2B5EF4-FFF2-40B4-BE49-F238E27FC236}">
                <a16:creationId xmlns:a16="http://schemas.microsoft.com/office/drawing/2014/main" id="{5CFD3C4D-953A-2A36-B347-A0394968A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738" y="100703"/>
            <a:ext cx="3063935" cy="1321697"/>
          </a:xfrm>
          <a:prstGeom prst="rect">
            <a:avLst/>
          </a:prstGeom>
        </p:spPr>
      </p:pic>
      <p:pic>
        <p:nvPicPr>
          <p:cNvPr id="4" name="图片 3">
            <a:extLst>
              <a:ext uri="{FF2B5EF4-FFF2-40B4-BE49-F238E27FC236}">
                <a16:creationId xmlns:a16="http://schemas.microsoft.com/office/drawing/2014/main" id="{0183C47D-694C-7F41-460C-1835500D3A0C}"/>
              </a:ext>
            </a:extLst>
          </p:cNvPr>
          <p:cNvPicPr>
            <a:picLocks noChangeAspect="1"/>
          </p:cNvPicPr>
          <p:nvPr/>
        </p:nvPicPr>
        <p:blipFill>
          <a:blip r:embed="rId4"/>
          <a:stretch>
            <a:fillRect/>
          </a:stretch>
        </p:blipFill>
        <p:spPr>
          <a:xfrm>
            <a:off x="4689340" y="85593"/>
            <a:ext cx="3998948" cy="1336807"/>
          </a:xfrm>
          <a:prstGeom prst="rect">
            <a:avLst/>
          </a:prstGeom>
        </p:spPr>
      </p:pic>
      <p:sp>
        <p:nvSpPr>
          <p:cNvPr id="5" name="文本框 4">
            <a:extLst>
              <a:ext uri="{FF2B5EF4-FFF2-40B4-BE49-F238E27FC236}">
                <a16:creationId xmlns:a16="http://schemas.microsoft.com/office/drawing/2014/main" id="{E87C56F3-09B8-5D30-9BA9-ED9D301985D0}"/>
              </a:ext>
            </a:extLst>
          </p:cNvPr>
          <p:cNvSpPr txBox="1"/>
          <p:nvPr/>
        </p:nvSpPr>
        <p:spPr>
          <a:xfrm>
            <a:off x="2783632" y="4656038"/>
            <a:ext cx="6840761" cy="1077218"/>
          </a:xfrm>
          <a:prstGeom prst="rect">
            <a:avLst/>
          </a:prstGeom>
          <a:noFill/>
        </p:spPr>
        <p:txBody>
          <a:bodyPr wrap="square">
            <a:spAutoFit/>
          </a:bodyPr>
          <a:lstStyle/>
          <a:p>
            <a:pPr algn="ctr"/>
            <a:r>
              <a:rPr lang="en-US" altLang="zh-CN" sz="2400" b="1" dirty="0">
                <a:latin typeface="Arial" panose="020B0604020202020204" pitchFamily="34" charset="0"/>
                <a:cs typeface="Arial" panose="020B0604020202020204" pitchFamily="34" charset="0"/>
              </a:rPr>
              <a:t>Presenter: </a:t>
            </a:r>
            <a:r>
              <a:rPr lang="en-US" altLang="zh-CN" sz="2400" dirty="0" err="1">
                <a:latin typeface="Arial" panose="020B0604020202020204" pitchFamily="34" charset="0"/>
                <a:cs typeface="Arial" panose="020B0604020202020204" pitchFamily="34" charset="0"/>
              </a:rPr>
              <a:t>Chunyu</a:t>
            </a:r>
            <a:r>
              <a:rPr lang="en-US" altLang="zh-CN" sz="2400" dirty="0">
                <a:latin typeface="Arial" panose="020B0604020202020204" pitchFamily="34" charset="0"/>
                <a:cs typeface="Arial" panose="020B0604020202020204" pitchFamily="34" charset="0"/>
              </a:rPr>
              <a:t> Wang</a:t>
            </a:r>
          </a:p>
          <a:p>
            <a:pPr algn="ctr"/>
            <a:endParaRPr lang="en-US" altLang="zh-CN" sz="2000" dirty="0">
              <a:latin typeface="Arial" panose="020B0604020202020204" pitchFamily="34" charset="0"/>
              <a:cs typeface="Arial" panose="020B0604020202020204" pitchFamily="34" charset="0"/>
            </a:endParaRPr>
          </a:p>
          <a:p>
            <a:pPr algn="ctr"/>
            <a:r>
              <a:rPr lang="en-US" altLang="zh-CN" sz="2000" b="1" dirty="0">
                <a:latin typeface="Arial" panose="020B0604020202020204" pitchFamily="34" charset="0"/>
                <a:cs typeface="Arial" panose="020B0604020202020204" pitchFamily="34" charset="0"/>
              </a:rPr>
              <a:t>Email: </a:t>
            </a:r>
            <a:r>
              <a:rPr lang="en-US" altLang="zh-CN" sz="2000" dirty="0" err="1">
                <a:solidFill>
                  <a:schemeClr val="accent5"/>
                </a:solidFill>
                <a:latin typeface="Arial" panose="020B0604020202020204" pitchFamily="34" charset="0"/>
                <a:cs typeface="Arial" panose="020B0604020202020204" pitchFamily="34" charset="0"/>
              </a:rPr>
              <a:t>chunyu.wang@vuw.ac.nz</a:t>
            </a:r>
            <a:endParaRPr lang="en-US" altLang="zh-CN" sz="2000" dirty="0">
              <a:solidFill>
                <a:schemeClr val="accent5"/>
              </a:solidFill>
              <a:latin typeface="Arial" panose="020B0604020202020204" pitchFamily="34" charset="0"/>
              <a:cs typeface="Arial" panose="020B0604020202020204" pitchFamily="34" charset="0"/>
            </a:endParaRPr>
          </a:p>
        </p:txBody>
      </p:sp>
      <p:pic>
        <p:nvPicPr>
          <p:cNvPr id="6" name="图片 5" descr="黑暗中的标志&#10;&#10;描述已自动生成">
            <a:extLst>
              <a:ext uri="{FF2B5EF4-FFF2-40B4-BE49-F238E27FC236}">
                <a16:creationId xmlns:a16="http://schemas.microsoft.com/office/drawing/2014/main" id="{7CE4B4F8-9584-CE7E-2FB0-639C38AF4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28" y="-360040"/>
            <a:ext cx="3791744" cy="21328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BF9815-49B3-791D-3368-4B5F0A46351B}"/>
              </a:ext>
            </a:extLst>
          </p:cNvPr>
          <p:cNvSpPr/>
          <p:nvPr/>
        </p:nvSpPr>
        <p:spPr>
          <a:xfrm>
            <a:off x="0" y="1"/>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 name="文本框 2">
            <a:extLst>
              <a:ext uri="{FF2B5EF4-FFF2-40B4-BE49-F238E27FC236}">
                <a16:creationId xmlns:a16="http://schemas.microsoft.com/office/drawing/2014/main" id="{651B1410-2750-4448-E822-D0D7148107DF}"/>
              </a:ext>
            </a:extLst>
          </p:cNvPr>
          <p:cNvSpPr txBox="1"/>
          <p:nvPr/>
        </p:nvSpPr>
        <p:spPr>
          <a:xfrm>
            <a:off x="551384" y="161973"/>
            <a:ext cx="1757212" cy="584775"/>
          </a:xfrm>
          <a:prstGeom prst="rect">
            <a:avLst/>
          </a:prstGeom>
          <a:noFill/>
        </p:spPr>
        <p:txBody>
          <a:bodyPr wrap="none" rtlCol="0">
            <a:spAutoFit/>
          </a:bodyPr>
          <a:lstStyle/>
          <a:p>
            <a:r>
              <a:rPr kumimoji="1" lang="en-US" altLang="zh-CN" sz="3200" b="1" dirty="0">
                <a:solidFill>
                  <a:schemeClr val="bg1"/>
                </a:solidFill>
                <a:latin typeface="Times New Roman" panose="02020603050405020304" pitchFamily="18" charset="0"/>
                <a:cs typeface="Times New Roman" panose="02020603050405020304" pitchFamily="18" charset="0"/>
              </a:rPr>
              <a:t>Contents</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6" name="圆角矩形 5">
            <a:extLst>
              <a:ext uri="{FF2B5EF4-FFF2-40B4-BE49-F238E27FC236}">
                <a16:creationId xmlns:a16="http://schemas.microsoft.com/office/drawing/2014/main" id="{A625F46C-C13A-3FF1-C644-EA4907419C24}"/>
              </a:ext>
            </a:extLst>
          </p:cNvPr>
          <p:cNvSpPr/>
          <p:nvPr/>
        </p:nvSpPr>
        <p:spPr>
          <a:xfrm>
            <a:off x="925934" y="1632172"/>
            <a:ext cx="504056" cy="432048"/>
          </a:xfrm>
          <a:prstGeom prst="roundRect">
            <a:avLst/>
          </a:prstGeom>
          <a:solidFill>
            <a:srgbClr val="0F57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Times New Roman" panose="02020603050405020304" pitchFamily="18" charset="0"/>
                <a:cs typeface="Times New Roman" panose="02020603050405020304" pitchFamily="18" charset="0"/>
              </a:rPr>
              <a:t>1</a:t>
            </a:r>
            <a:endParaRPr kumimoji="1" lang="zh-CN"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B239171-EA77-C05A-14C4-F01EAA85E449}"/>
              </a:ext>
            </a:extLst>
          </p:cNvPr>
          <p:cNvSpPr txBox="1"/>
          <p:nvPr/>
        </p:nvSpPr>
        <p:spPr>
          <a:xfrm>
            <a:off x="1939319" y="1560164"/>
            <a:ext cx="2212465" cy="584775"/>
          </a:xfrm>
          <a:prstGeom prst="rect">
            <a:avLst/>
          </a:prstGeom>
          <a:noFill/>
        </p:spPr>
        <p:txBody>
          <a:bodyPr wrap="none" rtlCol="0">
            <a:spAutoFit/>
          </a:bodyPr>
          <a:lstStyle/>
          <a:p>
            <a:r>
              <a:rPr kumimoji="1" lang="en-US" altLang="zh-CN" sz="3200" dirty="0">
                <a:solidFill>
                  <a:srgbClr val="0F5738"/>
                </a:solidFill>
                <a:latin typeface="Times New Roman" panose="02020603050405020304" pitchFamily="18" charset="0"/>
                <a:cs typeface="Times New Roman" panose="02020603050405020304" pitchFamily="18" charset="0"/>
              </a:rPr>
              <a:t>Introduction</a:t>
            </a:r>
            <a:endParaRPr kumimoji="1" lang="zh-CN" altLang="en-US" sz="2400" dirty="0">
              <a:solidFill>
                <a:srgbClr val="0F5738"/>
              </a:solidFill>
              <a:latin typeface="Times New Roman" panose="02020603050405020304" pitchFamily="18" charset="0"/>
              <a:cs typeface="Times New Roman" panose="02020603050405020304" pitchFamily="18" charset="0"/>
            </a:endParaRPr>
          </a:p>
        </p:txBody>
      </p:sp>
      <p:sp>
        <p:nvSpPr>
          <p:cNvPr id="8" name="圆角矩形 7">
            <a:extLst>
              <a:ext uri="{FF2B5EF4-FFF2-40B4-BE49-F238E27FC236}">
                <a16:creationId xmlns:a16="http://schemas.microsoft.com/office/drawing/2014/main" id="{81D4841A-8709-DFC8-622A-9CCE5B74F517}"/>
              </a:ext>
            </a:extLst>
          </p:cNvPr>
          <p:cNvSpPr/>
          <p:nvPr/>
        </p:nvSpPr>
        <p:spPr>
          <a:xfrm>
            <a:off x="933443" y="2707935"/>
            <a:ext cx="504056" cy="432048"/>
          </a:xfrm>
          <a:prstGeom prst="roundRect">
            <a:avLst/>
          </a:prstGeom>
          <a:solidFill>
            <a:srgbClr val="0F57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latin typeface="Times New Roman" panose="02020603050405020304" pitchFamily="18" charset="0"/>
                <a:cs typeface="Times New Roman" panose="02020603050405020304" pitchFamily="18" charset="0"/>
              </a:rPr>
              <a:t>2</a:t>
            </a:r>
            <a:endParaRPr kumimoji="1" lang="zh-CN" altLang="en-US" sz="20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4B4C5726-0B66-ED2E-6F67-EDE5A2E93B24}"/>
              </a:ext>
            </a:extLst>
          </p:cNvPr>
          <p:cNvSpPr txBox="1"/>
          <p:nvPr/>
        </p:nvSpPr>
        <p:spPr>
          <a:xfrm>
            <a:off x="1946828" y="2635927"/>
            <a:ext cx="1893467" cy="584775"/>
          </a:xfrm>
          <a:prstGeom prst="rect">
            <a:avLst/>
          </a:prstGeom>
          <a:noFill/>
        </p:spPr>
        <p:txBody>
          <a:bodyPr wrap="none" rtlCol="0">
            <a:spAutoFit/>
          </a:bodyPr>
          <a:lstStyle/>
          <a:p>
            <a:r>
              <a:rPr kumimoji="1" lang="en-US" altLang="zh-CN" sz="3200" dirty="0">
                <a:solidFill>
                  <a:srgbClr val="0F5738"/>
                </a:solidFill>
                <a:latin typeface="Times New Roman" panose="02020603050405020304" pitchFamily="18" charset="0"/>
                <a:cs typeface="Times New Roman" panose="02020603050405020304" pitchFamily="18" charset="0"/>
              </a:rPr>
              <a:t>Algorithm</a:t>
            </a:r>
            <a:endParaRPr kumimoji="1" lang="zh-CN" altLang="en-US" sz="2400" dirty="0">
              <a:solidFill>
                <a:srgbClr val="0F5738"/>
              </a:solidFill>
              <a:latin typeface="Times New Roman" panose="02020603050405020304" pitchFamily="18" charset="0"/>
              <a:cs typeface="Times New Roman" panose="02020603050405020304" pitchFamily="18" charset="0"/>
            </a:endParaRPr>
          </a:p>
        </p:txBody>
      </p:sp>
      <p:sp>
        <p:nvSpPr>
          <p:cNvPr id="10" name="圆角矩形 9">
            <a:extLst>
              <a:ext uri="{FF2B5EF4-FFF2-40B4-BE49-F238E27FC236}">
                <a16:creationId xmlns:a16="http://schemas.microsoft.com/office/drawing/2014/main" id="{A625F46C-C13A-3FF1-C644-EA4907419C24}"/>
              </a:ext>
            </a:extLst>
          </p:cNvPr>
          <p:cNvSpPr/>
          <p:nvPr/>
        </p:nvSpPr>
        <p:spPr>
          <a:xfrm>
            <a:off x="933443" y="3855706"/>
            <a:ext cx="504056" cy="432048"/>
          </a:xfrm>
          <a:prstGeom prst="roundRect">
            <a:avLst/>
          </a:prstGeom>
          <a:solidFill>
            <a:srgbClr val="0F57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000" b="1" dirty="0">
                <a:latin typeface="Times New Roman" panose="02020603050405020304" pitchFamily="18" charset="0"/>
                <a:cs typeface="Times New Roman" panose="02020603050405020304" pitchFamily="18" charset="0"/>
              </a:rPr>
              <a:t>3</a:t>
            </a:r>
            <a:endParaRPr kumimoji="1" lang="zh-CN" altLang="en-US" sz="2000" b="1" dirty="0">
              <a:latin typeface="Times New Roman" panose="02020603050405020304" pitchFamily="18" charset="0"/>
              <a:cs typeface="Times New Roman" panose="02020603050405020304" pitchFamily="18" charset="0"/>
            </a:endParaRPr>
          </a:p>
        </p:txBody>
      </p:sp>
      <p:sp>
        <p:nvSpPr>
          <p:cNvPr id="11" name="文本框 6">
            <a:extLst>
              <a:ext uri="{FF2B5EF4-FFF2-40B4-BE49-F238E27FC236}">
                <a16:creationId xmlns:a16="http://schemas.microsoft.com/office/drawing/2014/main" id="{0B239171-EA77-C05A-14C4-F01EAA85E449}"/>
              </a:ext>
            </a:extLst>
          </p:cNvPr>
          <p:cNvSpPr txBox="1"/>
          <p:nvPr/>
        </p:nvSpPr>
        <p:spPr>
          <a:xfrm>
            <a:off x="1946828" y="3783698"/>
            <a:ext cx="2258952"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dirty="0">
                <a:solidFill>
                  <a:srgbClr val="0F5738"/>
                </a:solidFill>
                <a:latin typeface="Times New Roman" panose="02020603050405020304" pitchFamily="18" charset="0"/>
                <a:cs typeface="Times New Roman" panose="02020603050405020304" pitchFamily="18" charset="0"/>
              </a:rPr>
              <a:t>Experiments</a:t>
            </a:r>
            <a:endParaRPr kumimoji="1" lang="zh-CN" altLang="en-US" sz="2400" dirty="0">
              <a:solidFill>
                <a:srgbClr val="0F5738"/>
              </a:solidFill>
              <a:latin typeface="Times New Roman" panose="02020603050405020304" pitchFamily="18" charset="0"/>
              <a:cs typeface="Times New Roman" panose="02020603050405020304" pitchFamily="18" charset="0"/>
            </a:endParaRPr>
          </a:p>
        </p:txBody>
      </p:sp>
      <p:sp>
        <p:nvSpPr>
          <p:cNvPr id="14" name="圆角矩形 13">
            <a:extLst>
              <a:ext uri="{FF2B5EF4-FFF2-40B4-BE49-F238E27FC236}">
                <a16:creationId xmlns:a16="http://schemas.microsoft.com/office/drawing/2014/main" id="{5C14793F-E520-DFB3-DD05-E77A648C8BCF}"/>
              </a:ext>
            </a:extLst>
          </p:cNvPr>
          <p:cNvSpPr/>
          <p:nvPr/>
        </p:nvSpPr>
        <p:spPr>
          <a:xfrm>
            <a:off x="933443" y="5004465"/>
            <a:ext cx="504056" cy="432048"/>
          </a:xfrm>
          <a:prstGeom prst="roundRect">
            <a:avLst/>
          </a:prstGeom>
          <a:solidFill>
            <a:srgbClr val="0F57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kumimoji="1" lang="en-US" altLang="zh-CN" sz="2000" b="1" dirty="0">
                <a:latin typeface="Times New Roman" panose="02020603050405020304" pitchFamily="18" charset="0"/>
                <a:cs typeface="Times New Roman" panose="02020603050405020304" pitchFamily="18" charset="0"/>
              </a:rPr>
              <a:t>4</a:t>
            </a:r>
            <a:endParaRPr kumimoji="1" lang="zh-CN" altLang="en-US" sz="2000" b="1" dirty="0">
              <a:latin typeface="Times New Roman" panose="02020603050405020304" pitchFamily="18" charset="0"/>
              <a:cs typeface="Times New Roman" panose="02020603050405020304" pitchFamily="18" charset="0"/>
            </a:endParaRPr>
          </a:p>
        </p:txBody>
      </p:sp>
      <p:sp>
        <p:nvSpPr>
          <p:cNvPr id="15" name="文本框 6">
            <a:extLst>
              <a:ext uri="{FF2B5EF4-FFF2-40B4-BE49-F238E27FC236}">
                <a16:creationId xmlns:a16="http://schemas.microsoft.com/office/drawing/2014/main" id="{802B2DFE-0100-455F-8BE3-F0FF718D4AE3}"/>
              </a:ext>
            </a:extLst>
          </p:cNvPr>
          <p:cNvSpPr txBox="1"/>
          <p:nvPr/>
        </p:nvSpPr>
        <p:spPr>
          <a:xfrm>
            <a:off x="1946828" y="4932457"/>
            <a:ext cx="2215671"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dirty="0">
                <a:solidFill>
                  <a:srgbClr val="0F5738"/>
                </a:solidFill>
                <a:latin typeface="Times New Roman" panose="02020603050405020304" pitchFamily="18" charset="0"/>
                <a:cs typeface="Times New Roman" panose="02020603050405020304" pitchFamily="18" charset="0"/>
              </a:rPr>
              <a:t>Conclusions</a:t>
            </a:r>
            <a:endParaRPr kumimoji="1" lang="zh-CN" altLang="en-US" sz="2400" dirty="0">
              <a:solidFill>
                <a:srgbClr val="0F573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082158"/>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10B0B0B-BBFE-901A-10C3-BEF6A815790B}"/>
              </a:ext>
            </a:extLst>
          </p:cNvPr>
          <p:cNvSpPr txBox="1"/>
          <p:nvPr/>
        </p:nvSpPr>
        <p:spPr>
          <a:xfrm>
            <a:off x="-24680" y="1052736"/>
            <a:ext cx="8136904" cy="2677656"/>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p"/>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Multi-output Regression</a:t>
            </a:r>
          </a:p>
          <a:p>
            <a:pPr marL="800100" lvl="1" indent="-342900" eaLnBrk="1" fontAlgn="auto" hangingPunct="1">
              <a:spcBef>
                <a:spcPts val="0"/>
              </a:spcBef>
              <a:spcAft>
                <a:spcPts val="0"/>
              </a:spcAft>
              <a:buFont typeface="Arial" panose="020B0604020202020204" pitchFamily="34" charset="0"/>
              <a:buChar char="•"/>
              <a:defRPr/>
            </a:pP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Inputs: X1, X2, ...,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Xm</a:t>
            </a: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Outputs: The number of output variables is more than one Y1, Y2, ..., Yd.</a:t>
            </a: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Challenge: Complex interactions </a:t>
            </a:r>
          </a:p>
          <a:p>
            <a:pPr marL="342900" indent="-342900" eaLnBrk="1" fontAlgn="auto" hangingPunct="1">
              <a:spcBef>
                <a:spcPts val="0"/>
              </a:spcBef>
              <a:spcAft>
                <a:spcPts val="0"/>
              </a:spcAft>
              <a:buFont typeface="Wingdings" panose="05000000000000000000" pitchFamily="2" charset="2"/>
              <a:buChar char="l"/>
              <a:defRPr/>
            </a:pPr>
            <a:endParaRPr lang="zh-CN" altLang="en-US" sz="2400" b="1"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D4BF9815-49B3-791D-3368-4B5F0A46351B}"/>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4" name="文本框 2">
            <a:extLst>
              <a:ext uri="{FF2B5EF4-FFF2-40B4-BE49-F238E27FC236}">
                <a16:creationId xmlns:a16="http://schemas.microsoft.com/office/drawing/2014/main" id="{651B1410-2750-4448-E822-D0D7148107DF}"/>
              </a:ext>
            </a:extLst>
          </p:cNvPr>
          <p:cNvSpPr txBox="1"/>
          <p:nvPr/>
        </p:nvSpPr>
        <p:spPr>
          <a:xfrm>
            <a:off x="551384" y="134588"/>
            <a:ext cx="2410212"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Introduction</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628DB09-9821-A4FC-F5F4-935FDDBAA304}"/>
              </a:ext>
            </a:extLst>
          </p:cNvPr>
          <p:cNvSpPr txBox="1"/>
          <p:nvPr/>
        </p:nvSpPr>
        <p:spPr>
          <a:xfrm>
            <a:off x="11782110" y="6488668"/>
            <a:ext cx="306494"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1</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pic>
        <p:nvPicPr>
          <p:cNvPr id="6" name="图片 5" descr="图示&#10;&#10;描述已自动生成">
            <a:extLst>
              <a:ext uri="{FF2B5EF4-FFF2-40B4-BE49-F238E27FC236}">
                <a16:creationId xmlns:a16="http://schemas.microsoft.com/office/drawing/2014/main" id="{1E104050-3098-B1E2-6EAB-50CF310D61B2}"/>
              </a:ext>
            </a:extLst>
          </p:cNvPr>
          <p:cNvPicPr>
            <a:picLocks noChangeAspect="1"/>
          </p:cNvPicPr>
          <p:nvPr/>
        </p:nvPicPr>
        <p:blipFill rotWithShape="1">
          <a:blip r:embed="rId4">
            <a:extLst>
              <a:ext uri="{28A0092B-C50C-407E-A947-70E740481C1C}">
                <a14:useLocalDpi xmlns:a14="http://schemas.microsoft.com/office/drawing/2010/main" val="0"/>
              </a:ext>
            </a:extLst>
          </a:blip>
          <a:srcRect l="58338" r="91" b="10272"/>
          <a:stretch/>
        </p:blipFill>
        <p:spPr>
          <a:xfrm>
            <a:off x="8688288" y="1052736"/>
            <a:ext cx="2627970" cy="2617053"/>
          </a:xfrm>
          <a:prstGeom prst="rect">
            <a:avLst/>
          </a:prstGeom>
        </p:spPr>
      </p:pic>
      <p:sp>
        <p:nvSpPr>
          <p:cNvPr id="9" name="文本框 8">
            <a:extLst>
              <a:ext uri="{FF2B5EF4-FFF2-40B4-BE49-F238E27FC236}">
                <a16:creationId xmlns:a16="http://schemas.microsoft.com/office/drawing/2014/main" id="{3CFEB8AD-7B07-AD24-F568-F521C7FD26A4}"/>
              </a:ext>
            </a:extLst>
          </p:cNvPr>
          <p:cNvSpPr txBox="1"/>
          <p:nvPr/>
        </p:nvSpPr>
        <p:spPr>
          <a:xfrm>
            <a:off x="0" y="3558743"/>
            <a:ext cx="8136904" cy="2308324"/>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p"/>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Multi-task GP for Multi-output Regression</a:t>
            </a:r>
          </a:p>
          <a:p>
            <a:pPr marL="800100" lvl="1" indent="-342900" eaLnBrk="1" fontAlgn="auto" hangingPunct="1">
              <a:spcBef>
                <a:spcPts val="0"/>
              </a:spcBef>
              <a:spcAft>
                <a:spcPts val="0"/>
              </a:spcAft>
              <a:buFont typeface="Arial" panose="020B0604020202020204" pitchFamily="34" charset="0"/>
              <a:buChar char="•"/>
              <a:defRPr/>
            </a:pP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Problems: Multi-output regression -&gt; Multi-task learning</a:t>
            </a: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Challenge: Effective knowledge transfer to capture complex interactions </a:t>
            </a:r>
          </a:p>
          <a:p>
            <a:pPr marL="342900" indent="-342900" eaLnBrk="1" fontAlgn="auto" hangingPunct="1">
              <a:spcBef>
                <a:spcPts val="0"/>
              </a:spcBef>
              <a:spcAft>
                <a:spcPts val="0"/>
              </a:spcAft>
              <a:buFont typeface="Wingdings" panose="05000000000000000000" pitchFamily="2" charset="2"/>
              <a:buChar char="l"/>
              <a:defRPr/>
            </a:pPr>
            <a:endParaRPr lang="zh-CN" altLang="en-US" sz="2400" b="1"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图示&#10;&#10;描述已自动生成">
            <a:extLst>
              <a:ext uri="{FF2B5EF4-FFF2-40B4-BE49-F238E27FC236}">
                <a16:creationId xmlns:a16="http://schemas.microsoft.com/office/drawing/2014/main" id="{670F0C4D-DA11-9F1B-BF11-8BBC5F509E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6200" y="3573016"/>
            <a:ext cx="3960440" cy="3084648"/>
          </a:xfrm>
          <a:prstGeom prst="rect">
            <a:avLst/>
          </a:prstGeom>
        </p:spPr>
      </p:pic>
    </p:spTree>
    <p:custDataLst>
      <p:tags r:id="rId1"/>
    </p:custDataLst>
    <p:extLst>
      <p:ext uri="{BB962C8B-B14F-4D97-AF65-F5344CB8AC3E}">
        <p14:creationId xmlns:p14="http://schemas.microsoft.com/office/powerpoint/2010/main" val="2061650680"/>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4BF9815-49B3-791D-3368-4B5F0A46351B}"/>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4" name="文本框 2">
            <a:extLst>
              <a:ext uri="{FF2B5EF4-FFF2-40B4-BE49-F238E27FC236}">
                <a16:creationId xmlns:a16="http://schemas.microsoft.com/office/drawing/2014/main" id="{651B1410-2750-4448-E822-D0D7148107DF}"/>
              </a:ext>
            </a:extLst>
          </p:cNvPr>
          <p:cNvSpPr txBox="1"/>
          <p:nvPr/>
        </p:nvSpPr>
        <p:spPr>
          <a:xfrm>
            <a:off x="551384" y="134588"/>
            <a:ext cx="2007281"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Algorithm</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628DB09-9821-A4FC-F5F4-935FDDBAA304}"/>
              </a:ext>
            </a:extLst>
          </p:cNvPr>
          <p:cNvSpPr txBox="1"/>
          <p:nvPr/>
        </p:nvSpPr>
        <p:spPr>
          <a:xfrm>
            <a:off x="11782110" y="6488668"/>
            <a:ext cx="300082"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2</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0E8ADE6-F93C-6E21-5ACD-34467FA132B9}"/>
              </a:ext>
            </a:extLst>
          </p:cNvPr>
          <p:cNvSpPr txBox="1"/>
          <p:nvPr/>
        </p:nvSpPr>
        <p:spPr>
          <a:xfrm>
            <a:off x="3503712" y="3572592"/>
            <a:ext cx="6938931" cy="369332"/>
          </a:xfrm>
          <a:prstGeom prst="rect">
            <a:avLst/>
          </a:prstGeom>
          <a:noFill/>
        </p:spPr>
        <p:txBody>
          <a:bodyPr wrap="square">
            <a:spAutoFit/>
          </a:bodyPr>
          <a:lstStyle/>
          <a:p>
            <a:r>
              <a:rPr lang="en" altLang="zh-CN" dirty="0">
                <a:solidFill>
                  <a:srgbClr val="222222"/>
                </a:solidFill>
                <a:latin typeface="Merriweather" pitchFamily="2" charset="0"/>
              </a:rPr>
              <a:t>The workflow of the proposed GP method</a:t>
            </a:r>
            <a:endParaRPr lang="zh-CN" altLang="en-US" dirty="0">
              <a:solidFill>
                <a:srgbClr val="222222"/>
              </a:solidFill>
              <a:latin typeface="Merriweather" pitchFamily="2" charset="0"/>
            </a:endParaRPr>
          </a:p>
        </p:txBody>
      </p:sp>
      <p:pic>
        <p:nvPicPr>
          <p:cNvPr id="2" name="图片 1">
            <a:extLst>
              <a:ext uri="{FF2B5EF4-FFF2-40B4-BE49-F238E27FC236}">
                <a16:creationId xmlns:a16="http://schemas.microsoft.com/office/drawing/2014/main" id="{F7CB5CB6-CB4F-0BC4-5FE0-DCD4118793C3}"/>
              </a:ext>
            </a:extLst>
          </p:cNvPr>
          <p:cNvPicPr>
            <a:picLocks noChangeAspect="1"/>
          </p:cNvPicPr>
          <p:nvPr/>
        </p:nvPicPr>
        <p:blipFill>
          <a:blip r:embed="rId4"/>
          <a:stretch>
            <a:fillRect/>
          </a:stretch>
        </p:blipFill>
        <p:spPr>
          <a:xfrm>
            <a:off x="191344" y="1413382"/>
            <a:ext cx="11911041" cy="2100468"/>
          </a:xfrm>
          <a:prstGeom prst="rect">
            <a:avLst/>
          </a:prstGeom>
        </p:spPr>
      </p:pic>
      <p:sp>
        <p:nvSpPr>
          <p:cNvPr id="5" name="文本框 4">
            <a:extLst>
              <a:ext uri="{FF2B5EF4-FFF2-40B4-BE49-F238E27FC236}">
                <a16:creationId xmlns:a16="http://schemas.microsoft.com/office/drawing/2014/main" id="{8E87CF57-3DFB-F161-8C2A-5DB6783C69D1}"/>
              </a:ext>
            </a:extLst>
          </p:cNvPr>
          <p:cNvSpPr txBox="1"/>
          <p:nvPr/>
        </p:nvSpPr>
        <p:spPr>
          <a:xfrm>
            <a:off x="0" y="4226312"/>
            <a:ext cx="8378524" cy="1938992"/>
          </a:xfrm>
          <a:prstGeom prst="rect">
            <a:avLst/>
          </a:prstGeom>
          <a:noFill/>
        </p:spPr>
        <p:txBody>
          <a:bodyPr wrap="square">
            <a:spAutoFit/>
          </a:bodyPr>
          <a:lstStyle/>
          <a:p>
            <a:pPr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Semantic based Crossover</a:t>
            </a:r>
          </a:p>
          <a:p>
            <a:pPr eaLnBrk="1" fontAlgn="auto" hangingPunct="1">
              <a:spcBef>
                <a:spcPts val="0"/>
              </a:spcBef>
              <a:spcAft>
                <a:spcPts val="0"/>
              </a:spcAft>
              <a:defRPr/>
            </a:pPr>
            <a:endPar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endParaRPr>
          </a:p>
          <a:p>
            <a:pPr eaLnBrk="1" fontAlgn="auto" hangingPunct="1">
              <a:spcBef>
                <a:spcPts val="0"/>
              </a:spcBef>
              <a:spcAft>
                <a:spcPts val="0"/>
              </a:spcAft>
              <a:defRPr/>
            </a:pPr>
            <a:endPar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kumimoji="0" lang="en-US" altLang="zh-CN" sz="2400" b="1" i="0" u="none" strike="noStrike" kern="1200" cap="none" spc="0" normalizeH="0" baseline="0" noProof="0" dirty="0">
                <a:ln w="0"/>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Origin based Offspring Strategy</a:t>
            </a:r>
            <a:endParaRPr lang="en-US" altLang="zh-CN" sz="24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l"/>
              <a:defRPr/>
            </a:pPr>
            <a:endParaRPr lang="zh-CN" altLang="en-US" sz="2400" b="1"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肘形连接符 16">
            <a:extLst>
              <a:ext uri="{FF2B5EF4-FFF2-40B4-BE49-F238E27FC236}">
                <a16:creationId xmlns:a16="http://schemas.microsoft.com/office/drawing/2014/main" id="{F67DA97C-5CAA-BA43-3DA4-8F8C0F4ECC76}"/>
              </a:ext>
            </a:extLst>
          </p:cNvPr>
          <p:cNvCxnSpPr/>
          <p:nvPr/>
        </p:nvCxnSpPr>
        <p:spPr>
          <a:xfrm rot="10800000" flipV="1">
            <a:off x="3791745" y="2925550"/>
            <a:ext cx="3181433" cy="1584176"/>
          </a:xfrm>
          <a:prstGeom prst="bentConnector3">
            <a:avLst>
              <a:gd name="adj1" fmla="val 215"/>
            </a:avLst>
          </a:prstGeom>
          <a:ln w="25400" cap="flat" cmpd="sng" algn="ctr">
            <a:solidFill>
              <a:schemeClr val="accent5"/>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肘形连接符 18">
            <a:extLst>
              <a:ext uri="{FF2B5EF4-FFF2-40B4-BE49-F238E27FC236}">
                <a16:creationId xmlns:a16="http://schemas.microsoft.com/office/drawing/2014/main" id="{AB35447A-9E30-5E95-99D5-31BCDA67B100}"/>
              </a:ext>
            </a:extLst>
          </p:cNvPr>
          <p:cNvCxnSpPr>
            <a:cxnSpLocks/>
          </p:cNvCxnSpPr>
          <p:nvPr/>
        </p:nvCxnSpPr>
        <p:spPr>
          <a:xfrm rot="10800000" flipV="1">
            <a:off x="4556148" y="3306142"/>
            <a:ext cx="3822376" cy="2278700"/>
          </a:xfrm>
          <a:prstGeom prst="bentConnector3">
            <a:avLst>
              <a:gd name="adj1" fmla="val 561"/>
            </a:avLst>
          </a:prstGeom>
          <a:ln w="25400" cap="flat" cmpd="sng" algn="ctr">
            <a:solidFill>
              <a:schemeClr val="accent5"/>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2967666334"/>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4BF9815-49B3-791D-3368-4B5F0A46351B}"/>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4" name="文本框 2">
            <a:extLst>
              <a:ext uri="{FF2B5EF4-FFF2-40B4-BE49-F238E27FC236}">
                <a16:creationId xmlns:a16="http://schemas.microsoft.com/office/drawing/2014/main" id="{651B1410-2750-4448-E822-D0D7148107DF}"/>
              </a:ext>
            </a:extLst>
          </p:cNvPr>
          <p:cNvSpPr txBox="1"/>
          <p:nvPr/>
        </p:nvSpPr>
        <p:spPr>
          <a:xfrm>
            <a:off x="551384" y="134588"/>
            <a:ext cx="2007281"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Algorithm</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628DB09-9821-A4FC-F5F4-935FDDBAA304}"/>
              </a:ext>
            </a:extLst>
          </p:cNvPr>
          <p:cNvSpPr txBox="1"/>
          <p:nvPr/>
        </p:nvSpPr>
        <p:spPr>
          <a:xfrm>
            <a:off x="11782110" y="6488668"/>
            <a:ext cx="300082"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3</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E87CF57-3DFB-F161-8C2A-5DB6783C69D1}"/>
              </a:ext>
            </a:extLst>
          </p:cNvPr>
          <p:cNvSpPr txBox="1"/>
          <p:nvPr/>
        </p:nvSpPr>
        <p:spPr>
          <a:xfrm>
            <a:off x="3819" y="1340768"/>
            <a:ext cx="11813145" cy="3785652"/>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p"/>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Semantic based Crossover</a:t>
            </a: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Inter-task semantic based crossover: </a:t>
            </a:r>
          </a:p>
          <a:p>
            <a:pPr marL="1257300" lvl="2"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cosine similarity [semantic(</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Parent_b</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y_a</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a:t>
            </a:r>
          </a:p>
          <a:p>
            <a:pPr marL="1257300" lvl="2"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Most similar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subtree_b</a:t>
            </a: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Crossover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subtree_a</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subtree_b</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a:t>
            </a:r>
          </a:p>
          <a:p>
            <a:pPr marL="800100" lvl="1"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Intra-task semantic based crossover: </a:t>
            </a:r>
          </a:p>
          <a:p>
            <a:pPr marL="1257300" lvl="2"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cosine similarity [semantic(</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Parent_a</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 semantic(</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Parent_c</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a:t>
            </a:r>
          </a:p>
          <a:p>
            <a:pPr marL="1257300" lvl="2" indent="-342900" eaLnBrk="1" fontAlgn="auto" hangingPunct="1">
              <a:spcBef>
                <a:spcPts val="0"/>
              </a:spcBef>
              <a:spcAft>
                <a:spcPts val="0"/>
              </a:spcAft>
              <a:buFont typeface="Arial" panose="020B0604020202020204" pitchFamily="34" charset="0"/>
              <a:buChar char="•"/>
              <a:defRPr/>
            </a:pP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Most similar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subtree_a</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n w="0"/>
                <a:latin typeface="Times New Roman" panose="02020603050405020304" pitchFamily="18" charset="0"/>
                <a:ea typeface="微软雅黑" panose="020B0503020204020204" pitchFamily="34" charset="-122"/>
                <a:cs typeface="Times New Roman" panose="02020603050405020304" pitchFamily="18" charset="0"/>
              </a:rPr>
              <a:t>subtree_c</a:t>
            </a:r>
            <a:r>
              <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rPr>
              <a:t>-&gt;swap</a:t>
            </a:r>
          </a:p>
          <a:p>
            <a:pPr lvl="1" eaLnBrk="1" fontAlgn="auto" hangingPunct="1">
              <a:spcBef>
                <a:spcPts val="0"/>
              </a:spcBef>
              <a:spcAft>
                <a:spcPts val="0"/>
              </a:spcAft>
              <a:defRPr/>
            </a:pPr>
            <a:endParaRPr lang="en-US" altLang="zh-CN" sz="24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l"/>
              <a:defRPr/>
            </a:pPr>
            <a:endParaRPr lang="zh-CN" altLang="en-US" sz="2400" b="1"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940BC923-B6C7-2BAA-286F-3B77C11A01C8}"/>
              </a:ext>
            </a:extLst>
          </p:cNvPr>
          <p:cNvPicPr>
            <a:picLocks noChangeAspect="1"/>
          </p:cNvPicPr>
          <p:nvPr/>
        </p:nvPicPr>
        <p:blipFill rotWithShape="1">
          <a:blip r:embed="rId4"/>
          <a:srcRect r="50599" b="13511"/>
          <a:stretch/>
        </p:blipFill>
        <p:spPr>
          <a:xfrm>
            <a:off x="8613758" y="1700808"/>
            <a:ext cx="3168352" cy="1559749"/>
          </a:xfrm>
          <a:prstGeom prst="rect">
            <a:avLst/>
          </a:prstGeom>
        </p:spPr>
      </p:pic>
      <p:pic>
        <p:nvPicPr>
          <p:cNvPr id="10" name="图片 9">
            <a:extLst>
              <a:ext uri="{FF2B5EF4-FFF2-40B4-BE49-F238E27FC236}">
                <a16:creationId xmlns:a16="http://schemas.microsoft.com/office/drawing/2014/main" id="{D95CD4B6-32FC-8EB5-A9A2-64CD7367C7A1}"/>
              </a:ext>
            </a:extLst>
          </p:cNvPr>
          <p:cNvPicPr>
            <a:picLocks noChangeAspect="1"/>
          </p:cNvPicPr>
          <p:nvPr/>
        </p:nvPicPr>
        <p:blipFill rotWithShape="1">
          <a:blip r:embed="rId4"/>
          <a:srcRect l="52245"/>
          <a:stretch/>
        </p:blipFill>
        <p:spPr>
          <a:xfrm>
            <a:off x="8647571" y="3286014"/>
            <a:ext cx="3169394" cy="1866204"/>
          </a:xfrm>
          <a:prstGeom prst="rect">
            <a:avLst/>
          </a:prstGeom>
        </p:spPr>
      </p:pic>
      <p:sp>
        <p:nvSpPr>
          <p:cNvPr id="12" name="下箭头 11">
            <a:extLst>
              <a:ext uri="{FF2B5EF4-FFF2-40B4-BE49-F238E27FC236}">
                <a16:creationId xmlns:a16="http://schemas.microsoft.com/office/drawing/2014/main" id="{7A3D0863-2EB5-10AB-9F9A-0953B14A65DD}"/>
              </a:ext>
            </a:extLst>
          </p:cNvPr>
          <p:cNvSpPr/>
          <p:nvPr/>
        </p:nvSpPr>
        <p:spPr>
          <a:xfrm>
            <a:off x="10161521" y="3243540"/>
            <a:ext cx="14149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E431D9BF-7C9B-0821-3335-61A130F7A90E}"/>
              </a:ext>
            </a:extLst>
          </p:cNvPr>
          <p:cNvSpPr txBox="1"/>
          <p:nvPr/>
        </p:nvSpPr>
        <p:spPr>
          <a:xfrm>
            <a:off x="0" y="4221088"/>
            <a:ext cx="8578904" cy="2308324"/>
          </a:xfrm>
          <a:prstGeom prst="rect">
            <a:avLst/>
          </a:prstGeom>
          <a:noFill/>
        </p:spPr>
        <p:txBody>
          <a:bodyPr wrap="square">
            <a:spAutoFit/>
          </a:bodyPr>
          <a:lstStyle/>
          <a:p>
            <a:pPr lvl="1" eaLnBrk="1" fontAlgn="auto" hangingPunct="1">
              <a:spcBef>
                <a:spcPts val="0"/>
              </a:spcBef>
              <a:spcAft>
                <a:spcPts val="0"/>
              </a:spcAft>
              <a:defRPr/>
            </a:pPr>
            <a:endParaRPr lang="en-US" altLang="zh-CN" sz="2400" dirty="0">
              <a:ln w="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en-US" altLang="zh-CN" sz="2400" b="1" i="0" u="none" strike="noStrike" kern="1200" cap="none" spc="0" normalizeH="0" baseline="0" noProof="0" dirty="0">
                <a:ln w="0"/>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Origin based Offspring Strategy</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w="0"/>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Maintain the main structure of offspring generated by the parent from the current task. </a:t>
            </a:r>
          </a:p>
          <a:p>
            <a:pPr marL="800100" lvl="1" indent="-342900" eaLnBrk="1" fontAlgn="auto" hangingPunct="1">
              <a:spcBef>
                <a:spcPts val="0"/>
              </a:spcBef>
              <a:spcAft>
                <a:spcPts val="0"/>
              </a:spcAft>
              <a:buFont typeface="Arial" panose="020B0604020202020204" pitchFamily="34" charset="0"/>
              <a:buChar char="•"/>
              <a:defRPr/>
            </a:pPr>
            <a:endParaRPr lang="en-US" altLang="zh-CN" sz="24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l"/>
              <a:defRPr/>
            </a:pPr>
            <a:endParaRPr lang="zh-CN" altLang="en-US" sz="2400" b="1"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6720C52-287F-F22E-5A12-1CE15CD765CC}"/>
              </a:ext>
            </a:extLst>
          </p:cNvPr>
          <p:cNvSpPr txBox="1"/>
          <p:nvPr/>
        </p:nvSpPr>
        <p:spPr>
          <a:xfrm>
            <a:off x="8694916" y="1286426"/>
            <a:ext cx="1505540" cy="369332"/>
          </a:xfrm>
          <a:prstGeom prst="rect">
            <a:avLst/>
          </a:prstGeom>
          <a:noFill/>
        </p:spPr>
        <p:txBody>
          <a:bodyPr wrap="none" rtlCol="0">
            <a:spAutoFit/>
          </a:bodyPr>
          <a:lstStyle/>
          <a:p>
            <a:r>
              <a:rPr kumimoji="1" lang="en-US" altLang="zh-CN" b="1" dirty="0"/>
              <a:t>Current Task</a:t>
            </a:r>
            <a:endParaRPr kumimoji="1" lang="zh-CN" altLang="en-US" b="1" dirty="0"/>
          </a:p>
        </p:txBody>
      </p:sp>
      <p:sp>
        <p:nvSpPr>
          <p:cNvPr id="11" name="文本框 10">
            <a:extLst>
              <a:ext uri="{FF2B5EF4-FFF2-40B4-BE49-F238E27FC236}">
                <a16:creationId xmlns:a16="http://schemas.microsoft.com/office/drawing/2014/main" id="{2F4E64B8-1947-85B3-8D69-2139854E8185}"/>
              </a:ext>
            </a:extLst>
          </p:cNvPr>
          <p:cNvSpPr txBox="1"/>
          <p:nvPr/>
        </p:nvSpPr>
        <p:spPr>
          <a:xfrm>
            <a:off x="10349624" y="1268760"/>
            <a:ext cx="1435008" cy="369332"/>
          </a:xfrm>
          <a:prstGeom prst="rect">
            <a:avLst/>
          </a:prstGeom>
          <a:noFill/>
        </p:spPr>
        <p:txBody>
          <a:bodyPr wrap="none" rtlCol="0">
            <a:spAutoFit/>
          </a:bodyPr>
          <a:lstStyle/>
          <a:p>
            <a:r>
              <a:rPr kumimoji="1" lang="en-US" altLang="zh-CN" b="1" dirty="0"/>
              <a:t>Similar Task</a:t>
            </a:r>
            <a:endParaRPr kumimoji="1" lang="zh-CN" altLang="en-US" b="1" dirty="0"/>
          </a:p>
        </p:txBody>
      </p:sp>
      <p:cxnSp>
        <p:nvCxnSpPr>
          <p:cNvPr id="14" name="直线箭头连接符 13">
            <a:extLst>
              <a:ext uri="{FF2B5EF4-FFF2-40B4-BE49-F238E27FC236}">
                <a16:creationId xmlns:a16="http://schemas.microsoft.com/office/drawing/2014/main" id="{3C74C9BE-C00C-D7A6-7494-8C2CFCE10788}"/>
              </a:ext>
            </a:extLst>
          </p:cNvPr>
          <p:cNvCxnSpPr/>
          <p:nvPr/>
        </p:nvCxnSpPr>
        <p:spPr>
          <a:xfrm>
            <a:off x="9336360" y="1601842"/>
            <a:ext cx="0" cy="17097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直线箭头连接符 15">
            <a:extLst>
              <a:ext uri="{FF2B5EF4-FFF2-40B4-BE49-F238E27FC236}">
                <a16:creationId xmlns:a16="http://schemas.microsoft.com/office/drawing/2014/main" id="{D9684B78-C5DE-6CCC-9E4F-1F0DC157E3F2}"/>
              </a:ext>
            </a:extLst>
          </p:cNvPr>
          <p:cNvCxnSpPr/>
          <p:nvPr/>
        </p:nvCxnSpPr>
        <p:spPr>
          <a:xfrm>
            <a:off x="11136560" y="1601842"/>
            <a:ext cx="0" cy="17097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49716407"/>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4BF9815-49B3-791D-3368-4B5F0A46351B}"/>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4" name="文本框 2">
            <a:extLst>
              <a:ext uri="{FF2B5EF4-FFF2-40B4-BE49-F238E27FC236}">
                <a16:creationId xmlns:a16="http://schemas.microsoft.com/office/drawing/2014/main" id="{651B1410-2750-4448-E822-D0D7148107DF}"/>
              </a:ext>
            </a:extLst>
          </p:cNvPr>
          <p:cNvSpPr txBox="1"/>
          <p:nvPr/>
        </p:nvSpPr>
        <p:spPr>
          <a:xfrm>
            <a:off x="551384" y="134588"/>
            <a:ext cx="5500801"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Datasets &amp; Parameter settings</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628DB09-9821-A4FC-F5F4-935FDDBAA304}"/>
              </a:ext>
            </a:extLst>
          </p:cNvPr>
          <p:cNvSpPr txBox="1"/>
          <p:nvPr/>
        </p:nvSpPr>
        <p:spPr>
          <a:xfrm>
            <a:off x="11782110" y="6488668"/>
            <a:ext cx="300082"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4</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361A3F3-DAD4-C353-67B5-3226E7B682DC}"/>
              </a:ext>
            </a:extLst>
          </p:cNvPr>
          <p:cNvSpPr txBox="1"/>
          <p:nvPr/>
        </p:nvSpPr>
        <p:spPr>
          <a:xfrm>
            <a:off x="335360" y="908720"/>
            <a:ext cx="5040560" cy="369332"/>
          </a:xfrm>
          <a:prstGeom prst="rect">
            <a:avLst/>
          </a:prstGeom>
          <a:noFill/>
        </p:spPr>
        <p:txBody>
          <a:bodyPr wrap="square">
            <a:spAutoFit/>
          </a:bodyPr>
          <a:lstStyle/>
          <a:p>
            <a:r>
              <a:rPr lang="en" altLang="zh-CN" dirty="0">
                <a:solidFill>
                  <a:srgbClr val="222222"/>
                </a:solidFill>
                <a:latin typeface="Merriweather" pitchFamily="2" charset="0"/>
              </a:rPr>
              <a:t>Table 1: Multi-output Regression Datasets</a:t>
            </a:r>
            <a:endParaRPr lang="zh-CN" altLang="en-US" dirty="0">
              <a:solidFill>
                <a:srgbClr val="222222"/>
              </a:solidFill>
              <a:latin typeface="Merriweather" pitchFamily="2" charset="0"/>
            </a:endParaRPr>
          </a:p>
        </p:txBody>
      </p:sp>
      <p:sp>
        <p:nvSpPr>
          <p:cNvPr id="13" name="文本框 12">
            <a:extLst>
              <a:ext uri="{FF2B5EF4-FFF2-40B4-BE49-F238E27FC236}">
                <a16:creationId xmlns:a16="http://schemas.microsoft.com/office/drawing/2014/main" id="{60BFACC6-C52E-ACA4-7D28-AB67A26C6E4E}"/>
              </a:ext>
            </a:extLst>
          </p:cNvPr>
          <p:cNvSpPr txBox="1"/>
          <p:nvPr/>
        </p:nvSpPr>
        <p:spPr>
          <a:xfrm>
            <a:off x="1343472" y="2961915"/>
            <a:ext cx="4104456" cy="369332"/>
          </a:xfrm>
          <a:prstGeom prst="rect">
            <a:avLst/>
          </a:prstGeom>
          <a:noFill/>
        </p:spPr>
        <p:txBody>
          <a:bodyPr wrap="square">
            <a:spAutoFit/>
          </a:bodyPr>
          <a:lstStyle/>
          <a:p>
            <a:r>
              <a:rPr lang="en" altLang="zh-CN" dirty="0">
                <a:solidFill>
                  <a:srgbClr val="222222"/>
                </a:solidFill>
                <a:latin typeface="Merriweather" pitchFamily="2" charset="0"/>
              </a:rPr>
              <a:t>Table 2: Parameter Settings</a:t>
            </a:r>
            <a:endParaRPr lang="zh-CN" altLang="en-US" dirty="0">
              <a:solidFill>
                <a:srgbClr val="222222"/>
              </a:solidFill>
              <a:latin typeface="Merriweather" pitchFamily="2" charset="0"/>
            </a:endParaRPr>
          </a:p>
        </p:txBody>
      </p:sp>
      <p:sp>
        <p:nvSpPr>
          <p:cNvPr id="17" name="文本框 16">
            <a:extLst>
              <a:ext uri="{FF2B5EF4-FFF2-40B4-BE49-F238E27FC236}">
                <a16:creationId xmlns:a16="http://schemas.microsoft.com/office/drawing/2014/main" id="{1C5A8271-67B7-FE4B-755E-F28DDA5D2FAD}"/>
              </a:ext>
            </a:extLst>
          </p:cNvPr>
          <p:cNvSpPr txBox="1"/>
          <p:nvPr/>
        </p:nvSpPr>
        <p:spPr>
          <a:xfrm>
            <a:off x="7687925" y="3331247"/>
            <a:ext cx="3922639" cy="2308324"/>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p"/>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Methods:</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1. Standard GP</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2. M GP (TCYB 2021)</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3. M GP  (TCYB 2021)</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4. M GP</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5. M GPWSC (Proposed)</a:t>
            </a:r>
          </a:p>
        </p:txBody>
      </p:sp>
      <p:pic>
        <p:nvPicPr>
          <p:cNvPr id="2" name="图片 1">
            <a:extLst>
              <a:ext uri="{FF2B5EF4-FFF2-40B4-BE49-F238E27FC236}">
                <a16:creationId xmlns:a16="http://schemas.microsoft.com/office/drawing/2014/main" id="{D0699939-8D77-BC34-B896-12FFB0B81995}"/>
              </a:ext>
            </a:extLst>
          </p:cNvPr>
          <p:cNvPicPr>
            <a:picLocks noChangeAspect="1"/>
          </p:cNvPicPr>
          <p:nvPr/>
        </p:nvPicPr>
        <p:blipFill>
          <a:blip r:embed="rId4"/>
          <a:stretch>
            <a:fillRect/>
          </a:stretch>
        </p:blipFill>
        <p:spPr>
          <a:xfrm>
            <a:off x="109808" y="3248448"/>
            <a:ext cx="6324600" cy="3390900"/>
          </a:xfrm>
          <a:prstGeom prst="rect">
            <a:avLst/>
          </a:prstGeom>
        </p:spPr>
      </p:pic>
      <p:pic>
        <p:nvPicPr>
          <p:cNvPr id="8" name="图片 7">
            <a:extLst>
              <a:ext uri="{FF2B5EF4-FFF2-40B4-BE49-F238E27FC236}">
                <a16:creationId xmlns:a16="http://schemas.microsoft.com/office/drawing/2014/main" id="{A0A85D9E-941D-1140-A565-C3E21C0DF980}"/>
              </a:ext>
            </a:extLst>
          </p:cNvPr>
          <p:cNvPicPr>
            <a:picLocks noChangeAspect="1"/>
          </p:cNvPicPr>
          <p:nvPr/>
        </p:nvPicPr>
        <p:blipFill>
          <a:blip r:embed="rId5"/>
          <a:stretch>
            <a:fillRect/>
          </a:stretch>
        </p:blipFill>
        <p:spPr>
          <a:xfrm>
            <a:off x="551384" y="1212319"/>
            <a:ext cx="4699000" cy="1651000"/>
          </a:xfrm>
          <a:prstGeom prst="rect">
            <a:avLst/>
          </a:prstGeom>
        </p:spPr>
      </p:pic>
      <p:sp>
        <p:nvSpPr>
          <p:cNvPr id="14" name="文本框 13">
            <a:extLst>
              <a:ext uri="{FF2B5EF4-FFF2-40B4-BE49-F238E27FC236}">
                <a16:creationId xmlns:a16="http://schemas.microsoft.com/office/drawing/2014/main" id="{D970D0C6-18A0-D5A7-280F-3B0B3E59586D}"/>
              </a:ext>
            </a:extLst>
          </p:cNvPr>
          <p:cNvSpPr txBox="1"/>
          <p:nvPr/>
        </p:nvSpPr>
        <p:spPr>
          <a:xfrm>
            <a:off x="8714515" y="3996237"/>
            <a:ext cx="300082"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endParaRPr kumimoji="1"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2C0983C-FF99-0FBA-2E83-AAA03AB4F349}"/>
              </a:ext>
            </a:extLst>
          </p:cNvPr>
          <p:cNvSpPr txBox="1"/>
          <p:nvPr/>
        </p:nvSpPr>
        <p:spPr>
          <a:xfrm>
            <a:off x="8714515" y="4365569"/>
            <a:ext cx="300082"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endParaRPr kumimoji="1" lang="zh-CN" altLang="en-US"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7F35127-6233-25A7-0942-768D38801FD6}"/>
              </a:ext>
            </a:extLst>
          </p:cNvPr>
          <p:cNvSpPr txBox="1"/>
          <p:nvPr/>
        </p:nvSpPr>
        <p:spPr>
          <a:xfrm>
            <a:off x="8721908" y="4715580"/>
            <a:ext cx="300082"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endParaRPr kumimoji="1" lang="zh-CN" altLang="en-US" b="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FE3BD70-196C-3F92-1DC0-570A33A53E53}"/>
              </a:ext>
            </a:extLst>
          </p:cNvPr>
          <p:cNvSpPr txBox="1"/>
          <p:nvPr/>
        </p:nvSpPr>
        <p:spPr>
          <a:xfrm>
            <a:off x="8721908" y="5110940"/>
            <a:ext cx="300082"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endParaRPr kumimoji="1" lang="zh-CN" altLang="en-US"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5BA8F948-F9E1-E0D7-5935-BDC1B7DCFAA4}"/>
              </a:ext>
            </a:extLst>
          </p:cNvPr>
          <p:cNvSpPr txBox="1"/>
          <p:nvPr/>
        </p:nvSpPr>
        <p:spPr>
          <a:xfrm>
            <a:off x="9221725" y="4365569"/>
            <a:ext cx="261610"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f</a:t>
            </a:r>
            <a:endParaRPr kumimoji="1" lang="zh-CN" altLang="en-US"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BEC5EA65-81EB-D221-8757-DD333D60A2A9}"/>
              </a:ext>
            </a:extLst>
          </p:cNvPr>
          <p:cNvSpPr txBox="1"/>
          <p:nvPr/>
        </p:nvSpPr>
        <p:spPr>
          <a:xfrm>
            <a:off x="9229118" y="4706474"/>
            <a:ext cx="1056700"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semantic</a:t>
            </a:r>
            <a:endParaRPr kumimoji="1" lang="zh-CN" altLang="en-US"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CF5DDE31-7232-5D60-9C9C-8CD5C86F08BD}"/>
              </a:ext>
            </a:extLst>
          </p:cNvPr>
          <p:cNvSpPr txBox="1"/>
          <p:nvPr/>
        </p:nvSpPr>
        <p:spPr>
          <a:xfrm>
            <a:off x="7623258" y="1013593"/>
            <a:ext cx="3922639" cy="1200329"/>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p"/>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Data Split:</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70% training</a:t>
            </a:r>
          </a:p>
          <a:p>
            <a:pPr lvl="1" eaLnBrk="1" fontAlgn="auto" hangingPunct="1">
              <a:spcBef>
                <a:spcPts val="0"/>
              </a:spcBef>
              <a:spcAft>
                <a:spcPts val="0"/>
              </a:spcAft>
              <a:defRPr/>
            </a:pPr>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30% test</a:t>
            </a:r>
          </a:p>
        </p:txBody>
      </p:sp>
    </p:spTree>
    <p:custDataLst>
      <p:tags r:id="rId1"/>
    </p:custDataLst>
    <p:extLst>
      <p:ext uri="{BB962C8B-B14F-4D97-AF65-F5344CB8AC3E}">
        <p14:creationId xmlns:p14="http://schemas.microsoft.com/office/powerpoint/2010/main" val="2316003815"/>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04D06D-04AF-F126-75AB-B18E81B53F74}"/>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7" name="文本框 2">
            <a:extLst>
              <a:ext uri="{FF2B5EF4-FFF2-40B4-BE49-F238E27FC236}">
                <a16:creationId xmlns:a16="http://schemas.microsoft.com/office/drawing/2014/main" id="{DD12D526-99F8-1BB8-B121-35A7632C44FA}"/>
              </a:ext>
            </a:extLst>
          </p:cNvPr>
          <p:cNvSpPr txBox="1"/>
          <p:nvPr/>
        </p:nvSpPr>
        <p:spPr>
          <a:xfrm>
            <a:off x="551384" y="134588"/>
            <a:ext cx="1462260"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Results</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54BFD3D-9EED-25EE-431E-14AC806A755E}"/>
              </a:ext>
            </a:extLst>
          </p:cNvPr>
          <p:cNvSpPr txBox="1"/>
          <p:nvPr/>
        </p:nvSpPr>
        <p:spPr>
          <a:xfrm>
            <a:off x="11782110" y="6488668"/>
            <a:ext cx="300082"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5</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1BE45B3-99F7-6BC5-28EF-D5E0590B818A}"/>
              </a:ext>
            </a:extLst>
          </p:cNvPr>
          <p:cNvPicPr>
            <a:picLocks noChangeAspect="1"/>
          </p:cNvPicPr>
          <p:nvPr/>
        </p:nvPicPr>
        <p:blipFill>
          <a:blip r:embed="rId3"/>
          <a:stretch>
            <a:fillRect/>
          </a:stretch>
        </p:blipFill>
        <p:spPr>
          <a:xfrm>
            <a:off x="0" y="1908411"/>
            <a:ext cx="12192000" cy="1692674"/>
          </a:xfrm>
          <a:prstGeom prst="rect">
            <a:avLst/>
          </a:prstGeom>
        </p:spPr>
      </p:pic>
      <p:sp>
        <p:nvSpPr>
          <p:cNvPr id="4" name="文本框 3">
            <a:extLst>
              <a:ext uri="{FF2B5EF4-FFF2-40B4-BE49-F238E27FC236}">
                <a16:creationId xmlns:a16="http://schemas.microsoft.com/office/drawing/2014/main" id="{3D3A9A80-4017-128C-2FA2-ACBCE42F2D80}"/>
              </a:ext>
            </a:extLst>
          </p:cNvPr>
          <p:cNvSpPr txBox="1"/>
          <p:nvPr/>
        </p:nvSpPr>
        <p:spPr>
          <a:xfrm>
            <a:off x="258706" y="1043308"/>
            <a:ext cx="11668540" cy="923330"/>
          </a:xfrm>
          <a:prstGeom prst="rect">
            <a:avLst/>
          </a:prstGeom>
          <a:noFill/>
        </p:spPr>
        <p:txBody>
          <a:bodyPr wrap="square">
            <a:spAutoFit/>
          </a:bodyPr>
          <a:lstStyle/>
          <a:p>
            <a:r>
              <a:rPr lang="en" altLang="zh-CN" dirty="0">
                <a:solidFill>
                  <a:srgbClr val="222222"/>
                </a:solidFill>
                <a:latin typeface="Merriweather" pitchFamily="2" charset="0"/>
              </a:rPr>
              <a:t>Table 3:Statistical comparison of </a:t>
            </a:r>
            <a:r>
              <a:rPr lang="en" altLang="zh-CN" b="1" dirty="0">
                <a:solidFill>
                  <a:srgbClr val="222222"/>
                </a:solidFill>
                <a:latin typeface="Merriweather" pitchFamily="2" charset="0"/>
              </a:rPr>
              <a:t>Training</a:t>
            </a:r>
            <a:r>
              <a:rPr lang="en" altLang="zh-CN" dirty="0">
                <a:solidFill>
                  <a:srgbClr val="222222"/>
                </a:solidFill>
                <a:latin typeface="Merriweather" pitchFamily="2" charset="0"/>
              </a:rPr>
              <a:t> and </a:t>
            </a:r>
            <a:r>
              <a:rPr lang="en" altLang="zh-CN" b="1" dirty="0">
                <a:solidFill>
                  <a:srgbClr val="222222"/>
                </a:solidFill>
                <a:latin typeface="Merriweather" pitchFamily="2" charset="0"/>
              </a:rPr>
              <a:t>Test</a:t>
            </a:r>
            <a:r>
              <a:rPr lang="en" altLang="zh-CN" dirty="0">
                <a:solidFill>
                  <a:srgbClr val="222222"/>
                </a:solidFill>
                <a:latin typeface="Merriweather" pitchFamily="2" charset="0"/>
              </a:rPr>
              <a:t> NRMSE score for different GP methods on all output variables. ("−", "∼" and "+" indicate that method in the row is better than, similar to or worse than the method in the column.)</a:t>
            </a:r>
            <a:endParaRPr lang="zh-CN" altLang="en-US" dirty="0">
              <a:solidFill>
                <a:srgbClr val="222222"/>
              </a:solidFill>
              <a:latin typeface="Merriweather" pitchFamily="2" charset="0"/>
            </a:endParaRPr>
          </a:p>
        </p:txBody>
      </p:sp>
      <p:pic>
        <p:nvPicPr>
          <p:cNvPr id="14" name="图片 13">
            <a:extLst>
              <a:ext uri="{FF2B5EF4-FFF2-40B4-BE49-F238E27FC236}">
                <a16:creationId xmlns:a16="http://schemas.microsoft.com/office/drawing/2014/main" id="{3EA9954F-932A-8BAD-E827-85D0AD384A94}"/>
              </a:ext>
            </a:extLst>
          </p:cNvPr>
          <p:cNvPicPr>
            <a:picLocks noChangeAspect="1"/>
          </p:cNvPicPr>
          <p:nvPr/>
        </p:nvPicPr>
        <p:blipFill>
          <a:blip r:embed="rId4"/>
          <a:stretch>
            <a:fillRect/>
          </a:stretch>
        </p:blipFill>
        <p:spPr>
          <a:xfrm>
            <a:off x="264640" y="4258887"/>
            <a:ext cx="6296776" cy="2229781"/>
          </a:xfrm>
          <a:prstGeom prst="rect">
            <a:avLst/>
          </a:prstGeom>
        </p:spPr>
      </p:pic>
      <p:sp>
        <p:nvSpPr>
          <p:cNvPr id="16" name="文本框 15">
            <a:extLst>
              <a:ext uri="{FF2B5EF4-FFF2-40B4-BE49-F238E27FC236}">
                <a16:creationId xmlns:a16="http://schemas.microsoft.com/office/drawing/2014/main" id="{16A0428E-0687-ADF4-7C0F-9B73DF1DBD56}"/>
              </a:ext>
            </a:extLst>
          </p:cNvPr>
          <p:cNvSpPr txBox="1"/>
          <p:nvPr/>
        </p:nvSpPr>
        <p:spPr>
          <a:xfrm>
            <a:off x="255489" y="3612556"/>
            <a:ext cx="6296776" cy="646331"/>
          </a:xfrm>
          <a:prstGeom prst="rect">
            <a:avLst/>
          </a:prstGeom>
          <a:noFill/>
        </p:spPr>
        <p:txBody>
          <a:bodyPr wrap="square">
            <a:spAutoFit/>
          </a:bodyPr>
          <a:lstStyle/>
          <a:p>
            <a:r>
              <a:rPr lang="en" altLang="zh-CN" dirty="0">
                <a:solidFill>
                  <a:srgbClr val="222222"/>
                </a:solidFill>
                <a:latin typeface="Merriweather" pitchFamily="2" charset="0"/>
              </a:rPr>
              <a:t>Table 4:Friedman’s rank of Training and Test NRMSE score for different GP methods on all output variables.</a:t>
            </a:r>
            <a:endParaRPr lang="zh-CN" altLang="en-US" dirty="0">
              <a:solidFill>
                <a:srgbClr val="222222"/>
              </a:solidFill>
              <a:latin typeface="Merriweather" pitchFamily="2" charset="0"/>
            </a:endParaRPr>
          </a:p>
        </p:txBody>
      </p:sp>
      <p:sp>
        <p:nvSpPr>
          <p:cNvPr id="18" name="文本框 17">
            <a:extLst>
              <a:ext uri="{FF2B5EF4-FFF2-40B4-BE49-F238E27FC236}">
                <a16:creationId xmlns:a16="http://schemas.microsoft.com/office/drawing/2014/main" id="{EF19422E-66E9-5B95-73F6-59A88CCD3640}"/>
              </a:ext>
            </a:extLst>
          </p:cNvPr>
          <p:cNvSpPr txBox="1"/>
          <p:nvPr/>
        </p:nvSpPr>
        <p:spPr>
          <a:xfrm>
            <a:off x="7106634" y="4163596"/>
            <a:ext cx="4750006" cy="1569660"/>
          </a:xfrm>
          <a:prstGeom prst="rect">
            <a:avLst/>
          </a:prstGeom>
          <a:noFill/>
        </p:spPr>
        <p:txBody>
          <a:bodyPr wrap="square">
            <a:spAutoFit/>
          </a:bodyPr>
          <a:lstStyle/>
          <a:p>
            <a:r>
              <a:rPr lang="en-US" altLang="zh-CN" sz="2400" b="1" dirty="0">
                <a:ln w="0"/>
                <a:latin typeface="Times New Roman" panose="02020603050405020304" pitchFamily="18" charset="0"/>
                <a:ea typeface="微软雅黑" panose="020B0503020204020204" pitchFamily="34" charset="-122"/>
                <a:cs typeface="Times New Roman" panose="02020603050405020304" pitchFamily="18" charset="0"/>
              </a:rPr>
              <a:t>M GPWSC is superior to GP and standard multi-task multi-population GP in both learning and generalization performance</a:t>
            </a:r>
            <a:endParaRPr lang="zh-CN" altLang="en-US" sz="2400" dirty="0"/>
          </a:p>
        </p:txBody>
      </p:sp>
      <p:sp>
        <p:nvSpPr>
          <p:cNvPr id="19" name="文本框 18">
            <a:extLst>
              <a:ext uri="{FF2B5EF4-FFF2-40B4-BE49-F238E27FC236}">
                <a16:creationId xmlns:a16="http://schemas.microsoft.com/office/drawing/2014/main" id="{245CEE3D-65F9-4A1F-2F31-7D0657563AD3}"/>
              </a:ext>
            </a:extLst>
          </p:cNvPr>
          <p:cNvSpPr txBox="1"/>
          <p:nvPr/>
        </p:nvSpPr>
        <p:spPr>
          <a:xfrm>
            <a:off x="7382616" y="4091588"/>
            <a:ext cx="300082"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295750"/>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DC04174-ADD0-9712-3C3C-75CF316A0FAF}"/>
              </a:ext>
            </a:extLst>
          </p:cNvPr>
          <p:cNvSpPr txBox="1"/>
          <p:nvPr/>
        </p:nvSpPr>
        <p:spPr>
          <a:xfrm>
            <a:off x="11782110" y="6488668"/>
            <a:ext cx="300082" cy="369332"/>
          </a:xfrm>
          <a:prstGeom prst="rect">
            <a:avLst/>
          </a:prstGeom>
          <a:noFill/>
        </p:spPr>
        <p:txBody>
          <a:bodyPr wrap="none" rtlCol="0">
            <a:spAutoFit/>
          </a:bodyPr>
          <a:lstStyle/>
          <a:p>
            <a:r>
              <a:rPr kumimoji="1" lang="en-US" altLang="zh-CN" b="1" dirty="0">
                <a:solidFill>
                  <a:srgbClr val="0F5738"/>
                </a:solidFill>
                <a:latin typeface="Times New Roman" panose="02020603050405020304" pitchFamily="18" charset="0"/>
                <a:cs typeface="Times New Roman" panose="02020603050405020304" pitchFamily="18" charset="0"/>
              </a:rPr>
              <a:t>6</a:t>
            </a:r>
            <a:endParaRPr kumimoji="1" lang="zh-CN" altLang="en-US" b="1" dirty="0">
              <a:solidFill>
                <a:srgbClr val="0F5738"/>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B2249D36-4F85-57AF-B4A0-228F0971FCCE}"/>
              </a:ext>
            </a:extLst>
          </p:cNvPr>
          <p:cNvSpPr/>
          <p:nvPr/>
        </p:nvSpPr>
        <p:spPr>
          <a:xfrm>
            <a:off x="0" y="-27384"/>
            <a:ext cx="12192000" cy="908720"/>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10" name="文本框 2">
            <a:extLst>
              <a:ext uri="{FF2B5EF4-FFF2-40B4-BE49-F238E27FC236}">
                <a16:creationId xmlns:a16="http://schemas.microsoft.com/office/drawing/2014/main" id="{4E50AAE4-3B7A-649A-6912-AF8CDE97CB3D}"/>
              </a:ext>
            </a:extLst>
          </p:cNvPr>
          <p:cNvSpPr txBox="1"/>
          <p:nvPr/>
        </p:nvSpPr>
        <p:spPr>
          <a:xfrm>
            <a:off x="551384" y="134588"/>
            <a:ext cx="2305439" cy="584775"/>
          </a:xfrm>
          <a:prstGeom prst="rect">
            <a:avLst/>
          </a:prstGeom>
          <a:noFill/>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a:lstStyle>
          <a:p>
            <a:r>
              <a:rPr kumimoji="1" lang="en-US" altLang="zh-CN" sz="3200" b="1" dirty="0">
                <a:solidFill>
                  <a:schemeClr val="bg1"/>
                </a:solidFill>
                <a:latin typeface="Times New Roman" panose="02020603050405020304" pitchFamily="18" charset="0"/>
                <a:cs typeface="Times New Roman" panose="02020603050405020304" pitchFamily="18" charset="0"/>
              </a:rPr>
              <a:t>Conclusions</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C4570394-AF2A-BB55-65CB-60D32856E8AD}"/>
              </a:ext>
            </a:extLst>
          </p:cNvPr>
          <p:cNvSpPr txBox="1">
            <a:spLocks/>
          </p:cNvSpPr>
          <p:nvPr/>
        </p:nvSpPr>
        <p:spPr>
          <a:xfrm>
            <a:off x="335360" y="1268760"/>
            <a:ext cx="10690947" cy="5264222"/>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b="1" dirty="0"/>
              <a:t>Conclusions:</a:t>
            </a:r>
          </a:p>
          <a:p>
            <a:pPr marL="0" indent="0">
              <a:buFont typeface="Arial" panose="020B0604020202020204" pitchFamily="34" charset="0"/>
              <a:buNone/>
            </a:pPr>
            <a:r>
              <a:rPr lang="en-US" altLang="zh-CN" sz="2400" dirty="0">
                <a:latin typeface="Arial" panose="020B0604020202020204" pitchFamily="34" charset="0"/>
                <a:cs typeface="Arial" panose="020B0604020202020204" pitchFamily="34" charset="0"/>
              </a:rPr>
              <a:t>The proposed GP method can :</a:t>
            </a:r>
          </a:p>
          <a:p>
            <a:pPr marL="457200" lvl="1" indent="0">
              <a:buFont typeface="Arial" panose="020B0604020202020204" pitchFamily="34" charset="0"/>
              <a:buNone/>
            </a:pPr>
            <a:r>
              <a:rPr lang="en-US" altLang="zh-CN" dirty="0">
                <a:solidFill>
                  <a:srgbClr val="C00000"/>
                </a:solidFill>
                <a:latin typeface="Arial" panose="020B0604020202020204" pitchFamily="34" charset="0"/>
                <a:cs typeface="Arial" panose="020B0604020202020204" pitchFamily="34" charset="0"/>
              </a:rPr>
              <a:t>Effectively predict multiple output variables</a:t>
            </a:r>
            <a:r>
              <a:rPr lang="en-US" altLang="zh-CN" dirty="0">
                <a:latin typeface="Arial" panose="020B0604020202020204" pitchFamily="34" charset="0"/>
                <a:cs typeface="Arial" panose="020B0604020202020204" pitchFamily="34" charset="0"/>
              </a:rPr>
              <a:t>. </a:t>
            </a:r>
          </a:p>
          <a:p>
            <a:pPr marL="457200" lvl="1" indent="0">
              <a:buFont typeface="Arial" panose="020B0604020202020204" pitchFamily="34" charset="0"/>
              <a:buNone/>
            </a:pPr>
            <a:r>
              <a:rPr lang="en-US" altLang="zh-CN" dirty="0">
                <a:latin typeface="Arial" panose="020B0604020202020204" pitchFamily="34" charset="0"/>
                <a:cs typeface="Arial" panose="020B0604020202020204" pitchFamily="34" charset="0"/>
              </a:rPr>
              <a:t>Improve the learning and generalization abilities of multi-task GP.</a:t>
            </a:r>
          </a:p>
          <a:p>
            <a:pPr marL="457200" lvl="1" indent="0">
              <a:buFont typeface="Arial" panose="020B0604020202020204" pitchFamily="34" charset="0"/>
              <a:buNone/>
            </a:pPr>
            <a:endParaRPr lang="en-US" altLang="zh-CN"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endParaRPr lang="en-US" altLang="zh-CN" dirty="0">
              <a:latin typeface="Arial" panose="020B0604020202020204" pitchFamily="34" charset="0"/>
              <a:cs typeface="Arial" panose="020B0604020202020204" pitchFamily="34" charset="0"/>
            </a:endParaRPr>
          </a:p>
          <a:p>
            <a:pPr algn="just"/>
            <a:r>
              <a:rPr lang="en-US" altLang="zh-CN" b="1" dirty="0"/>
              <a:t>Future work:</a:t>
            </a:r>
          </a:p>
          <a:p>
            <a:pPr marL="457200" lvl="1" indent="0">
              <a:buNone/>
            </a:pPr>
            <a:r>
              <a:rPr lang="en" altLang="zh-CN" dirty="0">
                <a:latin typeface="Arial" panose="020B0604020202020204" pitchFamily="34" charset="0"/>
                <a:cs typeface="Arial" panose="020B0604020202020204" pitchFamily="34" charset="0"/>
              </a:rPr>
              <a:t>This work will investigate other metrics to adaptively select tasks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 the intensity of transfer knowledge</a:t>
            </a:r>
            <a:r>
              <a:rPr lang="en"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584960"/>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5DE07F-CAF4-C23F-DA91-A9798032DCEC}"/>
              </a:ext>
            </a:extLst>
          </p:cNvPr>
          <p:cNvSpPr/>
          <p:nvPr/>
        </p:nvSpPr>
        <p:spPr>
          <a:xfrm>
            <a:off x="0" y="0"/>
            <a:ext cx="12192000" cy="6857999"/>
          </a:xfrm>
          <a:prstGeom prst="rect">
            <a:avLst/>
          </a:prstGeom>
          <a:solidFill>
            <a:srgbClr val="0F57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 name="文本框 2">
            <a:extLst>
              <a:ext uri="{FF2B5EF4-FFF2-40B4-BE49-F238E27FC236}">
                <a16:creationId xmlns:a16="http://schemas.microsoft.com/office/drawing/2014/main" id="{BD7D9EBE-FC0D-E10D-3D6D-15D7B3ABCD50}"/>
              </a:ext>
            </a:extLst>
          </p:cNvPr>
          <p:cNvSpPr txBox="1"/>
          <p:nvPr/>
        </p:nvSpPr>
        <p:spPr>
          <a:xfrm>
            <a:off x="2063552" y="2701369"/>
            <a:ext cx="8686417" cy="1015663"/>
          </a:xfrm>
          <a:prstGeom prst="rect">
            <a:avLst/>
          </a:prstGeom>
          <a:noFill/>
        </p:spPr>
        <p:txBody>
          <a:bodyPr wrap="none" rtlCol="0">
            <a:spAutoFit/>
          </a:bodyPr>
          <a:lstStyle/>
          <a:p>
            <a:r>
              <a:rPr kumimoji="1" lang="en-US" altLang="zh-CN" sz="6000" b="1" dirty="0">
                <a:solidFill>
                  <a:schemeClr val="bg1"/>
                </a:solidFill>
                <a:latin typeface="Times New Roman" panose="02020603050405020304" pitchFamily="18" charset="0"/>
                <a:cs typeface="Times New Roman" panose="02020603050405020304" pitchFamily="18" charset="0"/>
              </a:rPr>
              <a:t>Thanks for your attention</a:t>
            </a:r>
            <a:endParaRPr kumimoji="1" lang="zh-CN" altLang="en-US" sz="6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903191"/>
      </p:ext>
    </p:extLst>
  </p:cSld>
  <p:clrMapOvr>
    <a:masterClrMapping/>
  </p:clrMapOvr>
  <mc:AlternateContent xmlns:mc="http://schemas.openxmlformats.org/markup-compatibility/2006">
    <mc:Choice xmlns:p14="http://schemas.microsoft.com/office/powerpoint/2010/main" Requires="p14">
      <p:transition spd="slow" p14:dur="225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5|3.4|14.1|13.8|3.5|1.9|7.1|1.9|2.1|3.7"/>
</p:tagLst>
</file>

<file path=ppt/tags/tag2.xml><?xml version="1.0" encoding="utf-8"?>
<p:tagLst xmlns:a="http://schemas.openxmlformats.org/drawingml/2006/main" xmlns:r="http://schemas.openxmlformats.org/officeDocument/2006/relationships" xmlns:p="http://schemas.openxmlformats.org/presentationml/2006/main">
  <p:tag name="TIMING" val="|3.5|3.4|14.1|13.8|3.5|1.9|7.1|1.9|2.1|3.7"/>
</p:tagLst>
</file>

<file path=ppt/tags/tag3.xml><?xml version="1.0" encoding="utf-8"?>
<p:tagLst xmlns:a="http://schemas.openxmlformats.org/drawingml/2006/main" xmlns:r="http://schemas.openxmlformats.org/officeDocument/2006/relationships" xmlns:p="http://schemas.openxmlformats.org/presentationml/2006/main">
  <p:tag name="TIMING" val="|3.5|3.4|14.1|13.8|3.5|1.9|7.1|1.9|2.1|3.7"/>
</p:tagLst>
</file>

<file path=ppt/tags/tag4.xml><?xml version="1.0" encoding="utf-8"?>
<p:tagLst xmlns:a="http://schemas.openxmlformats.org/drawingml/2006/main" xmlns:r="http://schemas.openxmlformats.org/officeDocument/2006/relationships" xmlns:p="http://schemas.openxmlformats.org/presentationml/2006/main">
  <p:tag name="TIMING" val="|3.5|3.4|14.1|13.8|3.5|1.9|7.1|1.9|2.1|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cap="flat" cmpd="sng" algn="ctr">
          <a:solidFill>
            <a:schemeClr val="accent5"/>
          </a:solidFill>
          <a:prstDash val="solid"/>
          <a:round/>
          <a:headEnd type="none" w="med" len="med"/>
          <a:tailEnd type="arrow" w="med" len="med"/>
        </a:ln>
      </a:spPr>
      <a:bodyPr/>
      <a:lstStyle/>
      <a:style>
        <a:lnRef idx="0">
          <a:scrgbClr r="0" g="0" b="0"/>
        </a:lnRef>
        <a:fillRef idx="0">
          <a:scrgbClr r="0" g="0" b="0"/>
        </a:fillRef>
        <a:effectRef idx="0">
          <a:scrgbClr r="0" g="0" b="0"/>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34625</TotalTime>
  <Words>949</Words>
  <Application>Microsoft Macintosh PowerPoint</Application>
  <PresentationFormat>宽屏</PresentationFormat>
  <Paragraphs>97</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微软雅黑</vt:lpstr>
      <vt:lpstr>Arial</vt:lpstr>
      <vt:lpstr>Merriweather</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chunyu</dc:creator>
  <cp:lastModifiedBy>Chunyu Wang</cp:lastModifiedBy>
  <cp:revision>360</cp:revision>
  <cp:lastPrinted>2020-06-25T12:32:34Z</cp:lastPrinted>
  <dcterms:created xsi:type="dcterms:W3CDTF">2020-06-21T07:19:54Z</dcterms:created>
  <dcterms:modified xsi:type="dcterms:W3CDTF">2024-08-08T01:54:51Z</dcterms:modified>
</cp:coreProperties>
</file>