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D9C4104-D932-4438-B3D0-94AC9728F179}" type="datetimeFigureOut">
              <a:rPr lang="fr-FR" smtClean="0"/>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90865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D9C4104-D932-4438-B3D0-94AC9728F179}" type="datetimeFigureOut">
              <a:rPr lang="fr-FR" smtClean="0"/>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44057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D9C4104-D932-4438-B3D0-94AC9728F179}" type="datetimeFigureOut">
              <a:rPr lang="fr-FR" smtClean="0"/>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284225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D9C4104-D932-4438-B3D0-94AC9728F179}" type="datetimeFigureOut">
              <a:rPr lang="fr-FR" smtClean="0"/>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348206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D9C4104-D932-4438-B3D0-94AC9728F179}" type="datetimeFigureOut">
              <a:rPr lang="fr-FR" smtClean="0"/>
              <a:t>09/07/2021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63806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D9C4104-D932-4438-B3D0-94AC9728F179}" type="datetimeFigureOut">
              <a:rPr lang="fr-FR" smtClean="0"/>
              <a:t>09/07/2021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13285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D9C4104-D932-4438-B3D0-94AC9728F179}" type="datetimeFigureOut">
              <a:rPr lang="fr-FR" smtClean="0"/>
              <a:t>09/07/2021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413590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D9C4104-D932-4438-B3D0-94AC9728F179}" type="datetimeFigureOut">
              <a:rPr lang="fr-FR" smtClean="0"/>
              <a:t>09/07/2021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286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D9C4104-D932-4438-B3D0-94AC9728F179}" type="datetimeFigureOut">
              <a:rPr lang="fr-FR" smtClean="0"/>
              <a:t>09/07/2021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99412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D9C4104-D932-4438-B3D0-94AC9728F179}" type="datetimeFigureOut">
              <a:rPr lang="fr-FR" smtClean="0"/>
              <a:t>09/07/2021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628819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D9C4104-D932-4438-B3D0-94AC9728F179}" type="datetimeFigureOut">
              <a:rPr lang="fr-FR" smtClean="0"/>
              <a:t>09/07/2021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F36ACD9-057D-4A59-BA73-0F3C41F70FB9}" type="slidenum">
              <a:rPr lang="fr-FR" smtClean="0"/>
              <a:t>‹N°›</a:t>
            </a:fld>
            <a:endParaRPr lang="fr-FR"/>
          </a:p>
        </p:txBody>
      </p:sp>
    </p:spTree>
    <p:extLst>
      <p:ext uri="{BB962C8B-B14F-4D97-AF65-F5344CB8AC3E}">
        <p14:creationId xmlns:p14="http://schemas.microsoft.com/office/powerpoint/2010/main" val="10773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C4104-D932-4438-B3D0-94AC9728F179}" type="datetimeFigureOut">
              <a:rPr lang="fr-FR" smtClean="0"/>
              <a:t>09/07/2021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6ACD9-057D-4A59-BA73-0F3C41F70FB9}" type="slidenum">
              <a:rPr lang="fr-FR" smtClean="0"/>
              <a:t>‹N°›</a:t>
            </a:fld>
            <a:endParaRPr lang="fr-FR"/>
          </a:p>
        </p:txBody>
      </p:sp>
    </p:spTree>
    <p:extLst>
      <p:ext uri="{BB962C8B-B14F-4D97-AF65-F5344CB8AC3E}">
        <p14:creationId xmlns:p14="http://schemas.microsoft.com/office/powerpoint/2010/main" val="1276753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archsqlserver.techtarget.com/definition/SQL" TargetMode="External"/><Relationship Id="rId7" Type="http://schemas.openxmlformats.org/officeDocument/2006/relationships/hyperlink" Target="https://searchstorage.techtarget.com/definition/hard-disk" TargetMode="External"/><Relationship Id="rId2" Type="http://schemas.openxmlformats.org/officeDocument/2006/relationships/hyperlink" Target="https://searchdatamanagement.techtarget.com/definition/relational-database" TargetMode="External"/><Relationship Id="rId1" Type="http://schemas.openxmlformats.org/officeDocument/2006/relationships/slideLayout" Target="../slideLayouts/slideLayout1.xml"/><Relationship Id="rId6" Type="http://schemas.openxmlformats.org/officeDocument/2006/relationships/hyperlink" Target="https://searchoracle.techtarget.com/definition/distributed-database" TargetMode="External"/><Relationship Id="rId5" Type="http://schemas.openxmlformats.org/officeDocument/2006/relationships/hyperlink" Target="https://searchsqlserver.techtarget.com/definition/ACID" TargetMode="External"/><Relationship Id="rId4" Type="http://schemas.openxmlformats.org/officeDocument/2006/relationships/hyperlink" Target="https://searchsqlserver.techtarget.com/definition/database-management-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b="1" cap="all" dirty="0"/>
              <a:t>DEFINITION</a:t>
            </a:r>
            <a:r>
              <a:rPr lang="fr-FR" b="1" dirty="0"/>
              <a:t>RDBMS (</a:t>
            </a:r>
            <a:r>
              <a:rPr lang="fr-FR" b="1" dirty="0" err="1"/>
              <a:t>relational</a:t>
            </a:r>
            <a:r>
              <a:rPr lang="fr-FR" b="1" dirty="0"/>
              <a:t> </a:t>
            </a:r>
            <a:r>
              <a:rPr lang="fr-FR" b="1" dirty="0" err="1"/>
              <a:t>database</a:t>
            </a:r>
            <a:r>
              <a:rPr lang="fr-FR" b="1" dirty="0"/>
              <a:t> management system)</a:t>
            </a:r>
            <a:br>
              <a:rPr lang="fr-FR" b="1" dirty="0"/>
            </a:br>
            <a:endParaRPr lang="fr-FR" dirty="0"/>
          </a:p>
        </p:txBody>
      </p:sp>
      <p:sp>
        <p:nvSpPr>
          <p:cNvPr id="3" name="Sous-titre 2"/>
          <p:cNvSpPr>
            <a:spLocks noGrp="1"/>
          </p:cNvSpPr>
          <p:nvPr>
            <p:ph type="subTitle" idx="1"/>
          </p:nvPr>
        </p:nvSpPr>
        <p:spPr>
          <a:xfrm>
            <a:off x="1371600" y="3501008"/>
            <a:ext cx="7448872" cy="10225136"/>
          </a:xfrm>
        </p:spPr>
        <p:txBody>
          <a:bodyPr>
            <a:noAutofit/>
          </a:bodyPr>
          <a:lstStyle/>
          <a:p>
            <a:r>
              <a:rPr lang="en-US" sz="2800" dirty="0"/>
              <a:t>A relational database management system (RDBMS) is a collection of programs and capabilities that enable IT teams and others to create, update, administer and otherwise interact with a </a:t>
            </a:r>
            <a:r>
              <a:rPr lang="en-US" sz="2800" u="sng" dirty="0">
                <a:hlinkClick r:id="rId2"/>
              </a:rPr>
              <a:t>relational database</a:t>
            </a:r>
            <a:r>
              <a:rPr lang="en-US" sz="2800" dirty="0"/>
              <a:t>. </a:t>
            </a:r>
            <a:r>
              <a:rPr lang="en-US" sz="2800" dirty="0" err="1"/>
              <a:t>RDBMSes</a:t>
            </a:r>
            <a:r>
              <a:rPr lang="en-US" sz="2800" dirty="0"/>
              <a:t> store data in the form of tables, with most commercial relational database management systems using </a:t>
            </a:r>
            <a:r>
              <a:rPr lang="en-US" sz="2800" u="sng" dirty="0">
                <a:hlinkClick r:id="rId3"/>
              </a:rPr>
              <a:t>Structured Query Language</a:t>
            </a:r>
            <a:r>
              <a:rPr lang="en-US" sz="2800" dirty="0"/>
              <a:t> (SQL) to access the database. However, since SQL was invented after the initial development of the relational model, it is not necessary for RDBMS use.</a:t>
            </a:r>
          </a:p>
          <a:p>
            <a:r>
              <a:rPr lang="en-US" sz="2800" dirty="0"/>
              <a:t>The RDBMS is the most popular database system among organizations across the world. It provides a dependable method of storing and retrieving large amounts of data while offering a combination of system performance and ease of implementation.</a:t>
            </a:r>
          </a:p>
          <a:p>
            <a:r>
              <a:rPr lang="en-US" sz="2800" b="1" dirty="0"/>
              <a:t>RDBMS vs. DBMS</a:t>
            </a:r>
          </a:p>
          <a:p>
            <a:r>
              <a:rPr lang="en-US" sz="2800" dirty="0"/>
              <a:t>In general, databases store sets of data that can be queried for use in other applications. A database management system supports the development, administration and use of database platforms.</a:t>
            </a:r>
          </a:p>
          <a:p>
            <a:r>
              <a:rPr lang="en-US" sz="2800" dirty="0"/>
              <a:t>An RDBMS is a type of </a:t>
            </a:r>
            <a:r>
              <a:rPr lang="en-US" sz="2800" u="sng" dirty="0">
                <a:hlinkClick r:id="rId4"/>
              </a:rPr>
              <a:t>database management system</a:t>
            </a:r>
            <a:r>
              <a:rPr lang="en-US" sz="2800" dirty="0"/>
              <a:t> (DBMS) that stores data in a row-based table structure which connects related data elements. An RDBMS includes functions that maintain the security, accuracy, integrity and consistency of the data. This is different than the file storage used in a DBMS.</a:t>
            </a:r>
          </a:p>
          <a:p>
            <a:r>
              <a:rPr lang="en-US" sz="2800" dirty="0"/>
              <a:t>Other differences between database management systems and relational database management systems include:</a:t>
            </a:r>
          </a:p>
          <a:p>
            <a:r>
              <a:rPr lang="en-US" sz="2800" b="1" dirty="0"/>
              <a:t>Number of allowed users.</a:t>
            </a:r>
            <a:r>
              <a:rPr lang="en-US" sz="2800" dirty="0"/>
              <a:t> While a DBMS can only accept one user at a time, an RDBMS can operate with multiple users.</a:t>
            </a:r>
          </a:p>
          <a:p>
            <a:r>
              <a:rPr lang="en-US" sz="2800" b="1" dirty="0"/>
              <a:t>Hardware and software requirements.</a:t>
            </a:r>
            <a:r>
              <a:rPr lang="en-US" sz="2800" dirty="0"/>
              <a:t> A DBMS needs less software and hardware than an RDBMS.</a:t>
            </a:r>
          </a:p>
          <a:p>
            <a:r>
              <a:rPr lang="en-US" sz="2800" b="1" dirty="0"/>
              <a:t>Amount of data. </a:t>
            </a:r>
            <a:r>
              <a:rPr lang="en-US" sz="2800" dirty="0" err="1"/>
              <a:t>RDBMSes</a:t>
            </a:r>
            <a:r>
              <a:rPr lang="en-US" sz="2800" dirty="0"/>
              <a:t> can handle any amount of data, from small to large, while a DBMS can only manage small amounts.</a:t>
            </a:r>
          </a:p>
          <a:p>
            <a:r>
              <a:rPr lang="en-US" sz="2800" b="1" dirty="0"/>
              <a:t>Database structure.</a:t>
            </a:r>
            <a:r>
              <a:rPr lang="en-US" sz="2800" dirty="0"/>
              <a:t> In a DBMS, data is kept in a hierarchical form, whereas an RDBMS utilizes a table where the headers are used as column names and the rows contain the corresponding values.</a:t>
            </a:r>
          </a:p>
          <a:p>
            <a:r>
              <a:rPr lang="en-US" sz="2800" b="1" dirty="0"/>
              <a:t>ACID implementation.</a:t>
            </a:r>
            <a:r>
              <a:rPr lang="en-US" sz="2800" dirty="0"/>
              <a:t> </a:t>
            </a:r>
            <a:r>
              <a:rPr lang="en-US" sz="2800" dirty="0" err="1"/>
              <a:t>DBMSes</a:t>
            </a:r>
            <a:r>
              <a:rPr lang="en-US" sz="2800" dirty="0"/>
              <a:t> do not use the atomicity, consistency, isolation and durability (</a:t>
            </a:r>
            <a:r>
              <a:rPr lang="en-US" sz="2800" u="sng" dirty="0">
                <a:hlinkClick r:id="rId5"/>
              </a:rPr>
              <a:t>ACID</a:t>
            </a:r>
            <a:r>
              <a:rPr lang="en-US" sz="2800" dirty="0"/>
              <a:t>) model for storing data. On the other hand, </a:t>
            </a:r>
            <a:r>
              <a:rPr lang="en-US" sz="2800" dirty="0" err="1"/>
              <a:t>RDBMSes</a:t>
            </a:r>
            <a:r>
              <a:rPr lang="en-US" sz="2800" dirty="0"/>
              <a:t> base the structure of their data on the ACID model to ensure consistency.</a:t>
            </a:r>
          </a:p>
          <a:p>
            <a:r>
              <a:rPr lang="en-US" sz="2800" b="1" dirty="0"/>
              <a:t>Distributed databases.</a:t>
            </a:r>
            <a:r>
              <a:rPr lang="en-US" sz="2800" dirty="0"/>
              <a:t> While an RDBMS offers complete support for </a:t>
            </a:r>
            <a:r>
              <a:rPr lang="en-US" sz="2800" u="sng" dirty="0">
                <a:hlinkClick r:id="rId6"/>
              </a:rPr>
              <a:t>distributed databases</a:t>
            </a:r>
            <a:r>
              <a:rPr lang="en-US" sz="2800" dirty="0"/>
              <a:t>, a DBMS will not provide support.</a:t>
            </a:r>
          </a:p>
          <a:p>
            <a:r>
              <a:rPr lang="en-US" sz="2800" b="1" dirty="0"/>
              <a:t>Types of programs managed. </a:t>
            </a:r>
            <a:r>
              <a:rPr lang="en-US" sz="2800" dirty="0"/>
              <a:t>While an RDBMS helps manage the relationships between its incorporated tables of data, a DBMS focuses on maintaining databases that are present within the computer network and system </a:t>
            </a:r>
            <a:r>
              <a:rPr lang="en-US" sz="2800" u="sng" dirty="0">
                <a:hlinkClick r:id="rId7"/>
              </a:rPr>
              <a:t>hard disks</a:t>
            </a:r>
            <a:r>
              <a:rPr lang="en-US" sz="2800" dirty="0"/>
              <a:t>.</a:t>
            </a:r>
          </a:p>
          <a:p>
            <a:endParaRPr lang="fr-FR" sz="2800" dirty="0"/>
          </a:p>
        </p:txBody>
      </p:sp>
    </p:spTree>
    <p:extLst>
      <p:ext uri="{BB962C8B-B14F-4D97-AF65-F5344CB8AC3E}">
        <p14:creationId xmlns:p14="http://schemas.microsoft.com/office/powerpoint/2010/main" val="298317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88640"/>
            <a:ext cx="8219256" cy="1805062"/>
          </a:xfrm>
        </p:spPr>
        <p:txBody>
          <a:bodyPr>
            <a:normAutofit fontScale="90000"/>
          </a:bodyPr>
          <a:lstStyle/>
          <a:p>
            <a:r>
              <a:rPr lang="fr-FR" b="1" dirty="0" err="1"/>
              <a:t>SQLite</a:t>
            </a:r>
            <a:r>
              <a:rPr lang="fr-FR" b="1" dirty="0"/>
              <a:t> vs MySQL vs PostgreSQL: A </a:t>
            </a:r>
            <a:r>
              <a:rPr lang="fr-FR" b="1" dirty="0" err="1"/>
              <a:t>Comparison</a:t>
            </a:r>
            <a:r>
              <a:rPr lang="fr-FR" b="1" dirty="0"/>
              <a:t> Of </a:t>
            </a:r>
            <a:r>
              <a:rPr lang="fr-FR" b="1" dirty="0" err="1"/>
              <a:t>Relational</a:t>
            </a:r>
            <a:r>
              <a:rPr lang="fr-FR" b="1" dirty="0"/>
              <a:t> </a:t>
            </a:r>
            <a:r>
              <a:rPr lang="fr-FR" b="1" dirty="0" err="1"/>
              <a:t>Database</a:t>
            </a:r>
            <a:r>
              <a:rPr lang="fr-FR" b="1" dirty="0"/>
              <a:t> Management </a:t>
            </a:r>
            <a:r>
              <a:rPr lang="fr-FR" b="1" dirty="0" err="1"/>
              <a:t>Systems</a:t>
            </a:r>
            <a:r>
              <a:rPr lang="fr-FR" b="1" dirty="0"/>
              <a:t/>
            </a:r>
            <a:br>
              <a:rPr lang="fr-FR" b="1" dirty="0"/>
            </a:br>
            <a:endParaRPr lang="fr-FR" dirty="0"/>
          </a:p>
        </p:txBody>
      </p:sp>
      <p:sp>
        <p:nvSpPr>
          <p:cNvPr id="3" name="Espace réservé du contenu 2"/>
          <p:cNvSpPr>
            <a:spLocks noGrp="1"/>
          </p:cNvSpPr>
          <p:nvPr>
            <p:ph idx="1"/>
          </p:nvPr>
        </p:nvSpPr>
        <p:spPr/>
        <p:txBody>
          <a:bodyPr>
            <a:normAutofit fontScale="70000" lnSpcReduction="20000"/>
          </a:bodyPr>
          <a:lstStyle/>
          <a:p>
            <a:r>
              <a:rPr lang="en-US" sz="3400" dirty="0"/>
              <a:t>SQLite                                             </a:t>
            </a:r>
            <a:endParaRPr lang="en-US" sz="3400" b="1" dirty="0"/>
          </a:p>
          <a:p>
            <a:r>
              <a:rPr lang="en-US" sz="3400" dirty="0"/>
              <a:t>Overview and features</a:t>
            </a:r>
            <a:endParaRPr lang="en-US" sz="3400" b="1" dirty="0"/>
          </a:p>
          <a:p>
            <a:r>
              <a:rPr lang="en-US" sz="3400" dirty="0"/>
              <a:t>SQLite is an embedded, file-based RDBMS that does not require any installation or setup. This, in turn, means that the application does not run under a separate server process that needs to be started, stopped, or configured. This </a:t>
            </a:r>
            <a:r>
              <a:rPr lang="en-US" sz="3400" dirty="0" err="1"/>
              <a:t>serverless</a:t>
            </a:r>
            <a:r>
              <a:rPr lang="en-US" sz="3400" dirty="0"/>
              <a:t> architecture enables the database to be cross-platform compatible.</a:t>
            </a:r>
          </a:p>
          <a:p>
            <a:r>
              <a:rPr lang="en-US" sz="3400" dirty="0"/>
              <a:t>The complete SQL database is contained within a single disk file and all reads and writes take place directly on this disk file. As the data is directly written back to the disk file, SQLite adheres to the ACID properties to safeguard transactions against memory allocation failures and disk I/O errors that can result from unexpected system crashes or power failures.</a:t>
            </a:r>
          </a:p>
          <a:p>
            <a:endParaRPr lang="fr-FR" dirty="0"/>
          </a:p>
        </p:txBody>
      </p:sp>
    </p:spTree>
    <p:extLst>
      <p:ext uri="{BB962C8B-B14F-4D97-AF65-F5344CB8AC3E}">
        <p14:creationId xmlns:p14="http://schemas.microsoft.com/office/powerpoint/2010/main" val="315629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en-US" dirty="0"/>
              <a:t>Advantages and use cases</a:t>
            </a:r>
            <a:endParaRPr lang="en-US" b="1" dirty="0"/>
          </a:p>
          <a:p>
            <a:r>
              <a:rPr lang="en-US" dirty="0"/>
              <a:t>The SQLite library is one of the most compact libraries in this list where the size of the library can easily be under 600 KB. Due to its very small footprint and the nature of the RDBMS, it is a very good fit for </a:t>
            </a:r>
            <a:r>
              <a:rPr lang="en-US" dirty="0" err="1"/>
              <a:t>IoT</a:t>
            </a:r>
            <a:r>
              <a:rPr lang="en-US" dirty="0"/>
              <a:t> and embedded devices.</a:t>
            </a:r>
          </a:p>
          <a:p>
            <a:r>
              <a:rPr lang="en-US" dirty="0"/>
              <a:t>Some other good use cases include low-to-medium traffic websites (~ 100K requests a day), testing and internal development purposes, data analysis using </a:t>
            </a:r>
            <a:r>
              <a:rPr lang="en-US" dirty="0" err="1"/>
              <a:t>Tcl</a:t>
            </a:r>
            <a:r>
              <a:rPr lang="en-US" dirty="0"/>
              <a:t> or Python and educational purposes (this is simple to set up and can be used to teach SQL concepts to students).</a:t>
            </a:r>
          </a:p>
          <a:p>
            <a:endParaRPr lang="fr-FR" dirty="0"/>
          </a:p>
        </p:txBody>
      </p:sp>
    </p:spTree>
    <p:extLst>
      <p:ext uri="{BB962C8B-B14F-4D97-AF65-F5344CB8AC3E}">
        <p14:creationId xmlns:p14="http://schemas.microsoft.com/office/powerpoint/2010/main" val="114852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10000"/>
          </a:bodyPr>
          <a:lstStyle/>
          <a:p>
            <a:r>
              <a:rPr lang="en-US" dirty="0"/>
              <a:t>Disadvantages</a:t>
            </a:r>
            <a:endParaRPr lang="en-US" b="1" dirty="0"/>
          </a:p>
          <a:p>
            <a:r>
              <a:rPr lang="en-US" dirty="0"/>
              <a:t>One of the main drawbacks of the SQLite system is its lack of multi-user capabilities which can be found in full-fledged RDBMS systems like MySQL and PostgreSQL. This translates to a lack of granular access control, a friendly user management system, and security capabilities beyond encrypting the database file itself. This is a major drawback when designing multi-user applications like CRM and SaaS applications and is normally not favored when building multi-user or multi-tenant applications.</a:t>
            </a:r>
          </a:p>
          <a:p>
            <a:endParaRPr lang="fr-FR" dirty="0"/>
          </a:p>
        </p:txBody>
      </p:sp>
    </p:spTree>
    <p:extLst>
      <p:ext uri="{BB962C8B-B14F-4D97-AF65-F5344CB8AC3E}">
        <p14:creationId xmlns:p14="http://schemas.microsoft.com/office/powerpoint/2010/main" val="41908261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TotalTime>
  <Words>237</Words>
  <Application>Microsoft Office PowerPoint</Application>
  <PresentationFormat>Affichage à l'écran (4:3)</PresentationFormat>
  <Paragraphs>24</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DEFINITIONRDBMS (relational database management system) </vt:lpstr>
      <vt:lpstr>SQLite vs MySQL vs PostgreSQL: A Comparison Of Relational Database Management Systems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LOTFI</dc:creator>
  <cp:lastModifiedBy>LOTFI</cp:lastModifiedBy>
  <cp:revision>6</cp:revision>
  <dcterms:created xsi:type="dcterms:W3CDTF">2021-07-08T17:51:25Z</dcterms:created>
  <dcterms:modified xsi:type="dcterms:W3CDTF">2021-07-09T08:24:48Z</dcterms:modified>
</cp:coreProperties>
</file>