
<file path=[Content_Types].xml><?xml version="1.0" encoding="utf-8"?>
<Types xmlns="http://schemas.openxmlformats.org/package/2006/content-types">
  <Default Extension="jpeg" ContentType="image/jpeg"/>
  <Default Extension="JPG" ContentType="image/.jpg"/>
  <Default Extension="tiff" ContentType="image/tif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34"/>
  </p:handoutMasterIdLst>
  <p:sldIdLst>
    <p:sldId id="290" r:id="rId3"/>
    <p:sldId id="492" r:id="rId5"/>
    <p:sldId id="448" r:id="rId6"/>
    <p:sldId id="465" r:id="rId7"/>
    <p:sldId id="500" r:id="rId8"/>
    <p:sldId id="499" r:id="rId9"/>
    <p:sldId id="522" r:id="rId10"/>
    <p:sldId id="473" r:id="rId11"/>
    <p:sldId id="539" r:id="rId12"/>
    <p:sldId id="502" r:id="rId13"/>
    <p:sldId id="506" r:id="rId14"/>
    <p:sldId id="510" r:id="rId15"/>
    <p:sldId id="511" r:id="rId16"/>
    <p:sldId id="513" r:id="rId17"/>
    <p:sldId id="516" r:id="rId18"/>
    <p:sldId id="518" r:id="rId19"/>
    <p:sldId id="519" r:id="rId20"/>
    <p:sldId id="520" r:id="rId21"/>
    <p:sldId id="484" r:id="rId22"/>
    <p:sldId id="523" r:id="rId23"/>
    <p:sldId id="456" r:id="rId24"/>
    <p:sldId id="477" r:id="rId25"/>
    <p:sldId id="476" r:id="rId26"/>
    <p:sldId id="486" r:id="rId27"/>
    <p:sldId id="485" r:id="rId28"/>
    <p:sldId id="459" r:id="rId29"/>
    <p:sldId id="573" r:id="rId30"/>
    <p:sldId id="462" r:id="rId31"/>
    <p:sldId id="574" r:id="rId32"/>
    <p:sldId id="575" r:id="rId33"/>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1D88E5"/>
    <a:srgbClr val="16C55D"/>
    <a:srgbClr val="7C52FF"/>
    <a:srgbClr val="FF5A11"/>
    <a:srgbClr val="FFC000"/>
    <a:srgbClr val="F7004B"/>
    <a:srgbClr val="007B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72"/>
    <p:restoredTop sz="95442"/>
  </p:normalViewPr>
  <p:slideViewPr>
    <p:cSldViewPr snapToGrid="0" snapToObjects="1">
      <p:cViewPr>
        <p:scale>
          <a:sx n="147" d="100"/>
          <a:sy n="147" d="100"/>
        </p:scale>
        <p:origin x="-1616" y="-1456"/>
      </p:cViewPr>
      <p:guideLst/>
    </p:cSldViewPr>
  </p:slid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E9CC55-7738-4440-994C-36C45384D24D}"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DBC37D-7561-354B-AFC5-FBC8B0C3ED61}"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3DB45B-B277-3A43-81A9-9045017E3FE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C75EF1-27E5-664F-AC38-E3306487138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I‘m Scott, I work with Su-In Lee at the University of Washington, and I hope you enjoy exploring model interpretability with us this afternoon. XX</a:t>
            </a:r>
            <a:endParaRPr lang="en-US" dirty="0"/>
          </a:p>
        </p:txBody>
      </p:sp>
      <p:sp>
        <p:nvSpPr>
          <p:cNvPr id="4" name="Slide Number Placeholder 3"/>
          <p:cNvSpPr>
            <a:spLocks noGrp="1"/>
          </p:cNvSpPr>
          <p:nvPr>
            <p:ph type="sldNum" sz="quarter" idx="10"/>
          </p:nvPr>
        </p:nvSpPr>
        <p:spPr/>
        <p:txBody>
          <a:bodyPr/>
          <a:lstStyle/>
          <a:p>
            <a:fld id="{76C75EF1-27E5-664F-AC38-E33064871389}"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Noting this</a:t>
            </a:r>
            <a:r>
              <a:rPr lang="en-US" baseline="0" dirty="0" smtClean="0"/>
              <a:t> previously unappreciated unity among explanation methods is helpful, but even more interesting is that a connection with game theory implies XX there is only one way to assign feature feature attributions while maintaining two natural properties. What are these properties? XX</a:t>
            </a:r>
            <a:endParaRPr lang="en-US" baseline="0" dirty="0" smtClean="0"/>
          </a:p>
        </p:txBody>
      </p:sp>
      <p:sp>
        <p:nvSpPr>
          <p:cNvPr id="4" name="Slide Number Placeholder 3"/>
          <p:cNvSpPr>
            <a:spLocks noGrp="1"/>
          </p:cNvSpPr>
          <p:nvPr>
            <p:ph type="sldNum" sz="quarter" idx="10"/>
          </p:nvPr>
        </p:nvSpPr>
        <p:spPr/>
        <p:txBody>
          <a:bodyPr/>
          <a:lstStyle/>
          <a:p>
            <a:fld id="{1EC814E9-7823-3640-959A-7F2BD872A336}"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is local accuracy, which states XX that</a:t>
            </a:r>
            <a:r>
              <a:rPr lang="en-US" baseline="0" dirty="0" smtClean="0"/>
              <a:t> the sum of the feature attributions equals the original model’s prediction. XX</a:t>
            </a:r>
            <a:endParaRPr lang="en-US" dirty="0"/>
          </a:p>
        </p:txBody>
      </p:sp>
      <p:sp>
        <p:nvSpPr>
          <p:cNvPr id="4" name="Slide Number Placeholder 3"/>
          <p:cNvSpPr>
            <a:spLocks noGrp="1"/>
          </p:cNvSpPr>
          <p:nvPr>
            <p:ph type="sldNum" sz="quarter" idx="10"/>
          </p:nvPr>
        </p:nvSpPr>
        <p:spPr/>
        <p:txBody>
          <a:bodyPr/>
          <a:lstStyle/>
          <a:p>
            <a:fld id="{1EC814E9-7823-3640-959A-7F2BD872A336}"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814E9-7823-3640-959A-7F2BD872A336}"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814E9-7823-3640-959A-7F2BD872A336}"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is consistency, which states that if toggling a feature XX in one model XX</a:t>
            </a:r>
            <a:endParaRPr lang="en-US" dirty="0"/>
          </a:p>
        </p:txBody>
      </p:sp>
      <p:sp>
        <p:nvSpPr>
          <p:cNvPr id="4" name="Slide Number Placeholder 3"/>
          <p:cNvSpPr>
            <a:spLocks noGrp="1"/>
          </p:cNvSpPr>
          <p:nvPr>
            <p:ph type="sldNum" sz="quarter" idx="10"/>
          </p:nvPr>
        </p:nvSpPr>
        <p:spPr/>
        <p:txBody>
          <a:bodyPr/>
          <a:lstStyle/>
          <a:p>
            <a:fld id="{1EC814E9-7823-3640-959A-7F2BD872A336}"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800" rtl="0" eaLnBrk="1" fontAlgn="auto" latinLnBrk="0" hangingPunct="1">
              <a:lnSpc>
                <a:spcPct val="100000"/>
              </a:lnSpc>
              <a:spcBef>
                <a:spcPts val="0"/>
              </a:spcBef>
              <a:spcAft>
                <a:spcPts val="0"/>
              </a:spcAft>
              <a:buClrTx/>
              <a:buSzTx/>
              <a:buFontTx/>
              <a:buNone/>
              <a:defRPr/>
            </a:pPr>
            <a:endParaRPr lang="en-US" dirty="0" smtClean="0"/>
          </a:p>
        </p:txBody>
      </p:sp>
      <p:sp>
        <p:nvSpPr>
          <p:cNvPr id="4" name="Slide Number Placeholder 3"/>
          <p:cNvSpPr>
            <a:spLocks noGrp="1"/>
          </p:cNvSpPr>
          <p:nvPr>
            <p:ph type="sldNum" sz="quarter" idx="10"/>
          </p:nvPr>
        </p:nvSpPr>
        <p:spPr/>
        <p:txBody>
          <a:bodyPr/>
          <a:lstStyle/>
          <a:p>
            <a:fld id="{1EC814E9-7823-3640-959A-7F2BD872A336}"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800" rtl="0" eaLnBrk="1" fontAlgn="auto" latinLnBrk="0" hangingPunct="1">
              <a:lnSpc>
                <a:spcPct val="100000"/>
              </a:lnSpc>
              <a:spcBef>
                <a:spcPts val="0"/>
              </a:spcBef>
              <a:spcAft>
                <a:spcPts val="0"/>
              </a:spcAft>
              <a:buClrTx/>
              <a:buSzTx/>
              <a:buFontTx/>
              <a:buNone/>
              <a:defRPr/>
            </a:pPr>
            <a:r>
              <a:rPr lang="en-US" dirty="0" smtClean="0"/>
              <a:t>makes</a:t>
            </a:r>
            <a:r>
              <a:rPr lang="en-US" baseline="0" dirty="0" smtClean="0"/>
              <a:t> a larger difference than toggling the same feature XX in another model XX</a:t>
            </a:r>
            <a:endParaRPr lang="en-US" dirty="0" smtClean="0"/>
          </a:p>
        </p:txBody>
      </p:sp>
      <p:sp>
        <p:nvSpPr>
          <p:cNvPr id="4" name="Slide Number Placeholder 3"/>
          <p:cNvSpPr>
            <a:spLocks noGrp="1"/>
          </p:cNvSpPr>
          <p:nvPr>
            <p:ph type="sldNum" sz="quarter" idx="10"/>
          </p:nvPr>
        </p:nvSpPr>
        <p:spPr/>
        <p:txBody>
          <a:bodyPr/>
          <a:lstStyle/>
          <a:p>
            <a:fld id="{1EC814E9-7823-3640-959A-7F2BD872A336}"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814E9-7823-3640-959A-7F2BD872A336}"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800" rtl="0" eaLnBrk="1" fontAlgn="auto" latinLnBrk="0" hangingPunct="1">
              <a:lnSpc>
                <a:spcPct val="100000"/>
              </a:lnSpc>
              <a:spcBef>
                <a:spcPts val="0"/>
              </a:spcBef>
              <a:spcAft>
                <a:spcPts val="0"/>
              </a:spcAft>
              <a:buClrTx/>
              <a:buSzTx/>
              <a:buFontTx/>
              <a:buNone/>
              <a:defRPr/>
            </a:pPr>
            <a:r>
              <a:rPr lang="en-US" baseline="0" dirty="0" smtClean="0"/>
              <a:t>then the feature should be attributed a larger value XX in the first model than the second. Under these two conditions the feature attribution values are forced to be the classic Shapley values from game theory. XX</a:t>
            </a:r>
            <a:endParaRPr lang="en-US" dirty="0" smtClean="0"/>
          </a:p>
        </p:txBody>
      </p:sp>
      <p:sp>
        <p:nvSpPr>
          <p:cNvPr id="4" name="Slide Number Placeholder 3"/>
          <p:cNvSpPr>
            <a:spLocks noGrp="1"/>
          </p:cNvSpPr>
          <p:nvPr>
            <p:ph type="sldNum" sz="quarter" idx="10"/>
          </p:nvPr>
        </p:nvSpPr>
        <p:spPr/>
        <p:txBody>
          <a:bodyPr/>
          <a:lstStyle/>
          <a:p>
            <a:fld id="{1EC814E9-7823-3640-959A-7F2BD872A336}"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number of current methods XX </a:t>
            </a:r>
            <a:r>
              <a:rPr lang="en-US" baseline="0" dirty="0" smtClean="0"/>
              <a:t>have not previously considered these properties and the uniqueness result they imply, and this has important implications for each of them. In contrast, XX methods already connected with game theory are consistent with these properties, but are less efficient to compute than these other approaches. XX</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EC814E9-7823-3640-959A-7F2BD872A336}"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start with a simple motivational example. This is John,</a:t>
            </a:r>
            <a:r>
              <a:rPr lang="en-US" baseline="0" dirty="0" smtClean="0"/>
              <a:t> </a:t>
            </a:r>
            <a:r>
              <a:rPr lang="en-US" dirty="0" smtClean="0"/>
              <a:t>a typical bank customer. Like many consumers</a:t>
            </a:r>
            <a:r>
              <a:rPr lang="en-US" baseline="0" dirty="0" smtClean="0"/>
              <a:t> today, when he applies for a loan, information about him is sent through a predictive model XX.</a:t>
            </a:r>
            <a:endParaRPr lang="en-US" baseline="0" dirty="0" smtClean="0"/>
          </a:p>
          <a:p>
            <a:endParaRPr lang="en-US" baseline="0" dirty="0" smtClean="0"/>
          </a:p>
          <a:p>
            <a:r>
              <a:rPr lang="en-US" baseline="0" dirty="0" smtClean="0"/>
              <a:t>This model is designed to calculate the risk that John will have repayment problems, XX which, unfortunately for John, is 55%. And because his risk is high, the bank declines his loan application XX.</a:t>
            </a:r>
            <a:endParaRPr lang="en-US" baseline="0" dirty="0" smtClean="0"/>
          </a:p>
          <a:p>
            <a:endParaRPr lang="en-US" baseline="0" dirty="0" smtClean="0"/>
          </a:p>
          <a:p>
            <a:r>
              <a:rPr lang="en-US" baseline="0" dirty="0" smtClean="0"/>
              <a:t>A natural first question John has XX is “Why?” The bank XX also want to know why, because these are key business decisions. But unfortunately for the data scientist that built this model XX, she used a complex model and so these questions are hard to answer XX   </a:t>
            </a:r>
            <a:r>
              <a:rPr lang="en-US" baseline="0" dirty="0" smtClean="0"/>
              <a:t>…</a:t>
            </a:r>
            <a:r>
              <a:rPr lang="en-US" baseline="0" dirty="0" smtClean="0"/>
              <a:t>.  XX</a:t>
            </a:r>
            <a:endParaRPr lang="en-US" dirty="0"/>
          </a:p>
        </p:txBody>
      </p:sp>
      <p:sp>
        <p:nvSpPr>
          <p:cNvPr id="4" name="Slide Number Placeholder 3"/>
          <p:cNvSpPr>
            <a:spLocks noGrp="1"/>
          </p:cNvSpPr>
          <p:nvPr>
            <p:ph type="sldNum" sz="quarter" idx="10"/>
          </p:nvPr>
        </p:nvSpPr>
        <p:spPr/>
        <p:txBody>
          <a:bodyPr/>
          <a:lstStyle/>
          <a:p>
            <a:fld id="{76C75EF1-27E5-664F-AC38-E33064871389}"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800" rtl="0" eaLnBrk="1" fontAlgn="auto" latinLnBrk="0" hangingPunct="1">
              <a:lnSpc>
                <a:spcPct val="100000"/>
              </a:lnSpc>
              <a:spcBef>
                <a:spcPts val="0"/>
              </a:spcBef>
              <a:spcAft>
                <a:spcPts val="0"/>
              </a:spcAft>
              <a:buClrTx/>
              <a:buSzTx/>
              <a:buFontTx/>
              <a:buNone/>
              <a:defRPr/>
            </a:pPr>
            <a:r>
              <a:rPr lang="en-US" baseline="0" dirty="0" smtClean="0"/>
              <a:t>We propose a unification of these approaches that leverages the unique strengths of each.</a:t>
            </a:r>
            <a:endParaRPr lang="en-US" dirty="0" smtClean="0"/>
          </a:p>
          <a:p>
            <a:endParaRPr lang="en-US" dirty="0" smtClean="0"/>
          </a:p>
          <a:p>
            <a:r>
              <a:rPr lang="en-US" dirty="0" smtClean="0"/>
              <a:t>This unified approach presents</a:t>
            </a:r>
            <a:r>
              <a:rPr lang="en-US" baseline="0" dirty="0" smtClean="0"/>
              <a:t> a set of ideal values, SHAP values, that can then be approximated by different methods. What are these values? XX</a:t>
            </a:r>
            <a:endParaRPr lang="en-US" dirty="0"/>
          </a:p>
        </p:txBody>
      </p:sp>
      <p:sp>
        <p:nvSpPr>
          <p:cNvPr id="4" name="Slide Number Placeholder 3"/>
          <p:cNvSpPr>
            <a:spLocks noGrp="1"/>
          </p:cNvSpPr>
          <p:nvPr>
            <p:ph type="sldNum" sz="quarter" idx="10"/>
          </p:nvPr>
        </p:nvSpPr>
        <p:spPr/>
        <p:txBody>
          <a:bodyPr/>
          <a:lstStyle/>
          <a:p>
            <a:fld id="{1EC814E9-7823-3640-959A-7F2BD872A336}"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see, let</a:t>
            </a:r>
            <a:r>
              <a:rPr lang="en-US" baseline="0" dirty="0" smtClean="0"/>
              <a:t>’</a:t>
            </a:r>
            <a:r>
              <a:rPr lang="en-US" baseline="0" dirty="0" smtClean="0"/>
              <a:t>s return to John and answer why his loan application was denied. To explain his denial it is important to start with the base rate of loan repayment problems XX, denoted here by the expected value of the model’s output.</a:t>
            </a:r>
            <a:endParaRPr lang="en-US" baseline="0" dirty="0" smtClean="0"/>
          </a:p>
          <a:p>
            <a:endParaRPr lang="en-US" baseline="0" dirty="0" smtClean="0"/>
          </a:p>
          <a:p>
            <a:r>
              <a:rPr lang="en-US" baseline="0" dirty="0" smtClean="0"/>
              <a:t>To explain John's risk XX, we need to explain how we got from the base rate XX, to his risk of 55%. XX</a:t>
            </a:r>
            <a:endParaRPr lang="en-US" dirty="0"/>
          </a:p>
        </p:txBody>
      </p:sp>
      <p:sp>
        <p:nvSpPr>
          <p:cNvPr id="4" name="Slide Number Placeholder 3"/>
          <p:cNvSpPr>
            <a:spLocks noGrp="1"/>
          </p:cNvSpPr>
          <p:nvPr>
            <p:ph type="sldNum" sz="quarter" idx="10"/>
          </p:nvPr>
        </p:nvSpPr>
        <p:spPr/>
        <p:txBody>
          <a:bodyPr/>
          <a:lstStyle/>
          <a:p>
            <a:fld id="{1EC814E9-7823-3640-959A-7F2BD872A336}"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do this we start at the</a:t>
            </a:r>
            <a:r>
              <a:rPr lang="en-US" baseline="0" dirty="0" smtClean="0"/>
              <a:t> expected value of the model output</a:t>
            </a:r>
            <a:r>
              <a:rPr lang="en-US" dirty="0" smtClean="0"/>
              <a:t>, and then condition on a single</a:t>
            </a:r>
            <a:r>
              <a:rPr lang="en-US" baseline="0" dirty="0" smtClean="0"/>
              <a:t> feature XX, John's age. Since this increases John's risk by 15% we attribute that increase to John's age.</a:t>
            </a:r>
            <a:endParaRPr lang="en-US" baseline="0" dirty="0" smtClean="0"/>
          </a:p>
          <a:p>
            <a:endParaRPr lang="en-US" baseline="0" dirty="0" smtClean="0"/>
          </a:p>
          <a:p>
            <a:r>
              <a:rPr lang="en-US" dirty="0" smtClean="0"/>
              <a:t>XX</a:t>
            </a:r>
            <a:r>
              <a:rPr lang="en-US" baseline="0" dirty="0" smtClean="0"/>
              <a:t> </a:t>
            </a:r>
            <a:r>
              <a:rPr lang="en-US" dirty="0" smtClean="0"/>
              <a:t>Next we condition on John's occupation,</a:t>
            </a:r>
            <a:r>
              <a:rPr lang="en-US" baseline="0" dirty="0" smtClean="0"/>
              <a:t> which is very unstable, and again attribute the change in expected model output to his occupation as a day trader.</a:t>
            </a:r>
            <a:endParaRPr lang="en-US" baseline="0" dirty="0" smtClean="0"/>
          </a:p>
          <a:p>
            <a:endParaRPr lang="en-US" baseline="0" dirty="0" smtClean="0"/>
          </a:p>
          <a:p>
            <a:pPr algn="l"/>
            <a:r>
              <a:rPr lang="en-US" baseline="0" dirty="0" smtClean="0"/>
              <a:t>If we repeat this for his open accounts XX and marital status XX we end up conditioning on all the features and so arrive at 55%, John’s predicted risk. XX</a:t>
            </a:r>
            <a:endParaRPr lang="en-US" dirty="0"/>
          </a:p>
        </p:txBody>
      </p:sp>
      <p:sp>
        <p:nvSpPr>
          <p:cNvPr id="4" name="Slide Number Placeholder 3"/>
          <p:cNvSpPr>
            <a:spLocks noGrp="1"/>
          </p:cNvSpPr>
          <p:nvPr>
            <p:ph type="sldNum" sz="quarter" idx="10"/>
          </p:nvPr>
        </p:nvSpPr>
        <p:spPr/>
        <p:txBody>
          <a:bodyPr/>
          <a:lstStyle/>
          <a:p>
            <a:fld id="{1EC814E9-7823-3640-959A-7F2BD872A336}"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important to note that in this process the order matters! For example the impact of John</a:t>
            </a:r>
            <a:r>
              <a:rPr lang="en-US" baseline="0" dirty="0" smtClean="0"/>
              <a:t> being a day trader might be particularly bad because he is also young. Which means if we reversed the order that we added age and occupation, their marginal effects would be different.</a:t>
            </a:r>
            <a:endParaRPr lang="en-US" baseline="0" dirty="0" smtClean="0"/>
          </a:p>
          <a:p>
            <a:endParaRPr lang="en-US" baseline="0" dirty="0" smtClean="0"/>
          </a:p>
          <a:p>
            <a:r>
              <a:rPr lang="en-US" dirty="0" smtClean="0"/>
              <a:t>XX SHAP values result from averaging</a:t>
            </a:r>
            <a:r>
              <a:rPr lang="en-US" baseline="0" dirty="0" smtClean="0"/>
              <a:t> over all N! possible orderings. Of course this not how we want to actually compute the values, but we will discuss that later. XX</a:t>
            </a:r>
            <a:endParaRPr lang="en-US" dirty="0"/>
          </a:p>
        </p:txBody>
      </p:sp>
      <p:sp>
        <p:nvSpPr>
          <p:cNvPr id="4" name="Slide Number Placeholder 3"/>
          <p:cNvSpPr>
            <a:spLocks noGrp="1"/>
          </p:cNvSpPr>
          <p:nvPr>
            <p:ph type="sldNum" sz="quarter" idx="10"/>
          </p:nvPr>
        </p:nvSpPr>
        <p:spPr/>
        <p:txBody>
          <a:bodyPr/>
          <a:lstStyle/>
          <a:p>
            <a:fld id="{1EC814E9-7823-3640-959A-7F2BD872A336}"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SHAP</a:t>
            </a:r>
            <a:r>
              <a:rPr lang="en-US" baseline="0" dirty="0" smtClean="0"/>
              <a:t> values have very interesting connections with all these methods, but for the sake of brevity we will just focus on one connection, XX the one between SHAP and LIME. XX</a:t>
            </a:r>
            <a:endParaRPr lang="en-US" dirty="0"/>
          </a:p>
        </p:txBody>
      </p:sp>
      <p:sp>
        <p:nvSpPr>
          <p:cNvPr id="4" name="Slide Number Placeholder 3"/>
          <p:cNvSpPr>
            <a:spLocks noGrp="1"/>
          </p:cNvSpPr>
          <p:nvPr>
            <p:ph type="sldNum" sz="quarter" idx="10"/>
          </p:nvPr>
        </p:nvSpPr>
        <p:spPr/>
        <p:txBody>
          <a:bodyPr/>
          <a:lstStyle/>
          <a:p>
            <a:fld id="{1EC814E9-7823-3640-959A-7F2BD872A336}"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LIME</a:t>
            </a:r>
            <a:r>
              <a:rPr lang="en-US" baseline="0" dirty="0" smtClean="0"/>
              <a:t> is a popular recent method designed to interpret the predictions of any model, and is based on minimizing the following objective, which uses a loss function XX that forces a simple model g, to approximate the output of the complex model f, locally. Where what local means is defined by a density kernel XX </a:t>
            </a:r>
            <a:r>
              <a:rPr lang="en-US" baseline="0" dirty="0" err="1" smtClean="0"/>
              <a:t>pi_x</a:t>
            </a:r>
            <a:r>
              <a:rPr lang="en-US" baseline="0" dirty="0" smtClean="0"/>
              <a:t>.</a:t>
            </a:r>
            <a:endParaRPr lang="en-US" baseline="0" dirty="0" smtClean="0"/>
          </a:p>
          <a:p>
            <a:endParaRPr lang="en-US" baseline="0" dirty="0" smtClean="0"/>
          </a:p>
          <a:p>
            <a:r>
              <a:rPr lang="en-US" baseline="0" dirty="0" smtClean="0"/>
              <a:t>The simple model g is constrained to a class of interpretable models, XX which they choose as linear models. The simple model can also be further constrained with regularization. XX</a:t>
            </a:r>
            <a:endParaRPr lang="en-US" baseline="0" dirty="0" smtClean="0"/>
          </a:p>
          <a:p>
            <a:endParaRPr lang="en-US" baseline="0" dirty="0" smtClean="0"/>
          </a:p>
          <a:p>
            <a:r>
              <a:rPr lang="en-US" baseline="0" dirty="0" smtClean="0"/>
              <a:t>This is a very useful objective, but it raises several questions. XX Such as how do we pick the loss, </a:t>
            </a:r>
            <a:r>
              <a:rPr lang="en-US" baseline="0" dirty="0" err="1" smtClean="0"/>
              <a:t>regularizer</a:t>
            </a:r>
            <a:r>
              <a:rPr lang="en-US" baseline="0" dirty="0" smtClean="0"/>
              <a:t>, and perhaps more importantly, the kernel </a:t>
            </a:r>
            <a:r>
              <a:rPr lang="en-US" baseline="0" dirty="0" err="1" smtClean="0"/>
              <a:t>pi_x</a:t>
            </a:r>
            <a:r>
              <a:rPr lang="en-US" baseline="0" dirty="0" smtClean="0"/>
              <a:t>, which is our definition of locality. In the original paper LIME made heuristic choices for these parameters. </a:t>
            </a:r>
            <a:r>
              <a:rPr lang="en-US" dirty="0" smtClean="0"/>
              <a:t>But</a:t>
            </a:r>
            <a:r>
              <a:rPr lang="en-US" baseline="0" dirty="0" smtClean="0"/>
              <a:t> i</a:t>
            </a:r>
            <a:r>
              <a:rPr lang="en-US" dirty="0" smtClean="0"/>
              <a:t>t</a:t>
            </a:r>
            <a:r>
              <a:rPr lang="en-US" baseline="0" dirty="0" smtClean="0"/>
              <a:t> turns out that because LIME is part of the additive feature attribution method class XX</a:t>
            </a:r>
            <a:endParaRPr lang="en-US" dirty="0"/>
          </a:p>
        </p:txBody>
      </p:sp>
      <p:sp>
        <p:nvSpPr>
          <p:cNvPr id="4" name="Slide Number Placeholder 3"/>
          <p:cNvSpPr>
            <a:spLocks noGrp="1"/>
          </p:cNvSpPr>
          <p:nvPr>
            <p:ph type="sldNum" sz="quarter" idx="10"/>
          </p:nvPr>
        </p:nvSpPr>
        <p:spPr/>
        <p:txBody>
          <a:bodyPr/>
          <a:lstStyle/>
          <a:p>
            <a:fld id="{76C75EF1-27E5-664F-AC38-E33064871389}"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 Omega, and </a:t>
            </a:r>
            <a:r>
              <a:rPr lang="en-US" dirty="0" err="1" smtClean="0"/>
              <a:t>pi</a:t>
            </a:r>
            <a:r>
              <a:rPr lang="en-US" baseline="0" dirty="0" err="1" smtClean="0"/>
              <a:t>_x</a:t>
            </a:r>
            <a:r>
              <a:rPr lang="en-US" baseline="0" dirty="0" smtClean="0"/>
              <a:t> are all forced u</a:t>
            </a:r>
            <a:r>
              <a:rPr lang="en-US" dirty="0" smtClean="0"/>
              <a:t>nder local accuracy and consistency</a:t>
            </a:r>
            <a:r>
              <a:rPr lang="en-US" baseline="0" dirty="0" smtClean="0"/>
              <a:t>! </a:t>
            </a:r>
            <a:endParaRPr lang="en-US" baseline="0" dirty="0" smtClean="0"/>
          </a:p>
          <a:p>
            <a:endParaRPr lang="en-US" baseline="0" dirty="0" smtClean="0"/>
          </a:p>
          <a:p>
            <a:r>
              <a:rPr lang="en-US" baseline="0" dirty="0" smtClean="0"/>
              <a:t>We derived what they are XX and the new kernel we found XX is significantly different from previous XX heuristically chosen kernels. XX</a:t>
            </a:r>
            <a:endParaRPr lang="en-US" baseline="0" dirty="0" smtClean="0"/>
          </a:p>
        </p:txBody>
      </p:sp>
      <p:sp>
        <p:nvSpPr>
          <p:cNvPr id="4" name="Slide Number Placeholder 3"/>
          <p:cNvSpPr>
            <a:spLocks noGrp="1"/>
          </p:cNvSpPr>
          <p:nvPr>
            <p:ph type="sldNum" sz="quarter" idx="10"/>
          </p:nvPr>
        </p:nvSpPr>
        <p:spPr/>
        <p:txBody>
          <a:bodyPr/>
          <a:lstStyle/>
          <a:p>
            <a:fld id="{1EC814E9-7823-3640-959A-7F2BD872A336}"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see how conforming to local accuracy and consistency impacts real explanations, consider a medical example about prioritizing antiviral drug delivery. We observe three symptoms: cough, fever, and congestion, and then the model produces a treatment priority score.</a:t>
            </a:r>
            <a:endParaRPr lang="en-US" baseline="0" dirty="0" smtClean="0"/>
          </a:p>
          <a:p>
            <a:endParaRPr lang="en-US" baseline="0" dirty="0" smtClean="0"/>
          </a:p>
          <a:p>
            <a:r>
              <a:rPr lang="en-US" baseline="0" dirty="0" smtClean="0"/>
              <a:t>The drug is very effective in the early stages of an infection, so these people should have high priority, but the drug is less effective later. XX</a:t>
            </a:r>
            <a:endParaRPr lang="en-US" dirty="0" smtClean="0"/>
          </a:p>
        </p:txBody>
      </p:sp>
      <p:sp>
        <p:nvSpPr>
          <p:cNvPr id="4" name="Slide Number Placeholder 3"/>
          <p:cNvSpPr>
            <a:spLocks noGrp="1"/>
          </p:cNvSpPr>
          <p:nvPr>
            <p:ph type="sldNum" sz="quarter" idx="10"/>
          </p:nvPr>
        </p:nvSpPr>
        <p:spPr/>
        <p:txBody>
          <a:bodyPr/>
          <a:lstStyle/>
          <a:p>
            <a:fld id="{1EC814E9-7823-3640-959A-7F2BD872A336}"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SHAP</a:t>
            </a:r>
            <a:r>
              <a:rPr lang="en-US" baseline="0" dirty="0" smtClean="0"/>
              <a:t> </a:t>
            </a:r>
            <a:r>
              <a:rPr lang="en-US" dirty="0" smtClean="0"/>
              <a:t>also obtains improve</a:t>
            </a:r>
            <a:r>
              <a:rPr lang="en-US" baseline="0" dirty="0" smtClean="0"/>
              <a:t>d computational efficiency over previous game theory methods.</a:t>
            </a:r>
            <a:endParaRPr lang="en-US" baseline="0" dirty="0" smtClean="0"/>
          </a:p>
          <a:p>
            <a:endParaRPr lang="en-US" baseline="0" dirty="0" smtClean="0"/>
          </a:p>
          <a:p>
            <a:r>
              <a:rPr lang="en-US" baseline="0" dirty="0" smtClean="0"/>
              <a:t>The gray lines represent the true SHAP value of a feature in two different models. Shapley sampling uses random samples over permutations to estimate feature attributions XX</a:t>
            </a:r>
            <a:endParaRPr lang="en-US" dirty="0"/>
          </a:p>
        </p:txBody>
      </p:sp>
      <p:sp>
        <p:nvSpPr>
          <p:cNvPr id="4" name="Slide Number Placeholder 3"/>
          <p:cNvSpPr>
            <a:spLocks noGrp="1"/>
          </p:cNvSpPr>
          <p:nvPr>
            <p:ph type="sldNum" sz="quarter" idx="10"/>
          </p:nvPr>
        </p:nvSpPr>
        <p:spPr/>
        <p:txBody>
          <a:bodyPr/>
          <a:lstStyle/>
          <a:p>
            <a:fld id="{1EC814E9-7823-3640-959A-7F2BD872A336}" type="slidenum">
              <a:rPr 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SHAP</a:t>
            </a:r>
            <a:r>
              <a:rPr lang="en-US" baseline="0" dirty="0" smtClean="0"/>
              <a:t> </a:t>
            </a:r>
            <a:r>
              <a:rPr lang="en-US" dirty="0" smtClean="0"/>
              <a:t>also obtains improve</a:t>
            </a:r>
            <a:r>
              <a:rPr lang="en-US" baseline="0" dirty="0" smtClean="0"/>
              <a:t>d computational efficiency over previous game theory methods.</a:t>
            </a:r>
            <a:endParaRPr lang="en-US" baseline="0" dirty="0" smtClean="0"/>
          </a:p>
          <a:p>
            <a:endParaRPr lang="en-US" baseline="0" dirty="0" smtClean="0"/>
          </a:p>
          <a:p>
            <a:r>
              <a:rPr lang="en-US" baseline="0" dirty="0" smtClean="0"/>
              <a:t>The gray lines represent the true SHAP value of a feature in two different models. Shapley sampling uses random samples over permutations to estimate feature attributions XX</a:t>
            </a:r>
            <a:endParaRPr lang="en-US" dirty="0"/>
          </a:p>
        </p:txBody>
      </p:sp>
      <p:sp>
        <p:nvSpPr>
          <p:cNvPr id="4" name="Slide Number Placeholder 3"/>
          <p:cNvSpPr>
            <a:spLocks noGrp="1"/>
          </p:cNvSpPr>
          <p:nvPr>
            <p:ph type="sldNum" sz="quarter" idx="10"/>
          </p:nvPr>
        </p:nvSpPr>
        <p:spPr/>
        <p:txBody>
          <a:bodyPr/>
          <a:lstStyle/>
          <a:p>
            <a:fld id="{1EC814E9-7823-3640-959A-7F2BD872A336}"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reason the</a:t>
            </a:r>
            <a:r>
              <a:rPr lang="en-US" baseline="0" dirty="0" smtClean="0"/>
              <a:t> data scientist used a complex model is because they are often very accurate on large data sets XX, but that same complexity also makes them hard to interpret XX. In contrast, simple models are easy to interpret XX, but are often less accurate XX. This leads to a trade-off XX between interpretability and accuracy.</a:t>
            </a:r>
            <a:endParaRPr lang="en-US" baseline="0" dirty="0" smtClean="0"/>
          </a:p>
          <a:p>
            <a:endParaRPr lang="en-US" baseline="0" dirty="0" smtClean="0"/>
          </a:p>
          <a:p>
            <a:r>
              <a:rPr lang="en-US" baseline="0" dirty="0" smtClean="0"/>
              <a:t>This trade-off is particularly painful for the bank since accuracy directly corresponds to profitability XX, while interpretability has important implications for customer satisfaction XX and even legality. This tradeoff effects a wide range of applications, and so many recent methods have been developed to address it. XX</a:t>
            </a:r>
            <a:endParaRPr lang="en-US" dirty="0"/>
          </a:p>
        </p:txBody>
      </p:sp>
      <p:sp>
        <p:nvSpPr>
          <p:cNvPr id="4" name="Slide Number Placeholder 3"/>
          <p:cNvSpPr>
            <a:spLocks noGrp="1"/>
          </p:cNvSpPr>
          <p:nvPr>
            <p:ph type="sldNum" sz="quarter" idx="10"/>
          </p:nvPr>
        </p:nvSpPr>
        <p:spPr/>
        <p:txBody>
          <a:bodyPr/>
          <a:lstStyle/>
          <a:p>
            <a:fld id="{1EC814E9-7823-3640-959A-7F2BD872A336}"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methods do not try and make an entire complex model interpretable, because there is inherently too much to succinctly explain. </a:t>
            </a:r>
            <a:r>
              <a:rPr lang="en-US" baseline="0" dirty="0" smtClean="0"/>
              <a:t>Instead they focus on explaining a single prediction XX, because mapping a single input to an output involves only a small part of the complexity of the overall model. XX</a:t>
            </a:r>
            <a:endParaRPr lang="en-US" dirty="0" smtClean="0"/>
          </a:p>
        </p:txBody>
      </p:sp>
      <p:sp>
        <p:nvSpPr>
          <p:cNvPr id="4" name="Slide Number Placeholder 3"/>
          <p:cNvSpPr>
            <a:spLocks noGrp="1"/>
          </p:cNvSpPr>
          <p:nvPr>
            <p:ph type="sldNum" sz="quarter" idx="10"/>
          </p:nvPr>
        </p:nvSpPr>
        <p:spPr/>
        <p:txBody>
          <a:bodyPr/>
          <a:lstStyle/>
          <a:p>
            <a:fld id="{1EC814E9-7823-3640-959A-7F2BD872A336}"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 we explain the prediction of a potentially complex model?</a:t>
            </a:r>
            <a:endParaRPr lang="en-US" dirty="0" smtClean="0"/>
          </a:p>
          <a:p>
            <a:endParaRPr lang="en-US" dirty="0" smtClean="0"/>
          </a:p>
          <a:p>
            <a:r>
              <a:rPr lang="en-US" dirty="0" smtClean="0"/>
              <a:t>One approach is to change the model inputs,</a:t>
            </a:r>
            <a:r>
              <a:rPr lang="en-US" baseline="0" dirty="0" smtClean="0"/>
              <a:t> where x_1 could for example represent John’s age, </a:t>
            </a:r>
            <a:r>
              <a:rPr lang="en-US" dirty="0" smtClean="0"/>
              <a:t>and see how the model behaves. By hiding XX such a feature from the model </a:t>
            </a:r>
            <a:r>
              <a:rPr lang="en-US" baseline="0" dirty="0" smtClean="0"/>
              <a:t>…</a:t>
            </a:r>
            <a:r>
              <a:rPr lang="en-US" baseline="0" dirty="0" smtClean="0"/>
              <a:t> XX, or a set XX of features, </a:t>
            </a:r>
            <a:r>
              <a:rPr lang="en-US" dirty="0" smtClean="0"/>
              <a:t>we can learn</a:t>
            </a:r>
            <a:r>
              <a:rPr lang="en-US" baseline="0" dirty="0" smtClean="0"/>
              <a:t> about how features effect the model’s output. XX</a:t>
            </a:r>
            <a:endParaRPr lang="en-US" baseline="0" dirty="0" smtClean="0"/>
          </a:p>
          <a:p>
            <a:endParaRPr lang="en-US" baseline="0" dirty="0" smtClean="0"/>
          </a:p>
          <a:p>
            <a:r>
              <a:rPr lang="en-US" baseline="0" dirty="0" smtClean="0"/>
              <a:t>If we want to summarize these effects, we can attribute an importance value to each feature XX, and replace the model with a simple sum. XX</a:t>
            </a:r>
            <a:endParaRPr lang="en-US" baseline="0" dirty="0" smtClean="0"/>
          </a:p>
        </p:txBody>
      </p:sp>
      <p:sp>
        <p:nvSpPr>
          <p:cNvPr id="4" name="Slide Number Placeholder 3"/>
          <p:cNvSpPr>
            <a:spLocks noGrp="1"/>
          </p:cNvSpPr>
          <p:nvPr>
            <p:ph type="sldNum" sz="quarter" idx="10"/>
          </p:nvPr>
        </p:nvSpPr>
        <p:spPr/>
        <p:txBody>
          <a:bodyPr/>
          <a:lstStyle/>
          <a:p>
            <a:fld id="{1EC814E9-7823-3640-959A-7F2BD872A336}"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a:t>
            </a:r>
            <a:r>
              <a:rPr lang="en-US" dirty="0" smtClean="0"/>
              <a:t>feature attributions</a:t>
            </a:r>
            <a:r>
              <a:rPr lang="en-US" baseline="0" dirty="0" smtClean="0"/>
              <a:t> approximate the effect of hiding XX features from the original model. XX</a:t>
            </a:r>
            <a:endParaRPr lang="en-US" dirty="0"/>
          </a:p>
        </p:txBody>
      </p:sp>
      <p:sp>
        <p:nvSpPr>
          <p:cNvPr id="4" name="Slide Number Placeholder 3"/>
          <p:cNvSpPr>
            <a:spLocks noGrp="1"/>
          </p:cNvSpPr>
          <p:nvPr>
            <p:ph type="sldNum" sz="quarter" idx="10"/>
          </p:nvPr>
        </p:nvSpPr>
        <p:spPr/>
        <p:txBody>
          <a:bodyPr/>
          <a:lstStyle/>
          <a:p>
            <a:fld id="{1EC814E9-7823-3640-959A-7F2BD872A336}"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800" rtl="0" eaLnBrk="1" fontAlgn="auto" latinLnBrk="0" hangingPunct="1">
              <a:lnSpc>
                <a:spcPct val="100000"/>
              </a:lnSpc>
              <a:spcBef>
                <a:spcPts val="0"/>
              </a:spcBef>
              <a:spcAft>
                <a:spcPts val="0"/>
              </a:spcAft>
              <a:buClrTx/>
              <a:buSzTx/>
              <a:buFontTx/>
              <a:buNone/>
              <a:defRPr/>
            </a:pPr>
            <a:r>
              <a:rPr lang="en-US" baseline="0" dirty="0" smtClean="0"/>
              <a:t>Note that these attributions are specific to the model, f, being explained, and also, x, the input data used for this prediction. </a:t>
            </a:r>
            <a:endParaRPr lang="en-US" baseline="0" dirty="0" smtClean="0"/>
          </a:p>
          <a:p>
            <a:pPr marL="0" marR="0" indent="0" algn="l" defTabSz="685800" rtl="0" eaLnBrk="1" fontAlgn="auto" latinLnBrk="0" hangingPunct="1">
              <a:lnSpc>
                <a:spcPct val="100000"/>
              </a:lnSpc>
              <a:spcBef>
                <a:spcPts val="0"/>
              </a:spcBef>
              <a:spcAft>
                <a:spcPts val="0"/>
              </a:spcAft>
              <a:buClrTx/>
              <a:buSzTx/>
              <a:buFontTx/>
              <a:buNone/>
              <a:defRPr/>
            </a:pPr>
            <a:endParaRPr lang="en-US" baseline="0" dirty="0" smtClean="0"/>
          </a:p>
          <a:p>
            <a:pPr marL="0" marR="0" indent="0" algn="l" defTabSz="685800" rtl="0" eaLnBrk="1" fontAlgn="auto" latinLnBrk="0" hangingPunct="1">
              <a:lnSpc>
                <a:spcPct val="100000"/>
              </a:lnSpc>
              <a:spcBef>
                <a:spcPts val="0"/>
              </a:spcBef>
              <a:spcAft>
                <a:spcPts val="0"/>
              </a:spcAft>
              <a:buClrTx/>
              <a:buSzTx/>
              <a:buFontTx/>
              <a:buNone/>
              <a:defRPr/>
            </a:pPr>
            <a:r>
              <a:rPr lang="en-US" baseline="0" dirty="0" smtClean="0"/>
              <a:t>It turns out that this way of explaining a model’s prediction, as a sum of feature attributions, is widely used. XX</a:t>
            </a:r>
            <a:endParaRPr lang="en-US" dirty="0" smtClean="0"/>
          </a:p>
        </p:txBody>
      </p:sp>
      <p:sp>
        <p:nvSpPr>
          <p:cNvPr id="4" name="Slide Number Placeholder 3"/>
          <p:cNvSpPr>
            <a:spLocks noGrp="1"/>
          </p:cNvSpPr>
          <p:nvPr>
            <p:ph type="sldNum" sz="quarter" idx="10"/>
          </p:nvPr>
        </p:nvSpPr>
        <p:spPr/>
        <p:txBody>
          <a:bodyPr/>
          <a:lstStyle/>
          <a:p>
            <a:fld id="{1EC814E9-7823-3640-959A-7F2BD872A336}"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fact, there are at least seven different explanation</a:t>
            </a:r>
            <a:r>
              <a:rPr lang="en-US" baseline="0" dirty="0" smtClean="0"/>
              <a:t> </a:t>
            </a:r>
            <a:r>
              <a:rPr lang="en-US" dirty="0" smtClean="0"/>
              <a:t>methods that all use a </a:t>
            </a:r>
            <a:r>
              <a:rPr lang="en-US" baseline="0" dirty="0" smtClean="0"/>
              <a:t>sum of feature attributions to explain complex models. </a:t>
            </a:r>
            <a:endParaRPr lang="en-US" baseline="0" dirty="0" smtClean="0"/>
          </a:p>
          <a:p>
            <a:endParaRPr lang="en-US" baseline="0" dirty="0" smtClean="0"/>
          </a:p>
          <a:p>
            <a:r>
              <a:rPr lang="en-US" dirty="0" smtClean="0"/>
              <a:t>XX LIME is popular method designed</a:t>
            </a:r>
            <a:r>
              <a:rPr lang="en-US" baseline="0" dirty="0" smtClean="0"/>
              <a:t> to explain model predictions by fitting a simple model to the original complex model locally. Where local means near the current set of inputs we are explaining. The simple model they use is a linear model of toggled inputs, and so can be viewed as a sum of feature attributions.</a:t>
            </a:r>
            <a:endParaRPr lang="en-US" baseline="0" dirty="0" smtClean="0"/>
          </a:p>
          <a:p>
            <a:endParaRPr lang="en-US" baseline="0" dirty="0" smtClean="0"/>
          </a:p>
          <a:p>
            <a:r>
              <a:rPr lang="en-US" baseline="0" dirty="0" smtClean="0"/>
              <a:t>XX There are three methods based on ideas from game theory about allocating credit. They also produce a sum of feature attributions. </a:t>
            </a:r>
            <a:endParaRPr lang="en-US" baseline="0" dirty="0" smtClean="0"/>
          </a:p>
          <a:p>
            <a:endParaRPr lang="en-US" baseline="0" dirty="0" smtClean="0"/>
          </a:p>
          <a:p>
            <a:r>
              <a:rPr lang="en-US" baseline="0" dirty="0" smtClean="0"/>
              <a:t>All of these methods can explain the output of any black box model, however there are also methods designed to interpret the output of specific types of complex models. XX</a:t>
            </a:r>
            <a:endParaRPr lang="en-US" dirty="0"/>
          </a:p>
        </p:txBody>
      </p:sp>
      <p:sp>
        <p:nvSpPr>
          <p:cNvPr id="4" name="Slide Number Placeholder 3"/>
          <p:cNvSpPr>
            <a:spLocks noGrp="1"/>
          </p:cNvSpPr>
          <p:nvPr>
            <p:ph type="sldNum" sz="quarter" idx="10"/>
          </p:nvPr>
        </p:nvSpPr>
        <p:spPr/>
        <p:txBody>
          <a:bodyPr/>
          <a:lstStyle/>
          <a:p>
            <a:fld id="{1EC814E9-7823-3640-959A-7F2BD872A336}"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Path expectations is targeted at tree ensemble methods, while XX </a:t>
            </a:r>
            <a:r>
              <a:rPr lang="en-US" baseline="0" dirty="0" err="1" smtClean="0"/>
              <a:t>DeepLIFT</a:t>
            </a:r>
            <a:r>
              <a:rPr lang="en-US" baseline="0" dirty="0" smtClean="0"/>
              <a:t> and relevance propagation target neural networks.</a:t>
            </a:r>
            <a:endParaRPr lang="en-US" baseline="0" dirty="0" smtClean="0"/>
          </a:p>
          <a:p>
            <a:endParaRPr lang="en-US" baseline="0" dirty="0" smtClean="0"/>
          </a:p>
          <a:p>
            <a:r>
              <a:rPr lang="en-US" baseline="0" dirty="0" smtClean="0"/>
              <a:t>Since these methods all produce explanations of the same form, they can be considered part of the same class, which we call XX “additive feature attribution methods”. XX</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EC814E9-7823-3640-959A-7F2BD872A336}"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C5060E-287A-0346-B36A-FC24018E940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E4162-265B-B046-9237-BA0CE3E9DB7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D2C5060E-287A-0346-B36A-FC24018E940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E4162-265B-B046-9237-BA0CE3E9DB7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D2C5060E-287A-0346-B36A-FC24018E940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E4162-265B-B046-9237-BA0CE3E9DB7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D2C5060E-287A-0346-B36A-FC24018E940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E4162-265B-B046-9237-BA0CE3E9DB7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D2C5060E-287A-0346-B36A-FC24018E940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E4162-265B-B046-9237-BA0CE3E9DB7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D2C5060E-287A-0346-B36A-FC24018E940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E4162-265B-B046-9237-BA0CE3E9DB7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D2C5060E-287A-0346-B36A-FC24018E9406}"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4E4162-265B-B046-9237-BA0CE3E9DB7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C5060E-287A-0346-B36A-FC24018E9406}"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4E4162-265B-B046-9237-BA0CE3E9DB7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C5060E-287A-0346-B36A-FC24018E9406}"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4E4162-265B-B046-9237-BA0CE3E9DB7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2C5060E-287A-0346-B36A-FC24018E940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E4162-265B-B046-9237-BA0CE3E9DB7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hasCustomPrompt="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2C5060E-287A-0346-B36A-FC24018E940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E4162-265B-B046-9237-BA0CE3E9DB7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2C5060E-287A-0346-B36A-FC24018E9406}" type="datetimeFigureOut">
              <a:rPr lang="en-US" smtClean="0"/>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4E4162-265B-B046-9237-BA0CE3E9DB7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9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9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9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12.emf"/><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13.emf"/></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2.emf"/><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13.emf"/></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19.emf"/><Relationship Id="rId2" Type="http://schemas.openxmlformats.org/officeDocument/2006/relationships/image" Target="../media/image20.emf"/><Relationship Id="rId1" Type="http://schemas.openxmlformats.org/officeDocument/2006/relationships/image" Target="../media/image17.emf"/></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2.xml"/><Relationship Id="rId5" Type="http://schemas.openxmlformats.org/officeDocument/2006/relationships/image" Target="../media/image18.emf"/><Relationship Id="rId4" Type="http://schemas.openxmlformats.org/officeDocument/2006/relationships/image" Target="../media/image17.emf"/><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image" Target="../media/image18.emf"/><Relationship Id="rId3" Type="http://schemas.openxmlformats.org/officeDocument/2006/relationships/image" Target="../media/image17.emf"/><Relationship Id="rId2" Type="http://schemas.openxmlformats.org/officeDocument/2006/relationships/image" Target="../media/image8.emf"/><Relationship Id="rId1" Type="http://schemas.openxmlformats.org/officeDocument/2006/relationships/image" Target="../media/image7.emf"/></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openxmlformats.org/officeDocument/2006/relationships/image" Target="../media/image22.emf"/><Relationship Id="rId4" Type="http://schemas.openxmlformats.org/officeDocument/2006/relationships/image" Target="../media/image21.emf"/><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2.xml"/><Relationship Id="rId4" Type="http://schemas.openxmlformats.org/officeDocument/2006/relationships/image" Target="../media/image22.emf"/><Relationship Id="rId3" Type="http://schemas.openxmlformats.org/officeDocument/2006/relationships/image" Target="../media/image21.emf"/><Relationship Id="rId2" Type="http://schemas.openxmlformats.org/officeDocument/2006/relationships/image" Target="../media/image8.emf"/><Relationship Id="rId1" Type="http://schemas.openxmlformats.org/officeDocument/2006/relationships/image" Target="../media/image7.emf"/></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8.xml"/><Relationship Id="rId7"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1.emf"/><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openxmlformats.org/officeDocument/2006/relationships/tags" Target="../tags/tag1.xml"/><Relationship Id="rId4" Type="http://schemas.openxmlformats.org/officeDocument/2006/relationships/image" Target="../media/image4.tiff"/><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image" Target="../media/image1.tif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2.xml"/><Relationship Id="rId4" Type="http://schemas.openxmlformats.org/officeDocument/2006/relationships/image" Target="../media/image4.tiff"/><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s>
</file>

<file path=ppt/slides/_rels/slide22.xml.rels><?xml version="1.0" encoding="UTF-8" standalone="yes"?>
<Relationships xmlns="http://schemas.openxmlformats.org/package/2006/relationships"><Relationship Id="rId9" Type="http://schemas.openxmlformats.org/officeDocument/2006/relationships/image" Target="../media/image4.tiff"/><Relationship Id="rId8" Type="http://schemas.openxmlformats.org/officeDocument/2006/relationships/image" Target="../media/image31.emf"/><Relationship Id="rId7" Type="http://schemas.openxmlformats.org/officeDocument/2006/relationships/image" Target="../media/image30.emf"/><Relationship Id="rId6" Type="http://schemas.openxmlformats.org/officeDocument/2006/relationships/image" Target="../media/image29.emf"/><Relationship Id="rId5" Type="http://schemas.openxmlformats.org/officeDocument/2006/relationships/image" Target="../media/image28.emf"/><Relationship Id="rId4" Type="http://schemas.openxmlformats.org/officeDocument/2006/relationships/image" Target="../media/image26.emf"/><Relationship Id="rId3" Type="http://schemas.openxmlformats.org/officeDocument/2006/relationships/image" Target="../media/image27.emf"/><Relationship Id="rId2" Type="http://schemas.openxmlformats.org/officeDocument/2006/relationships/image" Target="../media/image25.emf"/><Relationship Id="rId14" Type="http://schemas.openxmlformats.org/officeDocument/2006/relationships/notesSlide" Target="../notesSlides/notesSlide22.xml"/><Relationship Id="rId13" Type="http://schemas.openxmlformats.org/officeDocument/2006/relationships/slideLayout" Target="../slideLayouts/slideLayout2.xml"/><Relationship Id="rId12" Type="http://schemas.openxmlformats.org/officeDocument/2006/relationships/image" Target="../media/image34.emf"/><Relationship Id="rId11" Type="http://schemas.openxmlformats.org/officeDocument/2006/relationships/image" Target="../media/image33.emf"/><Relationship Id="rId10" Type="http://schemas.openxmlformats.org/officeDocument/2006/relationships/image" Target="../media/image32.emf"/><Relationship Id="rId1" Type="http://schemas.openxmlformats.org/officeDocument/2006/relationships/image" Target="../media/image24.emf"/></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4.emf"/><Relationship Id="rId7" Type="http://schemas.openxmlformats.org/officeDocument/2006/relationships/image" Target="../media/image31.emf"/><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 Id="rId3" Type="http://schemas.openxmlformats.org/officeDocument/2006/relationships/image" Target="../media/image26.emf"/><Relationship Id="rId2" Type="http://schemas.openxmlformats.org/officeDocument/2006/relationships/image" Target="../media/image27.emf"/><Relationship Id="rId10" Type="http://schemas.openxmlformats.org/officeDocument/2006/relationships/notesSlide" Target="../notesSlides/notesSlide23.xml"/><Relationship Id="rId1" Type="http://schemas.openxmlformats.org/officeDocument/2006/relationships/image" Target="../media/image25.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35.e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39.emf"/></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40.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2.xml"/><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0.emf"/></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6.emf"/><Relationship Id="rId1" Type="http://schemas.openxmlformats.org/officeDocument/2006/relationships/image" Target="../media/image5.emf"/></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12.emf"/><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13.emf"/></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image" Target="../media/image15.emf"/><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13.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solidFill>
            <a:srgbClr val="1E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p>
        </p:txBody>
      </p:sp>
      <p:sp>
        <p:nvSpPr>
          <p:cNvPr id="2" name="Title 1"/>
          <p:cNvSpPr>
            <a:spLocks noGrp="1"/>
          </p:cNvSpPr>
          <p:nvPr>
            <p:ph type="ctrTitle"/>
          </p:nvPr>
        </p:nvSpPr>
        <p:spPr/>
        <p:txBody>
          <a:bodyPr>
            <a:normAutofit fontScale="90000"/>
          </a:bodyPr>
          <a:lstStyle/>
          <a:p>
            <a:r>
              <a:rPr lang="en-US" dirty="0">
                <a:solidFill>
                  <a:schemeClr val="bg1"/>
                </a:solidFill>
              </a:rPr>
              <a:t>Report of Explainable Machine </a:t>
            </a:r>
            <a:r>
              <a:rPr lang="en-US" dirty="0">
                <a:solidFill>
                  <a:schemeClr val="bg1"/>
                </a:solidFill>
              </a:rPr>
              <a:t>Learning Models And T</a:t>
            </a:r>
            <a:r>
              <a:rPr lang="en-US" dirty="0">
                <a:solidFill>
                  <a:schemeClr val="bg1"/>
                </a:solidFill>
              </a:rPr>
              <a:t>he A</a:t>
            </a:r>
            <a:r>
              <a:rPr lang="en-US" dirty="0">
                <a:solidFill>
                  <a:schemeClr val="bg1"/>
                </a:solidFill>
              </a:rPr>
              <a:t>pplication In Real-Rorld Use Case</a:t>
            </a:r>
            <a:endParaRPr lang="en-US" dirty="0">
              <a:solidFill>
                <a:schemeClr val="bg1"/>
              </a:solidFill>
            </a:endParaRPr>
          </a:p>
        </p:txBody>
      </p:sp>
      <p:sp>
        <p:nvSpPr>
          <p:cNvPr id="3" name="Subtitle 2"/>
          <p:cNvSpPr>
            <a:spLocks noGrp="1"/>
          </p:cNvSpPr>
          <p:nvPr>
            <p:ph type="subTitle" idx="1"/>
          </p:nvPr>
        </p:nvSpPr>
        <p:spPr>
          <a:xfrm>
            <a:off x="1143000" y="3267074"/>
            <a:ext cx="6858000" cy="1617159"/>
          </a:xfrm>
        </p:spPr>
        <p:txBody>
          <a:bodyPr>
            <a:normAutofit/>
          </a:bodyPr>
          <a:lstStyle/>
          <a:p>
            <a:r>
              <a:rPr lang="en-US" dirty="0" smtClean="0">
                <a:solidFill>
                  <a:schemeClr val="bg1"/>
                </a:solidFill>
              </a:rPr>
              <a:t>Ningjing He</a:t>
            </a:r>
            <a:endParaRPr lang="en-US" dirty="0" smtClean="0">
              <a:solidFill>
                <a:schemeClr val="bg1"/>
              </a:solidFill>
            </a:endParaRPr>
          </a:p>
          <a:p>
            <a:r>
              <a:rPr lang="en-US" dirty="0" smtClean="0">
                <a:solidFill>
                  <a:schemeClr val="bg1">
                    <a:alpha val="52000"/>
                  </a:schemeClr>
                </a:solidFill>
              </a:rPr>
              <a:t>Zhejiang University of Finance and Economics</a:t>
            </a:r>
            <a:endParaRPr lang="en-US" dirty="0" smtClean="0">
              <a:solidFill>
                <a:schemeClr val="bg1">
                  <a:alpha val="52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10328">
        <p:fade/>
      </p:transition>
    </mc:Choice>
    <mc:Fallback>
      <p:transition spd="med" advTm="10328">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6348850" y="2143012"/>
            <a:ext cx="1812104" cy="732152"/>
          </a:xfrm>
          <a:prstGeom prst="rect">
            <a:avLst/>
          </a:prstGeom>
          <a:solidFill>
            <a:srgbClr val="1D88E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0" y="329530"/>
            <a:ext cx="9144000" cy="523220"/>
          </a:xfrm>
          <a:prstGeom prst="rect">
            <a:avLst/>
          </a:prstGeom>
          <a:noFill/>
        </p:spPr>
        <p:txBody>
          <a:bodyPr wrap="square" rtlCol="0">
            <a:spAutoFit/>
          </a:bodyPr>
          <a:lstStyle/>
          <a:p>
            <a:pPr algn="ctr"/>
            <a:r>
              <a:rPr lang="en-US" sz="2800" dirty="0">
                <a:solidFill>
                  <a:srgbClr val="1D88E5"/>
                </a:solidFill>
                <a:latin typeface="+mj-lt"/>
              </a:rPr>
              <a:t>Additive feature attribution methods</a:t>
            </a:r>
            <a:endParaRPr lang="en-US" sz="2400" dirty="0">
              <a:latin typeface="+mj-lt"/>
            </a:endParaRPr>
          </a:p>
        </p:txBody>
      </p:sp>
      <p:sp>
        <p:nvSpPr>
          <p:cNvPr id="17" name="Rectangle 16"/>
          <p:cNvSpPr/>
          <p:nvPr/>
        </p:nvSpPr>
        <p:spPr>
          <a:xfrm>
            <a:off x="6348850" y="2029356"/>
            <a:ext cx="1812104" cy="84620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prediction</a:t>
            </a:r>
            <a:endParaRPr lang="en-US" sz="1800" dirty="0">
              <a:solidFill>
                <a:schemeClr val="tx1"/>
              </a:solidFill>
            </a:endParaRPr>
          </a:p>
        </p:txBody>
      </p:sp>
      <p:sp>
        <p:nvSpPr>
          <p:cNvPr id="18" name="Rectangle 17"/>
          <p:cNvSpPr/>
          <p:nvPr/>
        </p:nvSpPr>
        <p:spPr>
          <a:xfrm>
            <a:off x="980094" y="1376594"/>
            <a:ext cx="1151285" cy="207370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data</a:t>
            </a:r>
            <a:endParaRPr lang="en-US" sz="1800" dirty="0"/>
          </a:p>
        </p:txBody>
      </p:sp>
      <p:sp>
        <p:nvSpPr>
          <p:cNvPr id="19" name="Rectangle 18"/>
          <p:cNvSpPr/>
          <p:nvPr/>
        </p:nvSpPr>
        <p:spPr>
          <a:xfrm>
            <a:off x="3662194" y="1763338"/>
            <a:ext cx="1700745" cy="137823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20" name="Picture 19"/>
          <p:cNvPicPr>
            <a:picLocks noChangeAspect="1"/>
          </p:cNvPicPr>
          <p:nvPr/>
        </p:nvPicPr>
        <p:blipFill>
          <a:blip r:embed="rId1"/>
          <a:stretch>
            <a:fillRect/>
          </a:stretch>
        </p:blipFill>
        <p:spPr>
          <a:xfrm>
            <a:off x="4297028" y="2226656"/>
            <a:ext cx="431075" cy="451602"/>
          </a:xfrm>
          <a:prstGeom prst="rect">
            <a:avLst/>
          </a:prstGeom>
        </p:spPr>
      </p:pic>
      <p:cxnSp>
        <p:nvCxnSpPr>
          <p:cNvPr id="21" name="Straight Connector 20"/>
          <p:cNvCxnSpPr/>
          <p:nvPr/>
        </p:nvCxnSpPr>
        <p:spPr>
          <a:xfrm>
            <a:off x="2131379" y="1508956"/>
            <a:ext cx="1987825" cy="781398"/>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131379" y="2143011"/>
            <a:ext cx="1987825" cy="373766"/>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131379" y="2761227"/>
            <a:ext cx="1987825" cy="467439"/>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2"/>
          <a:stretch>
            <a:fillRect/>
          </a:stretch>
        </p:blipFill>
        <p:spPr>
          <a:xfrm>
            <a:off x="2556920" y="1397728"/>
            <a:ext cx="222453" cy="222453"/>
          </a:xfrm>
          <a:prstGeom prst="rect">
            <a:avLst/>
          </a:prstGeom>
        </p:spPr>
      </p:pic>
      <p:cxnSp>
        <p:nvCxnSpPr>
          <p:cNvPr id="26" name="Straight Connector 25"/>
          <p:cNvCxnSpPr/>
          <p:nvPr/>
        </p:nvCxnSpPr>
        <p:spPr>
          <a:xfrm>
            <a:off x="4881021" y="2452457"/>
            <a:ext cx="1467829" cy="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3"/>
          <a:stretch>
            <a:fillRect/>
          </a:stretch>
        </p:blipFill>
        <p:spPr>
          <a:xfrm>
            <a:off x="2562910" y="1956437"/>
            <a:ext cx="222453" cy="222453"/>
          </a:xfrm>
          <a:prstGeom prst="rect">
            <a:avLst/>
          </a:prstGeom>
        </p:spPr>
      </p:pic>
      <p:pic>
        <p:nvPicPr>
          <p:cNvPr id="28" name="Picture 27"/>
          <p:cNvPicPr>
            <a:picLocks noChangeAspect="1"/>
          </p:cNvPicPr>
          <p:nvPr/>
        </p:nvPicPr>
        <p:blipFill>
          <a:blip r:embed="rId4"/>
          <a:stretch>
            <a:fillRect/>
          </a:stretch>
        </p:blipFill>
        <p:spPr>
          <a:xfrm>
            <a:off x="2556920" y="2761227"/>
            <a:ext cx="349569" cy="222453"/>
          </a:xfrm>
          <a:prstGeom prst="rect">
            <a:avLst/>
          </a:prstGeom>
        </p:spPr>
      </p:pic>
      <p:sp>
        <p:nvSpPr>
          <p:cNvPr id="29" name="TextBox 28"/>
          <p:cNvSpPr txBox="1"/>
          <p:nvPr/>
        </p:nvSpPr>
        <p:spPr>
          <a:xfrm>
            <a:off x="2586350" y="2238158"/>
            <a:ext cx="225471" cy="507831"/>
          </a:xfrm>
          <a:prstGeom prst="rect">
            <a:avLst/>
          </a:prstGeom>
          <a:noFill/>
        </p:spPr>
        <p:txBody>
          <a:bodyPr wrap="square" rtlCol="0">
            <a:spAutoFit/>
          </a:bodyPr>
          <a:lstStyle/>
          <a:p>
            <a:r>
              <a:rPr lang="en-US" sz="900" b="1" dirty="0" smtClean="0">
                <a:latin typeface="Braggadocio" charset="0"/>
                <a:ea typeface="Braggadocio" charset="0"/>
                <a:cs typeface="Braggadocio" charset="0"/>
              </a:rPr>
              <a:t>.</a:t>
            </a:r>
            <a:endParaRPr lang="en-US" sz="900" b="1" dirty="0" smtClean="0">
              <a:latin typeface="Braggadocio" charset="0"/>
              <a:ea typeface="Braggadocio" charset="0"/>
              <a:cs typeface="Braggadocio" charset="0"/>
            </a:endParaRPr>
          </a:p>
          <a:p>
            <a:r>
              <a:rPr lang="en-US" sz="900" b="1" dirty="0" smtClean="0">
                <a:latin typeface="Braggadocio" charset="0"/>
                <a:ea typeface="Braggadocio" charset="0"/>
                <a:cs typeface="Braggadocio" charset="0"/>
              </a:rPr>
              <a:t>.</a:t>
            </a:r>
            <a:endParaRPr lang="en-US" sz="900" b="1" dirty="0" smtClean="0">
              <a:latin typeface="Braggadocio" charset="0"/>
              <a:ea typeface="Braggadocio" charset="0"/>
              <a:cs typeface="Braggadocio" charset="0"/>
            </a:endParaRPr>
          </a:p>
          <a:p>
            <a:r>
              <a:rPr lang="en-US" sz="900" b="1" dirty="0">
                <a:latin typeface="Braggadocio" charset="0"/>
                <a:ea typeface="Braggadocio" charset="0"/>
                <a:cs typeface="Braggadocio" charset="0"/>
              </a:rPr>
              <a:t>.</a:t>
            </a:r>
            <a:endParaRPr lang="en-US" sz="900" b="1" dirty="0">
              <a:latin typeface="Braggadocio" charset="0"/>
              <a:ea typeface="Braggadocio" charset="0"/>
              <a:cs typeface="Braggadocio" charset="0"/>
            </a:endParaRPr>
          </a:p>
        </p:txBody>
      </p:sp>
      <p:sp>
        <p:nvSpPr>
          <p:cNvPr id="2" name="Rectangle 1"/>
          <p:cNvSpPr/>
          <p:nvPr/>
        </p:nvSpPr>
        <p:spPr>
          <a:xfrm>
            <a:off x="2360023" y="1227912"/>
            <a:ext cx="1149253" cy="1983336"/>
          </a:xfrm>
          <a:prstGeom prst="rect">
            <a:avLst/>
          </a:prstGeom>
          <a:noFill/>
          <a:ln w="50800">
            <a:solidFill>
              <a:srgbClr val="1D88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D88E5"/>
              </a:solidFill>
            </a:endParaRPr>
          </a:p>
        </p:txBody>
      </p:sp>
      <p:pic>
        <p:nvPicPr>
          <p:cNvPr id="30" name="Picture 29"/>
          <p:cNvPicPr>
            <a:picLocks noChangeAspect="1"/>
          </p:cNvPicPr>
          <p:nvPr/>
        </p:nvPicPr>
        <p:blipFill>
          <a:blip r:embed="rId5"/>
          <a:stretch>
            <a:fillRect/>
          </a:stretch>
        </p:blipFill>
        <p:spPr>
          <a:xfrm>
            <a:off x="2821168" y="1955498"/>
            <a:ext cx="520700" cy="254000"/>
          </a:xfrm>
          <a:prstGeom prst="rect">
            <a:avLst/>
          </a:prstGeom>
        </p:spPr>
      </p:pic>
      <p:pic>
        <p:nvPicPr>
          <p:cNvPr id="31" name="Picture 30"/>
          <p:cNvPicPr>
            <a:picLocks noChangeAspect="1"/>
          </p:cNvPicPr>
          <p:nvPr/>
        </p:nvPicPr>
        <p:blipFill>
          <a:blip r:embed="rId5"/>
          <a:stretch>
            <a:fillRect/>
          </a:stretch>
        </p:blipFill>
        <p:spPr>
          <a:xfrm>
            <a:off x="2812459" y="1401661"/>
            <a:ext cx="520700" cy="254000"/>
          </a:xfrm>
          <a:prstGeom prst="rect">
            <a:avLst/>
          </a:prstGeom>
        </p:spPr>
      </p:pic>
      <p:pic>
        <p:nvPicPr>
          <p:cNvPr id="32" name="Picture 31"/>
          <p:cNvPicPr>
            <a:picLocks noChangeAspect="1"/>
          </p:cNvPicPr>
          <p:nvPr/>
        </p:nvPicPr>
        <p:blipFill>
          <a:blip r:embed="rId5"/>
          <a:stretch>
            <a:fillRect/>
          </a:stretch>
        </p:blipFill>
        <p:spPr>
          <a:xfrm>
            <a:off x="2906489" y="2761227"/>
            <a:ext cx="520700" cy="254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6348850" y="2143012"/>
            <a:ext cx="1812104" cy="732152"/>
          </a:xfrm>
          <a:prstGeom prst="rect">
            <a:avLst/>
          </a:prstGeom>
          <a:solidFill>
            <a:srgbClr val="1D88E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0" y="329530"/>
            <a:ext cx="9144000" cy="523220"/>
          </a:xfrm>
          <a:prstGeom prst="rect">
            <a:avLst/>
          </a:prstGeom>
          <a:noFill/>
        </p:spPr>
        <p:txBody>
          <a:bodyPr wrap="square" rtlCol="0">
            <a:spAutoFit/>
          </a:bodyPr>
          <a:lstStyle/>
          <a:p>
            <a:pPr algn="ctr"/>
            <a:r>
              <a:rPr lang="en-US" sz="2800" dirty="0">
                <a:solidFill>
                  <a:srgbClr val="1D88E5"/>
                </a:solidFill>
                <a:latin typeface="+mj-lt"/>
              </a:rPr>
              <a:t>Additive feature attribution methods</a:t>
            </a:r>
            <a:endParaRPr lang="en-US" sz="2400" dirty="0">
              <a:latin typeface="+mj-lt"/>
            </a:endParaRPr>
          </a:p>
        </p:txBody>
      </p:sp>
      <p:sp>
        <p:nvSpPr>
          <p:cNvPr id="17" name="Rectangle 16"/>
          <p:cNvSpPr/>
          <p:nvPr/>
        </p:nvSpPr>
        <p:spPr>
          <a:xfrm>
            <a:off x="6348850" y="2029356"/>
            <a:ext cx="1812104" cy="84620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prediction</a:t>
            </a:r>
            <a:endParaRPr lang="en-US" sz="1800" dirty="0">
              <a:solidFill>
                <a:schemeClr val="tx1"/>
              </a:solidFill>
            </a:endParaRPr>
          </a:p>
        </p:txBody>
      </p:sp>
      <p:sp>
        <p:nvSpPr>
          <p:cNvPr id="18" name="Rectangle 17"/>
          <p:cNvSpPr/>
          <p:nvPr/>
        </p:nvSpPr>
        <p:spPr>
          <a:xfrm>
            <a:off x="980094" y="1376594"/>
            <a:ext cx="1151285" cy="207370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data</a:t>
            </a:r>
            <a:endParaRPr lang="en-US" sz="1800" dirty="0"/>
          </a:p>
        </p:txBody>
      </p:sp>
      <p:sp>
        <p:nvSpPr>
          <p:cNvPr id="19" name="Rectangle 18"/>
          <p:cNvSpPr/>
          <p:nvPr/>
        </p:nvSpPr>
        <p:spPr>
          <a:xfrm>
            <a:off x="3662194" y="1763338"/>
            <a:ext cx="1700745" cy="137823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20" name="Picture 19"/>
          <p:cNvPicPr>
            <a:picLocks noChangeAspect="1"/>
          </p:cNvPicPr>
          <p:nvPr/>
        </p:nvPicPr>
        <p:blipFill>
          <a:blip r:embed="rId1"/>
          <a:stretch>
            <a:fillRect/>
          </a:stretch>
        </p:blipFill>
        <p:spPr>
          <a:xfrm>
            <a:off x="4297028" y="2226656"/>
            <a:ext cx="431075" cy="451602"/>
          </a:xfrm>
          <a:prstGeom prst="rect">
            <a:avLst/>
          </a:prstGeom>
        </p:spPr>
      </p:pic>
      <p:cxnSp>
        <p:nvCxnSpPr>
          <p:cNvPr id="21" name="Straight Connector 20"/>
          <p:cNvCxnSpPr/>
          <p:nvPr/>
        </p:nvCxnSpPr>
        <p:spPr>
          <a:xfrm>
            <a:off x="2131379" y="1508956"/>
            <a:ext cx="1987825" cy="781398"/>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131379" y="2143011"/>
            <a:ext cx="1987825" cy="373766"/>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131379" y="2761227"/>
            <a:ext cx="1987825" cy="467439"/>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2"/>
          <a:stretch>
            <a:fillRect/>
          </a:stretch>
        </p:blipFill>
        <p:spPr>
          <a:xfrm>
            <a:off x="2556920" y="1397728"/>
            <a:ext cx="222453" cy="222453"/>
          </a:xfrm>
          <a:prstGeom prst="rect">
            <a:avLst/>
          </a:prstGeom>
        </p:spPr>
      </p:pic>
      <p:cxnSp>
        <p:nvCxnSpPr>
          <p:cNvPr id="26" name="Straight Connector 25"/>
          <p:cNvCxnSpPr/>
          <p:nvPr/>
        </p:nvCxnSpPr>
        <p:spPr>
          <a:xfrm>
            <a:off x="4881021" y="2452457"/>
            <a:ext cx="1467829" cy="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3"/>
          <a:stretch>
            <a:fillRect/>
          </a:stretch>
        </p:blipFill>
        <p:spPr>
          <a:xfrm>
            <a:off x="2562910" y="1956437"/>
            <a:ext cx="222453" cy="222453"/>
          </a:xfrm>
          <a:prstGeom prst="rect">
            <a:avLst/>
          </a:prstGeom>
        </p:spPr>
      </p:pic>
      <p:pic>
        <p:nvPicPr>
          <p:cNvPr id="28" name="Picture 27"/>
          <p:cNvPicPr>
            <a:picLocks noChangeAspect="1"/>
          </p:cNvPicPr>
          <p:nvPr/>
        </p:nvPicPr>
        <p:blipFill>
          <a:blip r:embed="rId4"/>
          <a:stretch>
            <a:fillRect/>
          </a:stretch>
        </p:blipFill>
        <p:spPr>
          <a:xfrm>
            <a:off x="2556920" y="2761227"/>
            <a:ext cx="349569" cy="222453"/>
          </a:xfrm>
          <a:prstGeom prst="rect">
            <a:avLst/>
          </a:prstGeom>
        </p:spPr>
      </p:pic>
      <p:sp>
        <p:nvSpPr>
          <p:cNvPr id="29" name="TextBox 28"/>
          <p:cNvSpPr txBox="1"/>
          <p:nvPr/>
        </p:nvSpPr>
        <p:spPr>
          <a:xfrm>
            <a:off x="2586350" y="2238158"/>
            <a:ext cx="225471" cy="507831"/>
          </a:xfrm>
          <a:prstGeom prst="rect">
            <a:avLst/>
          </a:prstGeom>
          <a:noFill/>
        </p:spPr>
        <p:txBody>
          <a:bodyPr wrap="square" rtlCol="0">
            <a:spAutoFit/>
          </a:bodyPr>
          <a:lstStyle/>
          <a:p>
            <a:r>
              <a:rPr lang="en-US" sz="900" b="1" dirty="0" smtClean="0">
                <a:latin typeface="Braggadocio" charset="0"/>
                <a:ea typeface="Braggadocio" charset="0"/>
                <a:cs typeface="Braggadocio" charset="0"/>
              </a:rPr>
              <a:t>.</a:t>
            </a:r>
            <a:endParaRPr lang="en-US" sz="900" b="1" dirty="0" smtClean="0">
              <a:latin typeface="Braggadocio" charset="0"/>
              <a:ea typeface="Braggadocio" charset="0"/>
              <a:cs typeface="Braggadocio" charset="0"/>
            </a:endParaRPr>
          </a:p>
          <a:p>
            <a:r>
              <a:rPr lang="en-US" sz="900" b="1" dirty="0" smtClean="0">
                <a:latin typeface="Braggadocio" charset="0"/>
                <a:ea typeface="Braggadocio" charset="0"/>
                <a:cs typeface="Braggadocio" charset="0"/>
              </a:rPr>
              <a:t>.</a:t>
            </a:r>
            <a:endParaRPr lang="en-US" sz="900" b="1" dirty="0" smtClean="0">
              <a:latin typeface="Braggadocio" charset="0"/>
              <a:ea typeface="Braggadocio" charset="0"/>
              <a:cs typeface="Braggadocio" charset="0"/>
            </a:endParaRPr>
          </a:p>
          <a:p>
            <a:r>
              <a:rPr lang="en-US" sz="900" b="1" dirty="0">
                <a:latin typeface="Braggadocio" charset="0"/>
                <a:ea typeface="Braggadocio" charset="0"/>
                <a:cs typeface="Braggadocio" charset="0"/>
              </a:rPr>
              <a:t>.</a:t>
            </a:r>
            <a:endParaRPr lang="en-US" sz="900" b="1" dirty="0">
              <a:latin typeface="Braggadocio" charset="0"/>
              <a:ea typeface="Braggadocio" charset="0"/>
              <a:cs typeface="Braggadocio" charset="0"/>
            </a:endParaRPr>
          </a:p>
        </p:txBody>
      </p:sp>
      <p:sp>
        <p:nvSpPr>
          <p:cNvPr id="31" name="10-Point Star 30"/>
          <p:cNvSpPr/>
          <p:nvPr/>
        </p:nvSpPr>
        <p:spPr>
          <a:xfrm>
            <a:off x="812074" y="3918134"/>
            <a:ext cx="811530" cy="811530"/>
          </a:xfrm>
          <a:prstGeom prst="star10">
            <a:avLst/>
          </a:prstGeom>
          <a:solidFill>
            <a:srgbClr val="1D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t>1</a:t>
            </a:r>
            <a:endParaRPr lang="en-US" dirty="0"/>
          </a:p>
        </p:txBody>
      </p:sp>
      <p:sp>
        <p:nvSpPr>
          <p:cNvPr id="5" name="TextBox 4"/>
          <p:cNvSpPr txBox="1"/>
          <p:nvPr/>
        </p:nvSpPr>
        <p:spPr>
          <a:xfrm>
            <a:off x="1841465" y="4061970"/>
            <a:ext cx="2277739" cy="523220"/>
          </a:xfrm>
          <a:prstGeom prst="rect">
            <a:avLst/>
          </a:prstGeom>
          <a:noFill/>
        </p:spPr>
        <p:txBody>
          <a:bodyPr wrap="none" rtlCol="0">
            <a:spAutoFit/>
          </a:bodyPr>
          <a:lstStyle/>
          <a:p>
            <a:r>
              <a:rPr lang="en-US" sz="2800" smtClean="0">
                <a:solidFill>
                  <a:srgbClr val="1D88E5"/>
                </a:solidFill>
              </a:rPr>
              <a:t>Local accuracy</a:t>
            </a:r>
            <a:endParaRPr lang="en-US" sz="2800">
              <a:solidFill>
                <a:srgbClr val="1D88E5"/>
              </a:solidFill>
            </a:endParaRPr>
          </a:p>
        </p:txBody>
      </p:sp>
      <p:pic>
        <p:nvPicPr>
          <p:cNvPr id="32" name="Picture 31"/>
          <p:cNvPicPr>
            <a:picLocks noChangeAspect="1"/>
          </p:cNvPicPr>
          <p:nvPr/>
        </p:nvPicPr>
        <p:blipFill>
          <a:blip r:embed="rId5"/>
          <a:stretch>
            <a:fillRect/>
          </a:stretch>
        </p:blipFill>
        <p:spPr>
          <a:xfrm>
            <a:off x="2821168" y="1955498"/>
            <a:ext cx="520700" cy="254000"/>
          </a:xfrm>
          <a:prstGeom prst="rect">
            <a:avLst/>
          </a:prstGeom>
        </p:spPr>
      </p:pic>
      <p:pic>
        <p:nvPicPr>
          <p:cNvPr id="33" name="Picture 32"/>
          <p:cNvPicPr>
            <a:picLocks noChangeAspect="1"/>
          </p:cNvPicPr>
          <p:nvPr/>
        </p:nvPicPr>
        <p:blipFill>
          <a:blip r:embed="rId5"/>
          <a:stretch>
            <a:fillRect/>
          </a:stretch>
        </p:blipFill>
        <p:spPr>
          <a:xfrm>
            <a:off x="2812459" y="1401661"/>
            <a:ext cx="520700" cy="254000"/>
          </a:xfrm>
          <a:prstGeom prst="rect">
            <a:avLst/>
          </a:prstGeom>
        </p:spPr>
      </p:pic>
      <p:pic>
        <p:nvPicPr>
          <p:cNvPr id="34" name="Picture 33"/>
          <p:cNvPicPr>
            <a:picLocks noChangeAspect="1"/>
          </p:cNvPicPr>
          <p:nvPr/>
        </p:nvPicPr>
        <p:blipFill>
          <a:blip r:embed="rId5"/>
          <a:stretch>
            <a:fillRect/>
          </a:stretch>
        </p:blipFill>
        <p:spPr>
          <a:xfrm>
            <a:off x="2906489" y="2761227"/>
            <a:ext cx="520700" cy="254000"/>
          </a:xfrm>
          <a:prstGeom prst="rect">
            <a:avLst/>
          </a:prstGeom>
        </p:spPr>
      </p:pic>
      <p:pic>
        <p:nvPicPr>
          <p:cNvPr id="7" name="Picture 6"/>
          <p:cNvPicPr>
            <a:picLocks noChangeAspect="1"/>
          </p:cNvPicPr>
          <p:nvPr/>
        </p:nvPicPr>
        <p:blipFill>
          <a:blip r:embed="rId6"/>
          <a:stretch>
            <a:fillRect/>
          </a:stretch>
        </p:blipFill>
        <p:spPr>
          <a:xfrm>
            <a:off x="4881021" y="3640761"/>
            <a:ext cx="3165699" cy="82280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7"/>
          <p:cNvSpPr/>
          <p:nvPr/>
        </p:nvSpPr>
        <p:spPr>
          <a:xfrm>
            <a:off x="6348850" y="2030217"/>
            <a:ext cx="1812104" cy="84620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39" name="Rectangle 38"/>
          <p:cNvSpPr/>
          <p:nvPr/>
        </p:nvSpPr>
        <p:spPr>
          <a:xfrm>
            <a:off x="980094" y="1376594"/>
            <a:ext cx="1151285" cy="207370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data</a:t>
            </a:r>
            <a:endParaRPr lang="en-US" sz="1800" dirty="0"/>
          </a:p>
        </p:txBody>
      </p:sp>
      <p:sp>
        <p:nvSpPr>
          <p:cNvPr id="40" name="Rectangle 39"/>
          <p:cNvSpPr/>
          <p:nvPr/>
        </p:nvSpPr>
        <p:spPr>
          <a:xfrm>
            <a:off x="3662194" y="1763338"/>
            <a:ext cx="1700745" cy="1378239"/>
          </a:xfrm>
          <a:prstGeom prst="rect">
            <a:avLst/>
          </a:prstGeom>
          <a:solidFill>
            <a:schemeClr val="tx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smtClean="0"/>
          </a:p>
        </p:txBody>
      </p:sp>
      <p:cxnSp>
        <p:nvCxnSpPr>
          <p:cNvPr id="43" name="Straight Connector 42"/>
          <p:cNvCxnSpPr/>
          <p:nvPr/>
        </p:nvCxnSpPr>
        <p:spPr>
          <a:xfrm>
            <a:off x="2131379" y="1508956"/>
            <a:ext cx="1530815" cy="60749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131379" y="2143011"/>
            <a:ext cx="1530815" cy="270627"/>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2131379" y="2881638"/>
            <a:ext cx="1530815" cy="347028"/>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586350" y="2238158"/>
            <a:ext cx="225471" cy="507831"/>
          </a:xfrm>
          <a:prstGeom prst="rect">
            <a:avLst/>
          </a:prstGeom>
          <a:noFill/>
        </p:spPr>
        <p:txBody>
          <a:bodyPr wrap="square" rtlCol="0">
            <a:spAutoFit/>
          </a:bodyPr>
          <a:lstStyle/>
          <a:p>
            <a:r>
              <a:rPr lang="en-US" sz="900" b="1" dirty="0" smtClean="0">
                <a:latin typeface="Braggadocio" charset="0"/>
                <a:ea typeface="Braggadocio" charset="0"/>
                <a:cs typeface="Braggadocio" charset="0"/>
              </a:rPr>
              <a:t>.</a:t>
            </a:r>
            <a:endParaRPr lang="en-US" sz="900" b="1" dirty="0" smtClean="0">
              <a:latin typeface="Braggadocio" charset="0"/>
              <a:ea typeface="Braggadocio" charset="0"/>
              <a:cs typeface="Braggadocio" charset="0"/>
            </a:endParaRPr>
          </a:p>
          <a:p>
            <a:r>
              <a:rPr lang="en-US" sz="900" b="1" dirty="0" smtClean="0">
                <a:latin typeface="Braggadocio" charset="0"/>
                <a:ea typeface="Braggadocio" charset="0"/>
                <a:cs typeface="Braggadocio" charset="0"/>
              </a:rPr>
              <a:t>.</a:t>
            </a:r>
            <a:endParaRPr lang="en-US" sz="900" b="1" dirty="0" smtClean="0">
              <a:latin typeface="Braggadocio" charset="0"/>
              <a:ea typeface="Braggadocio" charset="0"/>
              <a:cs typeface="Braggadocio" charset="0"/>
            </a:endParaRPr>
          </a:p>
          <a:p>
            <a:r>
              <a:rPr lang="en-US" sz="900" b="1" dirty="0">
                <a:latin typeface="Braggadocio" charset="0"/>
                <a:ea typeface="Braggadocio" charset="0"/>
                <a:cs typeface="Braggadocio" charset="0"/>
              </a:rPr>
              <a:t>.</a:t>
            </a:r>
            <a:endParaRPr lang="en-US" sz="900" b="1" dirty="0">
              <a:latin typeface="Braggadocio" charset="0"/>
              <a:ea typeface="Braggadocio" charset="0"/>
              <a:cs typeface="Braggadocio" charset="0"/>
            </a:endParaRPr>
          </a:p>
        </p:txBody>
      </p:sp>
      <p:cxnSp>
        <p:nvCxnSpPr>
          <p:cNvPr id="56" name="Straight Connector 55"/>
          <p:cNvCxnSpPr>
            <a:stCxn id="40" idx="3"/>
          </p:cNvCxnSpPr>
          <p:nvPr/>
        </p:nvCxnSpPr>
        <p:spPr>
          <a:xfrm flipV="1">
            <a:off x="5362939" y="2452457"/>
            <a:ext cx="985911" cy="1"/>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1"/>
          <a:stretch>
            <a:fillRect/>
          </a:stretch>
        </p:blipFill>
        <p:spPr>
          <a:xfrm>
            <a:off x="2567396" y="2813487"/>
            <a:ext cx="342900" cy="165100"/>
          </a:xfrm>
          <a:prstGeom prst="rect">
            <a:avLst/>
          </a:prstGeom>
        </p:spPr>
      </p:pic>
      <p:pic>
        <p:nvPicPr>
          <p:cNvPr id="9" name="Picture 8"/>
          <p:cNvPicPr>
            <a:picLocks noChangeAspect="1"/>
          </p:cNvPicPr>
          <p:nvPr/>
        </p:nvPicPr>
        <p:blipFill>
          <a:blip r:embed="rId2"/>
          <a:stretch>
            <a:fillRect/>
          </a:stretch>
        </p:blipFill>
        <p:spPr>
          <a:xfrm>
            <a:off x="2567396" y="2004907"/>
            <a:ext cx="241300" cy="165100"/>
          </a:xfrm>
          <a:prstGeom prst="rect">
            <a:avLst/>
          </a:prstGeom>
        </p:spPr>
      </p:pic>
      <p:pic>
        <p:nvPicPr>
          <p:cNvPr id="10" name="Picture 9"/>
          <p:cNvPicPr>
            <a:picLocks noChangeAspect="1"/>
          </p:cNvPicPr>
          <p:nvPr/>
        </p:nvPicPr>
        <p:blipFill>
          <a:blip r:embed="rId3"/>
          <a:stretch>
            <a:fillRect/>
          </a:stretch>
        </p:blipFill>
        <p:spPr>
          <a:xfrm>
            <a:off x="2567396" y="1440805"/>
            <a:ext cx="241300" cy="165100"/>
          </a:xfrm>
          <a:prstGeom prst="rect">
            <a:avLst/>
          </a:prstGeom>
        </p:spPr>
      </p:pic>
      <p:sp>
        <p:nvSpPr>
          <p:cNvPr id="14" name="10-Point Star 13"/>
          <p:cNvSpPr/>
          <p:nvPr/>
        </p:nvSpPr>
        <p:spPr>
          <a:xfrm>
            <a:off x="812074" y="3918134"/>
            <a:ext cx="811530" cy="811530"/>
          </a:xfrm>
          <a:prstGeom prst="star10">
            <a:avLst/>
          </a:prstGeom>
          <a:solidFill>
            <a:srgbClr val="1D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t>1</a:t>
            </a:r>
            <a:endParaRPr lang="en-US" dirty="0"/>
          </a:p>
        </p:txBody>
      </p:sp>
      <p:sp>
        <p:nvSpPr>
          <p:cNvPr id="15" name="TextBox 14"/>
          <p:cNvSpPr txBox="1"/>
          <p:nvPr/>
        </p:nvSpPr>
        <p:spPr>
          <a:xfrm>
            <a:off x="1841465" y="4061970"/>
            <a:ext cx="2277739" cy="523220"/>
          </a:xfrm>
          <a:prstGeom prst="rect">
            <a:avLst/>
          </a:prstGeom>
          <a:noFill/>
        </p:spPr>
        <p:txBody>
          <a:bodyPr wrap="none" rtlCol="0">
            <a:spAutoFit/>
          </a:bodyPr>
          <a:lstStyle/>
          <a:p>
            <a:r>
              <a:rPr lang="en-US" sz="2800" smtClean="0">
                <a:solidFill>
                  <a:srgbClr val="1D88E5"/>
                </a:solidFill>
              </a:rPr>
              <a:t>Local accuracy</a:t>
            </a:r>
            <a:endParaRPr lang="en-US" sz="2800">
              <a:solidFill>
                <a:srgbClr val="1D88E5"/>
              </a:solidFill>
            </a:endParaRPr>
          </a:p>
        </p:txBody>
      </p:sp>
      <p:pic>
        <p:nvPicPr>
          <p:cNvPr id="16" name="Picture 15"/>
          <p:cNvPicPr>
            <a:picLocks noChangeAspect="1"/>
          </p:cNvPicPr>
          <p:nvPr/>
        </p:nvPicPr>
        <p:blipFill>
          <a:blip r:embed="rId4"/>
          <a:stretch>
            <a:fillRect/>
          </a:stretch>
        </p:blipFill>
        <p:spPr>
          <a:xfrm>
            <a:off x="4428564" y="2301253"/>
            <a:ext cx="168004" cy="302408"/>
          </a:xfrm>
          <a:prstGeom prst="rect">
            <a:avLst/>
          </a:prstGeom>
        </p:spPr>
      </p:pic>
      <p:pic>
        <p:nvPicPr>
          <p:cNvPr id="2" name="Picture 1"/>
          <p:cNvPicPr>
            <a:picLocks noChangeAspect="1"/>
          </p:cNvPicPr>
          <p:nvPr/>
        </p:nvPicPr>
        <p:blipFill>
          <a:blip r:embed="rId5"/>
          <a:stretch>
            <a:fillRect/>
          </a:stretch>
        </p:blipFill>
        <p:spPr>
          <a:xfrm>
            <a:off x="6972132" y="2309962"/>
            <a:ext cx="591339" cy="335625"/>
          </a:xfrm>
          <a:prstGeom prst="rect">
            <a:avLst/>
          </a:prstGeom>
        </p:spPr>
      </p:pic>
      <p:pic>
        <p:nvPicPr>
          <p:cNvPr id="20" name="Picture 19"/>
          <p:cNvPicPr>
            <a:picLocks noChangeAspect="1"/>
          </p:cNvPicPr>
          <p:nvPr/>
        </p:nvPicPr>
        <p:blipFill>
          <a:blip r:embed="rId6"/>
          <a:stretch>
            <a:fillRect/>
          </a:stretch>
        </p:blipFill>
        <p:spPr>
          <a:xfrm>
            <a:off x="4816928" y="3725963"/>
            <a:ext cx="3233025" cy="85922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7"/>
          <p:cNvSpPr/>
          <p:nvPr/>
        </p:nvSpPr>
        <p:spPr>
          <a:xfrm>
            <a:off x="6348850" y="2030217"/>
            <a:ext cx="1812104" cy="84620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39" name="Rectangle 38"/>
          <p:cNvSpPr/>
          <p:nvPr/>
        </p:nvSpPr>
        <p:spPr>
          <a:xfrm>
            <a:off x="980094" y="1376594"/>
            <a:ext cx="1151285" cy="207370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data</a:t>
            </a:r>
            <a:endParaRPr lang="en-US" sz="1800" dirty="0"/>
          </a:p>
        </p:txBody>
      </p:sp>
      <p:sp>
        <p:nvSpPr>
          <p:cNvPr id="40" name="Rectangle 39"/>
          <p:cNvSpPr/>
          <p:nvPr/>
        </p:nvSpPr>
        <p:spPr>
          <a:xfrm>
            <a:off x="3662194" y="1763338"/>
            <a:ext cx="1700745" cy="1378239"/>
          </a:xfrm>
          <a:prstGeom prst="rect">
            <a:avLst/>
          </a:prstGeom>
          <a:solidFill>
            <a:schemeClr val="tx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smtClean="0"/>
          </a:p>
        </p:txBody>
      </p:sp>
      <p:cxnSp>
        <p:nvCxnSpPr>
          <p:cNvPr id="56" name="Straight Connector 55"/>
          <p:cNvCxnSpPr>
            <a:stCxn id="40" idx="3"/>
          </p:cNvCxnSpPr>
          <p:nvPr/>
        </p:nvCxnSpPr>
        <p:spPr>
          <a:xfrm flipV="1">
            <a:off x="5362939" y="2452457"/>
            <a:ext cx="985911" cy="1"/>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4" name="10-Point Star 13"/>
          <p:cNvSpPr/>
          <p:nvPr/>
        </p:nvSpPr>
        <p:spPr>
          <a:xfrm>
            <a:off x="812074" y="3918134"/>
            <a:ext cx="811530" cy="811530"/>
          </a:xfrm>
          <a:prstGeom prst="star10">
            <a:avLst/>
          </a:prstGeom>
          <a:solidFill>
            <a:srgbClr val="1D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t>1</a:t>
            </a:r>
            <a:endParaRPr lang="en-US" dirty="0"/>
          </a:p>
        </p:txBody>
      </p:sp>
      <p:sp>
        <p:nvSpPr>
          <p:cNvPr id="15" name="TextBox 14"/>
          <p:cNvSpPr txBox="1"/>
          <p:nvPr/>
        </p:nvSpPr>
        <p:spPr>
          <a:xfrm>
            <a:off x="1841465" y="4061970"/>
            <a:ext cx="2277739" cy="523220"/>
          </a:xfrm>
          <a:prstGeom prst="rect">
            <a:avLst/>
          </a:prstGeom>
          <a:noFill/>
        </p:spPr>
        <p:txBody>
          <a:bodyPr wrap="none" rtlCol="0">
            <a:spAutoFit/>
          </a:bodyPr>
          <a:lstStyle/>
          <a:p>
            <a:r>
              <a:rPr lang="en-US" sz="2800" smtClean="0">
                <a:solidFill>
                  <a:srgbClr val="1D88E5"/>
                </a:solidFill>
              </a:rPr>
              <a:t>Local accuracy</a:t>
            </a:r>
            <a:endParaRPr lang="en-US" sz="2800">
              <a:solidFill>
                <a:srgbClr val="1D88E5"/>
              </a:solidFill>
            </a:endParaRPr>
          </a:p>
        </p:txBody>
      </p:sp>
      <p:pic>
        <p:nvPicPr>
          <p:cNvPr id="16" name="Picture 15"/>
          <p:cNvPicPr>
            <a:picLocks noChangeAspect="1"/>
          </p:cNvPicPr>
          <p:nvPr/>
        </p:nvPicPr>
        <p:blipFill>
          <a:blip r:embed="rId1"/>
          <a:stretch>
            <a:fillRect/>
          </a:stretch>
        </p:blipFill>
        <p:spPr>
          <a:xfrm>
            <a:off x="4428564" y="2301253"/>
            <a:ext cx="168004" cy="302408"/>
          </a:xfrm>
          <a:prstGeom prst="rect">
            <a:avLst/>
          </a:prstGeom>
        </p:spPr>
      </p:pic>
      <p:pic>
        <p:nvPicPr>
          <p:cNvPr id="19" name="Picture 18"/>
          <p:cNvPicPr>
            <a:picLocks noChangeAspect="1"/>
          </p:cNvPicPr>
          <p:nvPr/>
        </p:nvPicPr>
        <p:blipFill>
          <a:blip r:embed="rId2"/>
          <a:stretch>
            <a:fillRect/>
          </a:stretch>
        </p:blipFill>
        <p:spPr>
          <a:xfrm>
            <a:off x="6980840" y="2288517"/>
            <a:ext cx="573921" cy="360750"/>
          </a:xfrm>
          <a:prstGeom prst="rect">
            <a:avLst/>
          </a:prstGeom>
        </p:spPr>
      </p:pic>
      <p:pic>
        <p:nvPicPr>
          <p:cNvPr id="21" name="Picture 20"/>
          <p:cNvPicPr>
            <a:picLocks noChangeAspect="1"/>
          </p:cNvPicPr>
          <p:nvPr/>
        </p:nvPicPr>
        <p:blipFill>
          <a:blip r:embed="rId3"/>
          <a:stretch>
            <a:fillRect/>
          </a:stretch>
        </p:blipFill>
        <p:spPr>
          <a:xfrm>
            <a:off x="4816928" y="3725963"/>
            <a:ext cx="3233025" cy="85922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6348850" y="2745988"/>
            <a:ext cx="1812104" cy="129175"/>
          </a:xfrm>
          <a:prstGeom prst="rect">
            <a:avLst/>
          </a:prstGeom>
          <a:solidFill>
            <a:srgbClr val="1D88E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348850" y="2143012"/>
            <a:ext cx="1812104" cy="732152"/>
          </a:xfrm>
          <a:prstGeom prst="rect">
            <a:avLst/>
          </a:prstGeom>
          <a:solidFill>
            <a:srgbClr val="1D88E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348850" y="2030217"/>
            <a:ext cx="1812104" cy="84620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39" name="Rectangle 38"/>
          <p:cNvSpPr/>
          <p:nvPr/>
        </p:nvSpPr>
        <p:spPr>
          <a:xfrm>
            <a:off x="980094" y="1376594"/>
            <a:ext cx="1151285" cy="207370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data</a:t>
            </a:r>
            <a:endParaRPr lang="en-US" sz="1800" dirty="0"/>
          </a:p>
        </p:txBody>
      </p:sp>
      <p:sp>
        <p:nvSpPr>
          <p:cNvPr id="40" name="Rectangle 39"/>
          <p:cNvSpPr/>
          <p:nvPr/>
        </p:nvSpPr>
        <p:spPr>
          <a:xfrm>
            <a:off x="3662194" y="1763338"/>
            <a:ext cx="1700745" cy="1378239"/>
          </a:xfrm>
          <a:prstGeom prst="rect">
            <a:avLst/>
          </a:prstGeom>
          <a:solidFill>
            <a:schemeClr val="tx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smtClean="0"/>
          </a:p>
        </p:txBody>
      </p:sp>
      <p:cxnSp>
        <p:nvCxnSpPr>
          <p:cNvPr id="43" name="Straight Connector 42"/>
          <p:cNvCxnSpPr/>
          <p:nvPr/>
        </p:nvCxnSpPr>
        <p:spPr>
          <a:xfrm>
            <a:off x="2131379" y="1508956"/>
            <a:ext cx="1530815" cy="60749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131379" y="2143011"/>
            <a:ext cx="1530815" cy="270627"/>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2131379" y="2881638"/>
            <a:ext cx="1530815" cy="347028"/>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586350" y="2238158"/>
            <a:ext cx="225471" cy="507831"/>
          </a:xfrm>
          <a:prstGeom prst="rect">
            <a:avLst/>
          </a:prstGeom>
          <a:noFill/>
        </p:spPr>
        <p:txBody>
          <a:bodyPr wrap="square" rtlCol="0">
            <a:spAutoFit/>
          </a:bodyPr>
          <a:lstStyle/>
          <a:p>
            <a:r>
              <a:rPr lang="en-US" sz="900" b="1" dirty="0" smtClean="0">
                <a:latin typeface="Braggadocio" charset="0"/>
                <a:ea typeface="Braggadocio" charset="0"/>
                <a:cs typeface="Braggadocio" charset="0"/>
              </a:rPr>
              <a:t>.</a:t>
            </a:r>
            <a:endParaRPr lang="en-US" sz="900" b="1" dirty="0" smtClean="0">
              <a:latin typeface="Braggadocio" charset="0"/>
              <a:ea typeface="Braggadocio" charset="0"/>
              <a:cs typeface="Braggadocio" charset="0"/>
            </a:endParaRPr>
          </a:p>
          <a:p>
            <a:r>
              <a:rPr lang="en-US" sz="900" b="1" dirty="0" smtClean="0">
                <a:latin typeface="Braggadocio" charset="0"/>
                <a:ea typeface="Braggadocio" charset="0"/>
                <a:cs typeface="Braggadocio" charset="0"/>
              </a:rPr>
              <a:t>.</a:t>
            </a:r>
            <a:endParaRPr lang="en-US" sz="900" b="1" dirty="0" smtClean="0">
              <a:latin typeface="Braggadocio" charset="0"/>
              <a:ea typeface="Braggadocio" charset="0"/>
              <a:cs typeface="Braggadocio" charset="0"/>
            </a:endParaRPr>
          </a:p>
          <a:p>
            <a:r>
              <a:rPr lang="en-US" sz="900" b="1" dirty="0">
                <a:latin typeface="Braggadocio" charset="0"/>
                <a:ea typeface="Braggadocio" charset="0"/>
                <a:cs typeface="Braggadocio" charset="0"/>
              </a:rPr>
              <a:t>.</a:t>
            </a:r>
            <a:endParaRPr lang="en-US" sz="900" b="1" dirty="0">
              <a:latin typeface="Braggadocio" charset="0"/>
              <a:ea typeface="Braggadocio" charset="0"/>
              <a:cs typeface="Braggadocio" charset="0"/>
            </a:endParaRPr>
          </a:p>
        </p:txBody>
      </p:sp>
      <p:cxnSp>
        <p:nvCxnSpPr>
          <p:cNvPr id="56" name="Straight Connector 55"/>
          <p:cNvCxnSpPr>
            <a:stCxn id="40" idx="3"/>
          </p:cNvCxnSpPr>
          <p:nvPr/>
        </p:nvCxnSpPr>
        <p:spPr>
          <a:xfrm flipV="1">
            <a:off x="5362939" y="2452457"/>
            <a:ext cx="985911" cy="1"/>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1"/>
          <a:stretch>
            <a:fillRect/>
          </a:stretch>
        </p:blipFill>
        <p:spPr>
          <a:xfrm>
            <a:off x="2567396" y="2813487"/>
            <a:ext cx="342900" cy="165100"/>
          </a:xfrm>
          <a:prstGeom prst="rect">
            <a:avLst/>
          </a:prstGeom>
        </p:spPr>
      </p:pic>
      <p:pic>
        <p:nvPicPr>
          <p:cNvPr id="9" name="Picture 8"/>
          <p:cNvPicPr>
            <a:picLocks noChangeAspect="1"/>
          </p:cNvPicPr>
          <p:nvPr/>
        </p:nvPicPr>
        <p:blipFill>
          <a:blip r:embed="rId2"/>
          <a:stretch>
            <a:fillRect/>
          </a:stretch>
        </p:blipFill>
        <p:spPr>
          <a:xfrm>
            <a:off x="2567396" y="2004907"/>
            <a:ext cx="241300" cy="165100"/>
          </a:xfrm>
          <a:prstGeom prst="rect">
            <a:avLst/>
          </a:prstGeom>
        </p:spPr>
      </p:pic>
      <p:pic>
        <p:nvPicPr>
          <p:cNvPr id="10" name="Picture 9"/>
          <p:cNvPicPr>
            <a:picLocks noChangeAspect="1"/>
          </p:cNvPicPr>
          <p:nvPr/>
        </p:nvPicPr>
        <p:blipFill>
          <a:blip r:embed="rId3"/>
          <a:stretch>
            <a:fillRect/>
          </a:stretch>
        </p:blipFill>
        <p:spPr>
          <a:xfrm>
            <a:off x="2567396" y="1440805"/>
            <a:ext cx="241300" cy="165100"/>
          </a:xfrm>
          <a:prstGeom prst="rect">
            <a:avLst/>
          </a:prstGeom>
        </p:spPr>
      </p:pic>
      <p:sp>
        <p:nvSpPr>
          <p:cNvPr id="14" name="10-Point Star 13"/>
          <p:cNvSpPr/>
          <p:nvPr/>
        </p:nvSpPr>
        <p:spPr>
          <a:xfrm>
            <a:off x="812074" y="3918134"/>
            <a:ext cx="811530" cy="811530"/>
          </a:xfrm>
          <a:prstGeom prst="star10">
            <a:avLst/>
          </a:prstGeom>
          <a:solidFill>
            <a:srgbClr val="1D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a:t>
            </a:r>
            <a:endParaRPr lang="en-US" dirty="0"/>
          </a:p>
        </p:txBody>
      </p:sp>
      <p:sp>
        <p:nvSpPr>
          <p:cNvPr id="15" name="TextBox 14"/>
          <p:cNvSpPr txBox="1"/>
          <p:nvPr/>
        </p:nvSpPr>
        <p:spPr>
          <a:xfrm>
            <a:off x="1841465" y="4061970"/>
            <a:ext cx="1911549" cy="523220"/>
          </a:xfrm>
          <a:prstGeom prst="rect">
            <a:avLst/>
          </a:prstGeom>
          <a:noFill/>
        </p:spPr>
        <p:txBody>
          <a:bodyPr wrap="none" rtlCol="0">
            <a:spAutoFit/>
          </a:bodyPr>
          <a:lstStyle/>
          <a:p>
            <a:r>
              <a:rPr lang="en-US" sz="2800" dirty="0" smtClean="0">
                <a:solidFill>
                  <a:srgbClr val="1D88E5"/>
                </a:solidFill>
              </a:rPr>
              <a:t>Consistency</a:t>
            </a:r>
            <a:endParaRPr lang="en-US" sz="2800" dirty="0">
              <a:solidFill>
                <a:srgbClr val="1D88E5"/>
              </a:solidFill>
            </a:endParaRPr>
          </a:p>
        </p:txBody>
      </p:sp>
      <p:pic>
        <p:nvPicPr>
          <p:cNvPr id="16" name="Picture 15"/>
          <p:cNvPicPr>
            <a:picLocks noChangeAspect="1"/>
          </p:cNvPicPr>
          <p:nvPr/>
        </p:nvPicPr>
        <p:blipFill>
          <a:blip r:embed="rId4"/>
          <a:stretch>
            <a:fillRect/>
          </a:stretch>
        </p:blipFill>
        <p:spPr>
          <a:xfrm>
            <a:off x="4428564" y="2301253"/>
            <a:ext cx="168004" cy="302408"/>
          </a:xfrm>
          <a:prstGeom prst="rect">
            <a:avLst/>
          </a:prstGeom>
        </p:spPr>
      </p:pic>
      <p:pic>
        <p:nvPicPr>
          <p:cNvPr id="2" name="Picture 1"/>
          <p:cNvPicPr>
            <a:picLocks noChangeAspect="1"/>
          </p:cNvPicPr>
          <p:nvPr/>
        </p:nvPicPr>
        <p:blipFill>
          <a:blip r:embed="rId5"/>
          <a:stretch>
            <a:fillRect/>
          </a:stretch>
        </p:blipFill>
        <p:spPr>
          <a:xfrm>
            <a:off x="6972132" y="2309962"/>
            <a:ext cx="591339" cy="3356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43"/>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6348850" y="2745988"/>
            <a:ext cx="1812104" cy="129175"/>
          </a:xfrm>
          <a:prstGeom prst="rect">
            <a:avLst/>
          </a:prstGeom>
          <a:solidFill>
            <a:srgbClr val="1D88E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348850" y="2030217"/>
            <a:ext cx="1812104" cy="84620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39" name="Rectangle 38"/>
          <p:cNvSpPr/>
          <p:nvPr/>
        </p:nvSpPr>
        <p:spPr>
          <a:xfrm>
            <a:off x="980094" y="1376594"/>
            <a:ext cx="1151285" cy="207370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data</a:t>
            </a:r>
            <a:endParaRPr lang="en-US" sz="1800" dirty="0"/>
          </a:p>
        </p:txBody>
      </p:sp>
      <p:sp>
        <p:nvSpPr>
          <p:cNvPr id="40" name="Rectangle 39"/>
          <p:cNvSpPr/>
          <p:nvPr/>
        </p:nvSpPr>
        <p:spPr>
          <a:xfrm>
            <a:off x="3662194" y="1763338"/>
            <a:ext cx="1700745" cy="1378239"/>
          </a:xfrm>
          <a:prstGeom prst="rect">
            <a:avLst/>
          </a:prstGeom>
          <a:solidFill>
            <a:schemeClr val="tx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smtClean="0"/>
          </a:p>
        </p:txBody>
      </p:sp>
      <p:cxnSp>
        <p:nvCxnSpPr>
          <p:cNvPr id="47" name="Straight Connector 46"/>
          <p:cNvCxnSpPr/>
          <p:nvPr/>
        </p:nvCxnSpPr>
        <p:spPr>
          <a:xfrm>
            <a:off x="2131379" y="2143011"/>
            <a:ext cx="1530815" cy="270627"/>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2131379" y="2881638"/>
            <a:ext cx="1530815" cy="347028"/>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586350" y="2238158"/>
            <a:ext cx="225471" cy="507831"/>
          </a:xfrm>
          <a:prstGeom prst="rect">
            <a:avLst/>
          </a:prstGeom>
          <a:noFill/>
        </p:spPr>
        <p:txBody>
          <a:bodyPr wrap="square" rtlCol="0">
            <a:spAutoFit/>
          </a:bodyPr>
          <a:lstStyle/>
          <a:p>
            <a:r>
              <a:rPr lang="en-US" sz="900" b="1" dirty="0" smtClean="0">
                <a:latin typeface="Braggadocio" charset="0"/>
                <a:ea typeface="Braggadocio" charset="0"/>
                <a:cs typeface="Braggadocio" charset="0"/>
              </a:rPr>
              <a:t>.</a:t>
            </a:r>
            <a:endParaRPr lang="en-US" sz="900" b="1" dirty="0" smtClean="0">
              <a:latin typeface="Braggadocio" charset="0"/>
              <a:ea typeface="Braggadocio" charset="0"/>
              <a:cs typeface="Braggadocio" charset="0"/>
            </a:endParaRPr>
          </a:p>
          <a:p>
            <a:r>
              <a:rPr lang="en-US" sz="900" b="1" dirty="0" smtClean="0">
                <a:latin typeface="Braggadocio" charset="0"/>
                <a:ea typeface="Braggadocio" charset="0"/>
                <a:cs typeface="Braggadocio" charset="0"/>
              </a:rPr>
              <a:t>.</a:t>
            </a:r>
            <a:endParaRPr lang="en-US" sz="900" b="1" dirty="0" smtClean="0">
              <a:latin typeface="Braggadocio" charset="0"/>
              <a:ea typeface="Braggadocio" charset="0"/>
              <a:cs typeface="Braggadocio" charset="0"/>
            </a:endParaRPr>
          </a:p>
          <a:p>
            <a:r>
              <a:rPr lang="en-US" sz="900" b="1" dirty="0">
                <a:latin typeface="Braggadocio" charset="0"/>
                <a:ea typeface="Braggadocio" charset="0"/>
                <a:cs typeface="Braggadocio" charset="0"/>
              </a:rPr>
              <a:t>.</a:t>
            </a:r>
            <a:endParaRPr lang="en-US" sz="900" b="1" dirty="0">
              <a:latin typeface="Braggadocio" charset="0"/>
              <a:ea typeface="Braggadocio" charset="0"/>
              <a:cs typeface="Braggadocio" charset="0"/>
            </a:endParaRPr>
          </a:p>
        </p:txBody>
      </p:sp>
      <p:cxnSp>
        <p:nvCxnSpPr>
          <p:cNvPr id="56" name="Straight Connector 55"/>
          <p:cNvCxnSpPr>
            <a:stCxn id="40" idx="3"/>
          </p:cNvCxnSpPr>
          <p:nvPr/>
        </p:nvCxnSpPr>
        <p:spPr>
          <a:xfrm flipV="1">
            <a:off x="5362939" y="2452457"/>
            <a:ext cx="985911" cy="1"/>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1"/>
          <a:stretch>
            <a:fillRect/>
          </a:stretch>
        </p:blipFill>
        <p:spPr>
          <a:xfrm>
            <a:off x="2567396" y="2813487"/>
            <a:ext cx="342900" cy="165100"/>
          </a:xfrm>
          <a:prstGeom prst="rect">
            <a:avLst/>
          </a:prstGeom>
        </p:spPr>
      </p:pic>
      <p:pic>
        <p:nvPicPr>
          <p:cNvPr id="9" name="Picture 8"/>
          <p:cNvPicPr>
            <a:picLocks noChangeAspect="1"/>
          </p:cNvPicPr>
          <p:nvPr/>
        </p:nvPicPr>
        <p:blipFill>
          <a:blip r:embed="rId2"/>
          <a:stretch>
            <a:fillRect/>
          </a:stretch>
        </p:blipFill>
        <p:spPr>
          <a:xfrm>
            <a:off x="2567396" y="2004907"/>
            <a:ext cx="241300" cy="165100"/>
          </a:xfrm>
          <a:prstGeom prst="rect">
            <a:avLst/>
          </a:prstGeom>
        </p:spPr>
      </p:pic>
      <p:sp>
        <p:nvSpPr>
          <p:cNvPr id="14" name="10-Point Star 13"/>
          <p:cNvSpPr/>
          <p:nvPr/>
        </p:nvSpPr>
        <p:spPr>
          <a:xfrm>
            <a:off x="812074" y="3918134"/>
            <a:ext cx="811530" cy="811530"/>
          </a:xfrm>
          <a:prstGeom prst="star10">
            <a:avLst/>
          </a:prstGeom>
          <a:solidFill>
            <a:srgbClr val="1D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a:t>
            </a:r>
            <a:endParaRPr lang="en-US" dirty="0"/>
          </a:p>
        </p:txBody>
      </p:sp>
      <p:sp>
        <p:nvSpPr>
          <p:cNvPr id="15" name="TextBox 14"/>
          <p:cNvSpPr txBox="1"/>
          <p:nvPr/>
        </p:nvSpPr>
        <p:spPr>
          <a:xfrm>
            <a:off x="1841465" y="4061970"/>
            <a:ext cx="1911549" cy="523220"/>
          </a:xfrm>
          <a:prstGeom prst="rect">
            <a:avLst/>
          </a:prstGeom>
          <a:noFill/>
        </p:spPr>
        <p:txBody>
          <a:bodyPr wrap="none" rtlCol="0">
            <a:spAutoFit/>
          </a:bodyPr>
          <a:lstStyle/>
          <a:p>
            <a:r>
              <a:rPr lang="en-US" sz="2800" dirty="0" smtClean="0">
                <a:solidFill>
                  <a:srgbClr val="1D88E5"/>
                </a:solidFill>
              </a:rPr>
              <a:t>Consistency</a:t>
            </a:r>
            <a:endParaRPr lang="en-US" sz="2800" dirty="0">
              <a:solidFill>
                <a:srgbClr val="1D88E5"/>
              </a:solidFill>
            </a:endParaRPr>
          </a:p>
        </p:txBody>
      </p:sp>
      <p:pic>
        <p:nvPicPr>
          <p:cNvPr id="16" name="Picture 15"/>
          <p:cNvPicPr>
            <a:picLocks noChangeAspect="1"/>
          </p:cNvPicPr>
          <p:nvPr/>
        </p:nvPicPr>
        <p:blipFill>
          <a:blip r:embed="rId3"/>
          <a:stretch>
            <a:fillRect/>
          </a:stretch>
        </p:blipFill>
        <p:spPr>
          <a:xfrm>
            <a:off x="4428564" y="2301253"/>
            <a:ext cx="168004" cy="302408"/>
          </a:xfrm>
          <a:prstGeom prst="rect">
            <a:avLst/>
          </a:prstGeom>
        </p:spPr>
      </p:pic>
      <p:pic>
        <p:nvPicPr>
          <p:cNvPr id="2" name="Picture 1"/>
          <p:cNvPicPr>
            <a:picLocks noChangeAspect="1"/>
          </p:cNvPicPr>
          <p:nvPr/>
        </p:nvPicPr>
        <p:blipFill>
          <a:blip r:embed="rId4"/>
          <a:stretch>
            <a:fillRect/>
          </a:stretch>
        </p:blipFill>
        <p:spPr>
          <a:xfrm>
            <a:off x="6972132" y="2309962"/>
            <a:ext cx="591339" cy="3356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6348850" y="2309962"/>
            <a:ext cx="1812104" cy="565202"/>
          </a:xfrm>
          <a:prstGeom prst="rect">
            <a:avLst/>
          </a:prstGeom>
          <a:solidFill>
            <a:srgbClr val="1D88E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6348850" y="2143012"/>
            <a:ext cx="1812104" cy="732152"/>
          </a:xfrm>
          <a:prstGeom prst="rect">
            <a:avLst/>
          </a:prstGeom>
          <a:solidFill>
            <a:srgbClr val="1D88E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348850" y="2030217"/>
            <a:ext cx="1812104" cy="84620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39" name="Rectangle 38"/>
          <p:cNvSpPr/>
          <p:nvPr/>
        </p:nvSpPr>
        <p:spPr>
          <a:xfrm>
            <a:off x="980094" y="1376594"/>
            <a:ext cx="1151285" cy="207370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data</a:t>
            </a:r>
            <a:endParaRPr lang="en-US" sz="1800" dirty="0"/>
          </a:p>
        </p:txBody>
      </p:sp>
      <p:sp>
        <p:nvSpPr>
          <p:cNvPr id="40" name="Rectangle 39"/>
          <p:cNvSpPr/>
          <p:nvPr/>
        </p:nvSpPr>
        <p:spPr>
          <a:xfrm>
            <a:off x="3662194" y="1763338"/>
            <a:ext cx="1700745" cy="1378239"/>
          </a:xfrm>
          <a:prstGeom prst="rect">
            <a:avLst/>
          </a:prstGeom>
          <a:solidFill>
            <a:schemeClr val="tx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smtClean="0"/>
          </a:p>
        </p:txBody>
      </p:sp>
      <p:cxnSp>
        <p:nvCxnSpPr>
          <p:cNvPr id="43" name="Straight Connector 42"/>
          <p:cNvCxnSpPr/>
          <p:nvPr/>
        </p:nvCxnSpPr>
        <p:spPr>
          <a:xfrm>
            <a:off x="2131379" y="1508956"/>
            <a:ext cx="1530815" cy="60749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131379" y="2143011"/>
            <a:ext cx="1530815" cy="270627"/>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2131379" y="2881638"/>
            <a:ext cx="1530815" cy="347028"/>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586350" y="2238158"/>
            <a:ext cx="225471" cy="507831"/>
          </a:xfrm>
          <a:prstGeom prst="rect">
            <a:avLst/>
          </a:prstGeom>
          <a:noFill/>
        </p:spPr>
        <p:txBody>
          <a:bodyPr wrap="square" rtlCol="0">
            <a:spAutoFit/>
          </a:bodyPr>
          <a:lstStyle/>
          <a:p>
            <a:r>
              <a:rPr lang="en-US" sz="900" b="1" dirty="0" smtClean="0">
                <a:latin typeface="Braggadocio" charset="0"/>
                <a:ea typeface="Braggadocio" charset="0"/>
                <a:cs typeface="Braggadocio" charset="0"/>
              </a:rPr>
              <a:t>.</a:t>
            </a:r>
            <a:endParaRPr lang="en-US" sz="900" b="1" dirty="0" smtClean="0">
              <a:latin typeface="Braggadocio" charset="0"/>
              <a:ea typeface="Braggadocio" charset="0"/>
              <a:cs typeface="Braggadocio" charset="0"/>
            </a:endParaRPr>
          </a:p>
          <a:p>
            <a:r>
              <a:rPr lang="en-US" sz="900" b="1" dirty="0" smtClean="0">
                <a:latin typeface="Braggadocio" charset="0"/>
                <a:ea typeface="Braggadocio" charset="0"/>
                <a:cs typeface="Braggadocio" charset="0"/>
              </a:rPr>
              <a:t>.</a:t>
            </a:r>
            <a:endParaRPr lang="en-US" sz="900" b="1" dirty="0" smtClean="0">
              <a:latin typeface="Braggadocio" charset="0"/>
              <a:ea typeface="Braggadocio" charset="0"/>
              <a:cs typeface="Braggadocio" charset="0"/>
            </a:endParaRPr>
          </a:p>
          <a:p>
            <a:r>
              <a:rPr lang="en-US" sz="900" b="1" dirty="0">
                <a:latin typeface="Braggadocio" charset="0"/>
                <a:ea typeface="Braggadocio" charset="0"/>
                <a:cs typeface="Braggadocio" charset="0"/>
              </a:rPr>
              <a:t>.</a:t>
            </a:r>
            <a:endParaRPr lang="en-US" sz="900" b="1" dirty="0">
              <a:latin typeface="Braggadocio" charset="0"/>
              <a:ea typeface="Braggadocio" charset="0"/>
              <a:cs typeface="Braggadocio" charset="0"/>
            </a:endParaRPr>
          </a:p>
        </p:txBody>
      </p:sp>
      <p:cxnSp>
        <p:nvCxnSpPr>
          <p:cNvPr id="56" name="Straight Connector 55"/>
          <p:cNvCxnSpPr>
            <a:stCxn id="40" idx="3"/>
          </p:cNvCxnSpPr>
          <p:nvPr/>
        </p:nvCxnSpPr>
        <p:spPr>
          <a:xfrm flipV="1">
            <a:off x="5362939" y="2452457"/>
            <a:ext cx="985911" cy="1"/>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1"/>
          <a:stretch>
            <a:fillRect/>
          </a:stretch>
        </p:blipFill>
        <p:spPr>
          <a:xfrm>
            <a:off x="2567396" y="2813487"/>
            <a:ext cx="342900" cy="165100"/>
          </a:xfrm>
          <a:prstGeom prst="rect">
            <a:avLst/>
          </a:prstGeom>
        </p:spPr>
      </p:pic>
      <p:pic>
        <p:nvPicPr>
          <p:cNvPr id="9" name="Picture 8"/>
          <p:cNvPicPr>
            <a:picLocks noChangeAspect="1"/>
          </p:cNvPicPr>
          <p:nvPr/>
        </p:nvPicPr>
        <p:blipFill>
          <a:blip r:embed="rId2"/>
          <a:stretch>
            <a:fillRect/>
          </a:stretch>
        </p:blipFill>
        <p:spPr>
          <a:xfrm>
            <a:off x="2567396" y="2004907"/>
            <a:ext cx="241300" cy="165100"/>
          </a:xfrm>
          <a:prstGeom prst="rect">
            <a:avLst/>
          </a:prstGeom>
        </p:spPr>
      </p:pic>
      <p:pic>
        <p:nvPicPr>
          <p:cNvPr id="10" name="Picture 9"/>
          <p:cNvPicPr>
            <a:picLocks noChangeAspect="1"/>
          </p:cNvPicPr>
          <p:nvPr/>
        </p:nvPicPr>
        <p:blipFill>
          <a:blip r:embed="rId3"/>
          <a:stretch>
            <a:fillRect/>
          </a:stretch>
        </p:blipFill>
        <p:spPr>
          <a:xfrm>
            <a:off x="2567396" y="1440805"/>
            <a:ext cx="241300" cy="165100"/>
          </a:xfrm>
          <a:prstGeom prst="rect">
            <a:avLst/>
          </a:prstGeom>
        </p:spPr>
      </p:pic>
      <p:sp>
        <p:nvSpPr>
          <p:cNvPr id="14" name="10-Point Star 13"/>
          <p:cNvSpPr/>
          <p:nvPr/>
        </p:nvSpPr>
        <p:spPr>
          <a:xfrm>
            <a:off x="812074" y="3918134"/>
            <a:ext cx="811530" cy="811530"/>
          </a:xfrm>
          <a:prstGeom prst="star10">
            <a:avLst/>
          </a:prstGeom>
          <a:solidFill>
            <a:srgbClr val="1D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a:t>
            </a:r>
            <a:endParaRPr lang="en-US" dirty="0"/>
          </a:p>
        </p:txBody>
      </p:sp>
      <p:sp>
        <p:nvSpPr>
          <p:cNvPr id="15" name="TextBox 14"/>
          <p:cNvSpPr txBox="1"/>
          <p:nvPr/>
        </p:nvSpPr>
        <p:spPr>
          <a:xfrm>
            <a:off x="1841465" y="4061970"/>
            <a:ext cx="1911549" cy="523220"/>
          </a:xfrm>
          <a:prstGeom prst="rect">
            <a:avLst/>
          </a:prstGeom>
          <a:noFill/>
        </p:spPr>
        <p:txBody>
          <a:bodyPr wrap="none" rtlCol="0">
            <a:spAutoFit/>
          </a:bodyPr>
          <a:lstStyle/>
          <a:p>
            <a:r>
              <a:rPr lang="en-US" sz="2800" dirty="0" smtClean="0">
                <a:solidFill>
                  <a:srgbClr val="1D88E5"/>
                </a:solidFill>
              </a:rPr>
              <a:t>Consistency</a:t>
            </a:r>
            <a:endParaRPr lang="en-US" sz="2800" dirty="0">
              <a:solidFill>
                <a:srgbClr val="1D88E5"/>
              </a:solidFill>
            </a:endParaRPr>
          </a:p>
        </p:txBody>
      </p:sp>
      <p:pic>
        <p:nvPicPr>
          <p:cNvPr id="5" name="Picture 4"/>
          <p:cNvPicPr>
            <a:picLocks noChangeAspect="1"/>
          </p:cNvPicPr>
          <p:nvPr/>
        </p:nvPicPr>
        <p:blipFill>
          <a:blip r:embed="rId4"/>
          <a:stretch>
            <a:fillRect/>
          </a:stretch>
        </p:blipFill>
        <p:spPr>
          <a:xfrm>
            <a:off x="4431977" y="2275126"/>
            <a:ext cx="241385" cy="321846"/>
          </a:xfrm>
          <a:prstGeom prst="rect">
            <a:avLst/>
          </a:prstGeom>
        </p:spPr>
      </p:pic>
      <p:pic>
        <p:nvPicPr>
          <p:cNvPr id="6" name="Picture 5"/>
          <p:cNvPicPr>
            <a:picLocks noChangeAspect="1"/>
          </p:cNvPicPr>
          <p:nvPr/>
        </p:nvPicPr>
        <p:blipFill>
          <a:blip r:embed="rId5"/>
          <a:stretch>
            <a:fillRect/>
          </a:stretch>
        </p:blipFill>
        <p:spPr>
          <a:xfrm>
            <a:off x="6963423" y="2296349"/>
            <a:ext cx="682602" cy="3492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43"/>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6348850" y="2309962"/>
            <a:ext cx="1812104" cy="565202"/>
          </a:xfrm>
          <a:prstGeom prst="rect">
            <a:avLst/>
          </a:prstGeom>
          <a:solidFill>
            <a:srgbClr val="1D88E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348850" y="2030217"/>
            <a:ext cx="1812104" cy="84620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39" name="Rectangle 38"/>
          <p:cNvSpPr/>
          <p:nvPr/>
        </p:nvSpPr>
        <p:spPr>
          <a:xfrm>
            <a:off x="980094" y="1376594"/>
            <a:ext cx="1151285" cy="207370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data</a:t>
            </a:r>
            <a:endParaRPr lang="en-US" sz="1800" dirty="0"/>
          </a:p>
        </p:txBody>
      </p:sp>
      <p:sp>
        <p:nvSpPr>
          <p:cNvPr id="40" name="Rectangle 39"/>
          <p:cNvSpPr/>
          <p:nvPr/>
        </p:nvSpPr>
        <p:spPr>
          <a:xfrm>
            <a:off x="3662194" y="1763338"/>
            <a:ext cx="1700745" cy="1378239"/>
          </a:xfrm>
          <a:prstGeom prst="rect">
            <a:avLst/>
          </a:prstGeom>
          <a:solidFill>
            <a:schemeClr val="tx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smtClean="0"/>
          </a:p>
        </p:txBody>
      </p:sp>
      <p:cxnSp>
        <p:nvCxnSpPr>
          <p:cNvPr id="47" name="Straight Connector 46"/>
          <p:cNvCxnSpPr/>
          <p:nvPr/>
        </p:nvCxnSpPr>
        <p:spPr>
          <a:xfrm>
            <a:off x="2131379" y="2143011"/>
            <a:ext cx="1530815" cy="270627"/>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2131379" y="2881638"/>
            <a:ext cx="1530815" cy="347028"/>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586350" y="2238158"/>
            <a:ext cx="225471" cy="507831"/>
          </a:xfrm>
          <a:prstGeom prst="rect">
            <a:avLst/>
          </a:prstGeom>
          <a:noFill/>
        </p:spPr>
        <p:txBody>
          <a:bodyPr wrap="square" rtlCol="0">
            <a:spAutoFit/>
          </a:bodyPr>
          <a:lstStyle/>
          <a:p>
            <a:r>
              <a:rPr lang="en-US" sz="900" b="1" dirty="0" smtClean="0">
                <a:latin typeface="Braggadocio" charset="0"/>
                <a:ea typeface="Braggadocio" charset="0"/>
                <a:cs typeface="Braggadocio" charset="0"/>
              </a:rPr>
              <a:t>.</a:t>
            </a:r>
            <a:endParaRPr lang="en-US" sz="900" b="1" dirty="0" smtClean="0">
              <a:latin typeface="Braggadocio" charset="0"/>
              <a:ea typeface="Braggadocio" charset="0"/>
              <a:cs typeface="Braggadocio" charset="0"/>
            </a:endParaRPr>
          </a:p>
          <a:p>
            <a:r>
              <a:rPr lang="en-US" sz="900" b="1" dirty="0" smtClean="0">
                <a:latin typeface="Braggadocio" charset="0"/>
                <a:ea typeface="Braggadocio" charset="0"/>
                <a:cs typeface="Braggadocio" charset="0"/>
              </a:rPr>
              <a:t>.</a:t>
            </a:r>
            <a:endParaRPr lang="en-US" sz="900" b="1" dirty="0" smtClean="0">
              <a:latin typeface="Braggadocio" charset="0"/>
              <a:ea typeface="Braggadocio" charset="0"/>
              <a:cs typeface="Braggadocio" charset="0"/>
            </a:endParaRPr>
          </a:p>
          <a:p>
            <a:r>
              <a:rPr lang="en-US" sz="900" b="1" dirty="0">
                <a:latin typeface="Braggadocio" charset="0"/>
                <a:ea typeface="Braggadocio" charset="0"/>
                <a:cs typeface="Braggadocio" charset="0"/>
              </a:rPr>
              <a:t>.</a:t>
            </a:r>
            <a:endParaRPr lang="en-US" sz="900" b="1" dirty="0">
              <a:latin typeface="Braggadocio" charset="0"/>
              <a:ea typeface="Braggadocio" charset="0"/>
              <a:cs typeface="Braggadocio" charset="0"/>
            </a:endParaRPr>
          </a:p>
        </p:txBody>
      </p:sp>
      <p:cxnSp>
        <p:nvCxnSpPr>
          <p:cNvPr id="56" name="Straight Connector 55"/>
          <p:cNvCxnSpPr>
            <a:stCxn id="40" idx="3"/>
          </p:cNvCxnSpPr>
          <p:nvPr/>
        </p:nvCxnSpPr>
        <p:spPr>
          <a:xfrm flipV="1">
            <a:off x="5362939" y="2452457"/>
            <a:ext cx="985911" cy="1"/>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1"/>
          <a:stretch>
            <a:fillRect/>
          </a:stretch>
        </p:blipFill>
        <p:spPr>
          <a:xfrm>
            <a:off x="2567396" y="2813487"/>
            <a:ext cx="342900" cy="165100"/>
          </a:xfrm>
          <a:prstGeom prst="rect">
            <a:avLst/>
          </a:prstGeom>
        </p:spPr>
      </p:pic>
      <p:pic>
        <p:nvPicPr>
          <p:cNvPr id="9" name="Picture 8"/>
          <p:cNvPicPr>
            <a:picLocks noChangeAspect="1"/>
          </p:cNvPicPr>
          <p:nvPr/>
        </p:nvPicPr>
        <p:blipFill>
          <a:blip r:embed="rId2"/>
          <a:stretch>
            <a:fillRect/>
          </a:stretch>
        </p:blipFill>
        <p:spPr>
          <a:xfrm>
            <a:off x="2567396" y="2004907"/>
            <a:ext cx="241300" cy="165100"/>
          </a:xfrm>
          <a:prstGeom prst="rect">
            <a:avLst/>
          </a:prstGeom>
        </p:spPr>
      </p:pic>
      <p:sp>
        <p:nvSpPr>
          <p:cNvPr id="14" name="10-Point Star 13"/>
          <p:cNvSpPr/>
          <p:nvPr/>
        </p:nvSpPr>
        <p:spPr>
          <a:xfrm>
            <a:off x="812074" y="3918134"/>
            <a:ext cx="811530" cy="811530"/>
          </a:xfrm>
          <a:prstGeom prst="star10">
            <a:avLst/>
          </a:prstGeom>
          <a:solidFill>
            <a:srgbClr val="1D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a:t>
            </a:r>
            <a:endParaRPr lang="en-US" dirty="0"/>
          </a:p>
        </p:txBody>
      </p:sp>
      <p:sp>
        <p:nvSpPr>
          <p:cNvPr id="15" name="TextBox 14"/>
          <p:cNvSpPr txBox="1"/>
          <p:nvPr/>
        </p:nvSpPr>
        <p:spPr>
          <a:xfrm>
            <a:off x="1841465" y="4061970"/>
            <a:ext cx="1911549" cy="523220"/>
          </a:xfrm>
          <a:prstGeom prst="rect">
            <a:avLst/>
          </a:prstGeom>
          <a:noFill/>
        </p:spPr>
        <p:txBody>
          <a:bodyPr wrap="none" rtlCol="0">
            <a:spAutoFit/>
          </a:bodyPr>
          <a:lstStyle/>
          <a:p>
            <a:r>
              <a:rPr lang="en-US" sz="2800" dirty="0" smtClean="0">
                <a:solidFill>
                  <a:srgbClr val="1D88E5"/>
                </a:solidFill>
              </a:rPr>
              <a:t>Consistency</a:t>
            </a:r>
            <a:endParaRPr lang="en-US" sz="2800" dirty="0">
              <a:solidFill>
                <a:srgbClr val="1D88E5"/>
              </a:solidFill>
            </a:endParaRPr>
          </a:p>
        </p:txBody>
      </p:sp>
      <p:pic>
        <p:nvPicPr>
          <p:cNvPr id="5" name="Picture 4"/>
          <p:cNvPicPr>
            <a:picLocks noChangeAspect="1"/>
          </p:cNvPicPr>
          <p:nvPr/>
        </p:nvPicPr>
        <p:blipFill>
          <a:blip r:embed="rId3"/>
          <a:stretch>
            <a:fillRect/>
          </a:stretch>
        </p:blipFill>
        <p:spPr>
          <a:xfrm>
            <a:off x="4431977" y="2275126"/>
            <a:ext cx="241385" cy="321846"/>
          </a:xfrm>
          <a:prstGeom prst="rect">
            <a:avLst/>
          </a:prstGeom>
        </p:spPr>
      </p:pic>
      <p:pic>
        <p:nvPicPr>
          <p:cNvPr id="21" name="Picture 20"/>
          <p:cNvPicPr>
            <a:picLocks noChangeAspect="1"/>
          </p:cNvPicPr>
          <p:nvPr/>
        </p:nvPicPr>
        <p:blipFill>
          <a:blip r:embed="rId4"/>
          <a:stretch>
            <a:fillRect/>
          </a:stretch>
        </p:blipFill>
        <p:spPr>
          <a:xfrm>
            <a:off x="6963423" y="2296349"/>
            <a:ext cx="682602" cy="34923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348850" y="2143012"/>
            <a:ext cx="1812104" cy="732152"/>
          </a:xfrm>
          <a:prstGeom prst="rect">
            <a:avLst/>
          </a:prstGeom>
          <a:solidFill>
            <a:srgbClr val="1D88E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348850" y="2030217"/>
            <a:ext cx="1812104" cy="84620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39" name="Rectangle 38"/>
          <p:cNvSpPr/>
          <p:nvPr/>
        </p:nvSpPr>
        <p:spPr>
          <a:xfrm>
            <a:off x="980094" y="1376594"/>
            <a:ext cx="1151285" cy="207370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data</a:t>
            </a:r>
            <a:endParaRPr lang="en-US" sz="1800" dirty="0"/>
          </a:p>
        </p:txBody>
      </p:sp>
      <p:sp>
        <p:nvSpPr>
          <p:cNvPr id="40" name="Rectangle 39"/>
          <p:cNvSpPr/>
          <p:nvPr/>
        </p:nvSpPr>
        <p:spPr>
          <a:xfrm>
            <a:off x="3662194" y="1763338"/>
            <a:ext cx="1700745" cy="1378239"/>
          </a:xfrm>
          <a:prstGeom prst="rect">
            <a:avLst/>
          </a:prstGeom>
          <a:solidFill>
            <a:schemeClr val="tx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smtClean="0"/>
          </a:p>
        </p:txBody>
      </p:sp>
      <p:cxnSp>
        <p:nvCxnSpPr>
          <p:cNvPr id="43" name="Straight Connector 42"/>
          <p:cNvCxnSpPr/>
          <p:nvPr/>
        </p:nvCxnSpPr>
        <p:spPr>
          <a:xfrm>
            <a:off x="2131379" y="1508956"/>
            <a:ext cx="1530815" cy="60749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131379" y="2143011"/>
            <a:ext cx="1530815" cy="270627"/>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2131379" y="2881638"/>
            <a:ext cx="1530815" cy="347028"/>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586350" y="2238158"/>
            <a:ext cx="225471" cy="507831"/>
          </a:xfrm>
          <a:prstGeom prst="rect">
            <a:avLst/>
          </a:prstGeom>
          <a:noFill/>
        </p:spPr>
        <p:txBody>
          <a:bodyPr wrap="square" rtlCol="0">
            <a:spAutoFit/>
          </a:bodyPr>
          <a:lstStyle/>
          <a:p>
            <a:r>
              <a:rPr lang="en-US" sz="900" b="1" dirty="0" smtClean="0">
                <a:latin typeface="Braggadocio" charset="0"/>
                <a:ea typeface="Braggadocio" charset="0"/>
                <a:cs typeface="Braggadocio" charset="0"/>
              </a:rPr>
              <a:t>.</a:t>
            </a:r>
            <a:endParaRPr lang="en-US" sz="900" b="1" dirty="0" smtClean="0">
              <a:latin typeface="Braggadocio" charset="0"/>
              <a:ea typeface="Braggadocio" charset="0"/>
              <a:cs typeface="Braggadocio" charset="0"/>
            </a:endParaRPr>
          </a:p>
          <a:p>
            <a:r>
              <a:rPr lang="en-US" sz="900" b="1" dirty="0" smtClean="0">
                <a:latin typeface="Braggadocio" charset="0"/>
                <a:ea typeface="Braggadocio" charset="0"/>
                <a:cs typeface="Braggadocio" charset="0"/>
              </a:rPr>
              <a:t>.</a:t>
            </a:r>
            <a:endParaRPr lang="en-US" sz="900" b="1" dirty="0" smtClean="0">
              <a:latin typeface="Braggadocio" charset="0"/>
              <a:ea typeface="Braggadocio" charset="0"/>
              <a:cs typeface="Braggadocio" charset="0"/>
            </a:endParaRPr>
          </a:p>
          <a:p>
            <a:r>
              <a:rPr lang="en-US" sz="900" b="1" dirty="0">
                <a:latin typeface="Braggadocio" charset="0"/>
                <a:ea typeface="Braggadocio" charset="0"/>
                <a:cs typeface="Braggadocio" charset="0"/>
              </a:rPr>
              <a:t>.</a:t>
            </a:r>
            <a:endParaRPr lang="en-US" sz="900" b="1" dirty="0">
              <a:latin typeface="Braggadocio" charset="0"/>
              <a:ea typeface="Braggadocio" charset="0"/>
              <a:cs typeface="Braggadocio" charset="0"/>
            </a:endParaRPr>
          </a:p>
        </p:txBody>
      </p:sp>
      <p:cxnSp>
        <p:nvCxnSpPr>
          <p:cNvPr id="56" name="Straight Connector 55"/>
          <p:cNvCxnSpPr>
            <a:stCxn id="40" idx="3"/>
          </p:cNvCxnSpPr>
          <p:nvPr/>
        </p:nvCxnSpPr>
        <p:spPr>
          <a:xfrm flipV="1">
            <a:off x="5362939" y="2452457"/>
            <a:ext cx="985911" cy="1"/>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1"/>
          <a:stretch>
            <a:fillRect/>
          </a:stretch>
        </p:blipFill>
        <p:spPr>
          <a:xfrm>
            <a:off x="2567396" y="2813487"/>
            <a:ext cx="342900" cy="165100"/>
          </a:xfrm>
          <a:prstGeom prst="rect">
            <a:avLst/>
          </a:prstGeom>
        </p:spPr>
      </p:pic>
      <p:pic>
        <p:nvPicPr>
          <p:cNvPr id="9" name="Picture 8"/>
          <p:cNvPicPr>
            <a:picLocks noChangeAspect="1"/>
          </p:cNvPicPr>
          <p:nvPr/>
        </p:nvPicPr>
        <p:blipFill>
          <a:blip r:embed="rId2"/>
          <a:stretch>
            <a:fillRect/>
          </a:stretch>
        </p:blipFill>
        <p:spPr>
          <a:xfrm>
            <a:off x="2567396" y="2004907"/>
            <a:ext cx="241300" cy="165100"/>
          </a:xfrm>
          <a:prstGeom prst="rect">
            <a:avLst/>
          </a:prstGeom>
        </p:spPr>
      </p:pic>
      <p:pic>
        <p:nvPicPr>
          <p:cNvPr id="10" name="Picture 9"/>
          <p:cNvPicPr>
            <a:picLocks noChangeAspect="1"/>
          </p:cNvPicPr>
          <p:nvPr/>
        </p:nvPicPr>
        <p:blipFill>
          <a:blip r:embed="rId3"/>
          <a:stretch>
            <a:fillRect/>
          </a:stretch>
        </p:blipFill>
        <p:spPr>
          <a:xfrm>
            <a:off x="2567396" y="1440805"/>
            <a:ext cx="241300" cy="165100"/>
          </a:xfrm>
          <a:prstGeom prst="rect">
            <a:avLst/>
          </a:prstGeom>
        </p:spPr>
      </p:pic>
      <p:sp>
        <p:nvSpPr>
          <p:cNvPr id="14" name="10-Point Star 13"/>
          <p:cNvSpPr/>
          <p:nvPr/>
        </p:nvSpPr>
        <p:spPr>
          <a:xfrm>
            <a:off x="812074" y="3918134"/>
            <a:ext cx="811530" cy="811530"/>
          </a:xfrm>
          <a:prstGeom prst="star10">
            <a:avLst/>
          </a:prstGeom>
          <a:solidFill>
            <a:srgbClr val="1D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a:t>
            </a:r>
            <a:endParaRPr lang="en-US" dirty="0"/>
          </a:p>
        </p:txBody>
      </p:sp>
      <p:sp>
        <p:nvSpPr>
          <p:cNvPr id="15" name="TextBox 14"/>
          <p:cNvSpPr txBox="1"/>
          <p:nvPr/>
        </p:nvSpPr>
        <p:spPr>
          <a:xfrm>
            <a:off x="1841465" y="4061970"/>
            <a:ext cx="1911549" cy="523220"/>
          </a:xfrm>
          <a:prstGeom prst="rect">
            <a:avLst/>
          </a:prstGeom>
          <a:noFill/>
        </p:spPr>
        <p:txBody>
          <a:bodyPr wrap="none" rtlCol="0">
            <a:spAutoFit/>
          </a:bodyPr>
          <a:lstStyle/>
          <a:p>
            <a:r>
              <a:rPr lang="en-US" sz="2800" dirty="0" smtClean="0">
                <a:solidFill>
                  <a:srgbClr val="1D88E5"/>
                </a:solidFill>
              </a:rPr>
              <a:t>Consistency</a:t>
            </a:r>
            <a:endParaRPr lang="en-US" sz="2800" dirty="0">
              <a:solidFill>
                <a:srgbClr val="1D88E5"/>
              </a:solidFill>
            </a:endParaRPr>
          </a:p>
        </p:txBody>
      </p:sp>
      <p:pic>
        <p:nvPicPr>
          <p:cNvPr id="5" name="Picture 4"/>
          <p:cNvPicPr>
            <a:picLocks noChangeAspect="1"/>
          </p:cNvPicPr>
          <p:nvPr/>
        </p:nvPicPr>
        <p:blipFill>
          <a:blip r:embed="rId4"/>
          <a:stretch>
            <a:fillRect/>
          </a:stretch>
        </p:blipFill>
        <p:spPr>
          <a:xfrm>
            <a:off x="4431977" y="2275126"/>
            <a:ext cx="241385" cy="321846"/>
          </a:xfrm>
          <a:prstGeom prst="rect">
            <a:avLst/>
          </a:prstGeom>
        </p:spPr>
      </p:pic>
      <p:pic>
        <p:nvPicPr>
          <p:cNvPr id="22" name="Picture 21"/>
          <p:cNvPicPr>
            <a:picLocks noChangeAspect="1"/>
          </p:cNvPicPr>
          <p:nvPr/>
        </p:nvPicPr>
        <p:blipFill>
          <a:blip r:embed="rId5"/>
          <a:stretch>
            <a:fillRect/>
          </a:stretch>
        </p:blipFill>
        <p:spPr>
          <a:xfrm>
            <a:off x="6963423" y="2296349"/>
            <a:ext cx="682602" cy="349238"/>
          </a:xfrm>
          <a:prstGeom prst="rect">
            <a:avLst/>
          </a:prstGeom>
        </p:spPr>
      </p:pic>
      <p:pic>
        <p:nvPicPr>
          <p:cNvPr id="11" name="Picture 10"/>
          <p:cNvPicPr>
            <a:picLocks noChangeAspect="1"/>
          </p:cNvPicPr>
          <p:nvPr/>
        </p:nvPicPr>
        <p:blipFill>
          <a:blip r:embed="rId6"/>
          <a:stretch>
            <a:fillRect/>
          </a:stretch>
        </p:blipFill>
        <p:spPr>
          <a:xfrm>
            <a:off x="5028205" y="3918134"/>
            <a:ext cx="2617820" cy="3469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551733" y="1204908"/>
            <a:ext cx="2294333" cy="581747"/>
          </a:xfrm>
          <a:prstGeom prst="rect">
            <a:avLst/>
          </a:prstGeom>
          <a:solidFill>
            <a:srgbClr val="13B7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smtClean="0">
                <a:solidFill>
                  <a:schemeClr val="bg1"/>
                </a:solidFill>
              </a:rPr>
              <a:t>LIME</a:t>
            </a:r>
            <a:endParaRPr lang="en-US" sz="2100" dirty="0" smtClean="0">
              <a:solidFill>
                <a:schemeClr val="bg1"/>
              </a:solidFill>
            </a:endParaRPr>
          </a:p>
        </p:txBody>
      </p:sp>
      <p:sp>
        <p:nvSpPr>
          <p:cNvPr id="45" name="Rectangle 44"/>
          <p:cNvSpPr/>
          <p:nvPr/>
        </p:nvSpPr>
        <p:spPr>
          <a:xfrm>
            <a:off x="551734" y="2429132"/>
            <a:ext cx="2294333" cy="581747"/>
          </a:xfrm>
          <a:prstGeom prst="rect">
            <a:avLst/>
          </a:prstGeom>
          <a:solidFill>
            <a:srgbClr val="7C5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schemeClr val="bg1"/>
                </a:solidFill>
              </a:rPr>
              <a:t>Shapley </a:t>
            </a:r>
            <a:r>
              <a:rPr lang="en-US" sz="2100" dirty="0" smtClean="0">
                <a:solidFill>
                  <a:schemeClr val="bg1"/>
                </a:solidFill>
              </a:rPr>
              <a:t>reg. values</a:t>
            </a:r>
            <a:endParaRPr lang="en-US" sz="2100" dirty="0" smtClean="0">
              <a:solidFill>
                <a:schemeClr val="bg1"/>
              </a:solidFill>
            </a:endParaRPr>
          </a:p>
        </p:txBody>
      </p:sp>
      <p:sp>
        <p:nvSpPr>
          <p:cNvPr id="46" name="Rectangle 45"/>
          <p:cNvSpPr/>
          <p:nvPr/>
        </p:nvSpPr>
        <p:spPr>
          <a:xfrm>
            <a:off x="551733" y="3649074"/>
            <a:ext cx="2294333" cy="581747"/>
          </a:xfrm>
          <a:prstGeom prst="rect">
            <a:avLst/>
          </a:prstGeom>
          <a:solidFill>
            <a:srgbClr val="7C5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smtClean="0">
                <a:solidFill>
                  <a:schemeClr val="bg1"/>
                </a:solidFill>
              </a:rPr>
              <a:t>QII</a:t>
            </a:r>
            <a:endParaRPr lang="en-US" sz="2100" dirty="0" smtClean="0">
              <a:solidFill>
                <a:schemeClr val="bg1"/>
              </a:solidFill>
            </a:endParaRPr>
          </a:p>
        </p:txBody>
      </p:sp>
      <p:sp>
        <p:nvSpPr>
          <p:cNvPr id="48" name="Rectangle 47"/>
          <p:cNvSpPr/>
          <p:nvPr/>
        </p:nvSpPr>
        <p:spPr>
          <a:xfrm>
            <a:off x="6261133" y="3652913"/>
            <a:ext cx="2296060" cy="5779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schemeClr val="bg1"/>
                </a:solidFill>
              </a:rPr>
              <a:t>Path expectations</a:t>
            </a:r>
            <a:endParaRPr lang="en-US" sz="1015" dirty="0">
              <a:solidFill>
                <a:schemeClr val="bg1"/>
              </a:solidFill>
            </a:endParaRPr>
          </a:p>
        </p:txBody>
      </p:sp>
      <p:sp>
        <p:nvSpPr>
          <p:cNvPr id="49" name="Rectangle 48"/>
          <p:cNvSpPr/>
          <p:nvPr/>
        </p:nvSpPr>
        <p:spPr>
          <a:xfrm>
            <a:off x="6261133" y="1202974"/>
            <a:ext cx="2294333" cy="583681"/>
          </a:xfrm>
          <a:prstGeom prst="rect">
            <a:avLst/>
          </a:prstGeom>
          <a:solidFill>
            <a:srgbClr val="F52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smtClean="0">
                <a:solidFill>
                  <a:schemeClr val="bg1"/>
                </a:solidFill>
              </a:rPr>
              <a:t>DeepLIFT</a:t>
            </a:r>
            <a:endParaRPr lang="en-US" sz="2100" dirty="0" smtClean="0">
              <a:solidFill>
                <a:schemeClr val="bg1"/>
              </a:solidFill>
            </a:endParaRPr>
          </a:p>
        </p:txBody>
      </p:sp>
      <p:sp>
        <p:nvSpPr>
          <p:cNvPr id="50" name="Rectangle 49"/>
          <p:cNvSpPr/>
          <p:nvPr/>
        </p:nvSpPr>
        <p:spPr>
          <a:xfrm>
            <a:off x="6262860" y="2430692"/>
            <a:ext cx="2294333" cy="583681"/>
          </a:xfrm>
          <a:prstGeom prst="rect">
            <a:avLst/>
          </a:prstGeom>
          <a:solidFill>
            <a:srgbClr val="F52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smtClean="0">
                <a:solidFill>
                  <a:schemeClr val="bg1"/>
                </a:solidFill>
              </a:rPr>
              <a:t>Relevance prop.</a:t>
            </a:r>
            <a:endParaRPr lang="en-US" sz="2100" dirty="0" smtClean="0">
              <a:solidFill>
                <a:schemeClr val="bg1"/>
              </a:solidFill>
            </a:endParaRPr>
          </a:p>
        </p:txBody>
      </p:sp>
      <p:sp>
        <p:nvSpPr>
          <p:cNvPr id="47" name="Rectangle 46"/>
          <p:cNvSpPr/>
          <p:nvPr/>
        </p:nvSpPr>
        <p:spPr>
          <a:xfrm>
            <a:off x="3406001" y="3649074"/>
            <a:ext cx="2294333" cy="581747"/>
          </a:xfrm>
          <a:prstGeom prst="rect">
            <a:avLst/>
          </a:prstGeom>
          <a:solidFill>
            <a:srgbClr val="7C5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smtClean="0">
                <a:solidFill>
                  <a:schemeClr val="bg1"/>
                </a:solidFill>
              </a:rPr>
              <a:t>Shapley sampling</a:t>
            </a:r>
            <a:endParaRPr lang="en-US" sz="2100" dirty="0" smtClean="0">
              <a:solidFill>
                <a:schemeClr val="bg1"/>
              </a:solidFill>
            </a:endParaRPr>
          </a:p>
        </p:txBody>
      </p:sp>
      <p:sp>
        <p:nvSpPr>
          <p:cNvPr id="19" name="Rectangle 18"/>
          <p:cNvSpPr/>
          <p:nvPr/>
        </p:nvSpPr>
        <p:spPr>
          <a:xfrm>
            <a:off x="551734" y="3649074"/>
            <a:ext cx="2294333" cy="5817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smtClean="0">
              <a:solidFill>
                <a:schemeClr val="tx1"/>
              </a:solidFill>
            </a:endParaRPr>
          </a:p>
        </p:txBody>
      </p:sp>
      <p:sp>
        <p:nvSpPr>
          <p:cNvPr id="23" name="Rectangle 22"/>
          <p:cNvSpPr/>
          <p:nvPr/>
        </p:nvSpPr>
        <p:spPr>
          <a:xfrm>
            <a:off x="6262861" y="2430692"/>
            <a:ext cx="2294333" cy="5836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smtClean="0">
              <a:solidFill>
                <a:schemeClr val="tx1"/>
              </a:solidFill>
            </a:endParaRPr>
          </a:p>
        </p:txBody>
      </p:sp>
      <p:sp>
        <p:nvSpPr>
          <p:cNvPr id="2" name="L-Shape 1"/>
          <p:cNvSpPr/>
          <p:nvPr/>
        </p:nvSpPr>
        <p:spPr>
          <a:xfrm>
            <a:off x="348338" y="2185849"/>
            <a:ext cx="5564777" cy="2316480"/>
          </a:xfrm>
          <a:prstGeom prst="corner">
            <a:avLst>
              <a:gd name="adj1" fmla="val 48120"/>
              <a:gd name="adj2" fmla="val 118710"/>
            </a:avLst>
          </a:prstGeom>
          <a:noFill/>
          <a:ln w="50800">
            <a:solidFill>
              <a:srgbClr val="7C5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Shape 12"/>
          <p:cNvSpPr/>
          <p:nvPr/>
        </p:nvSpPr>
        <p:spPr>
          <a:xfrm rot="10800000">
            <a:off x="348336" y="931814"/>
            <a:ext cx="8438612" cy="3553096"/>
          </a:xfrm>
          <a:prstGeom prst="corner">
            <a:avLst>
              <a:gd name="adj1" fmla="val 30963"/>
              <a:gd name="adj2" fmla="val 77534"/>
            </a:avLst>
          </a:prstGeom>
          <a:noFill/>
          <a:ln w="50800">
            <a:solidFill>
              <a:srgbClr val="FF5A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0" y="329530"/>
            <a:ext cx="9144000" cy="523220"/>
          </a:xfrm>
          <a:prstGeom prst="rect">
            <a:avLst/>
          </a:prstGeom>
          <a:noFill/>
        </p:spPr>
        <p:txBody>
          <a:bodyPr wrap="square" rtlCol="0">
            <a:spAutoFit/>
          </a:bodyPr>
          <a:lstStyle/>
          <a:p>
            <a:pPr algn="ctr"/>
            <a:r>
              <a:rPr lang="en-US" sz="2800" dirty="0">
                <a:solidFill>
                  <a:srgbClr val="1D88E5"/>
                </a:solidFill>
                <a:latin typeface="+mj-lt"/>
              </a:rPr>
              <a:t>Additive feature attribution methods</a:t>
            </a:r>
            <a:endParaRPr lang="en-US" sz="2400" dirty="0">
              <a:latin typeface="+mj-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13"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Callout 20"/>
          <p:cNvSpPr/>
          <p:nvPr/>
        </p:nvSpPr>
        <p:spPr>
          <a:xfrm>
            <a:off x="6015403" y="2880963"/>
            <a:ext cx="1327560" cy="941755"/>
          </a:xfrm>
          <a:prstGeom prst="wedgeEllipseCallout">
            <a:avLst>
              <a:gd name="adj1" fmla="val 48906"/>
              <a:gd name="adj2" fmla="val 5400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276427" y="2020225"/>
            <a:ext cx="1359354" cy="6763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model</a:t>
            </a:r>
            <a:endParaRPr lang="en-US" sz="1800" dirty="0"/>
          </a:p>
        </p:txBody>
      </p:sp>
      <p:sp>
        <p:nvSpPr>
          <p:cNvPr id="5" name="Rectangle 4"/>
          <p:cNvSpPr/>
          <p:nvPr/>
        </p:nvSpPr>
        <p:spPr>
          <a:xfrm>
            <a:off x="6175423" y="2020225"/>
            <a:ext cx="1478182" cy="67634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55%</a:t>
            </a:r>
            <a:endParaRPr lang="en-US" sz="1800" dirty="0">
              <a:solidFill>
                <a:schemeClr val="tx1"/>
              </a:solidFill>
            </a:endParaRPr>
          </a:p>
        </p:txBody>
      </p:sp>
      <p:cxnSp>
        <p:nvCxnSpPr>
          <p:cNvPr id="6" name="Straight Connector 5"/>
          <p:cNvCxnSpPr/>
          <p:nvPr/>
        </p:nvCxnSpPr>
        <p:spPr>
          <a:xfrm>
            <a:off x="5635781" y="2358397"/>
            <a:ext cx="539642" cy="0"/>
          </a:xfrm>
          <a:prstGeom prst="line">
            <a:avLst/>
          </a:prstGeom>
          <a:ln w="508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a:endCxn id="4" idx="1"/>
          </p:cNvCxnSpPr>
          <p:nvPr/>
        </p:nvCxnSpPr>
        <p:spPr>
          <a:xfrm>
            <a:off x="3218689" y="2358397"/>
            <a:ext cx="1057739" cy="0"/>
          </a:xfrm>
          <a:prstGeom prst="line">
            <a:avLst/>
          </a:prstGeom>
          <a:ln w="508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1"/>
          <a:stretch>
            <a:fillRect/>
          </a:stretch>
        </p:blipFill>
        <p:spPr>
          <a:xfrm flipH="1">
            <a:off x="7367971" y="3434011"/>
            <a:ext cx="1128462" cy="1437101"/>
          </a:xfrm>
          <a:prstGeom prst="rect">
            <a:avLst/>
          </a:prstGeom>
        </p:spPr>
      </p:pic>
      <p:sp>
        <p:nvSpPr>
          <p:cNvPr id="13" name="TextBox 12"/>
          <p:cNvSpPr txBox="1"/>
          <p:nvPr/>
        </p:nvSpPr>
        <p:spPr>
          <a:xfrm>
            <a:off x="5947250" y="1385887"/>
            <a:ext cx="1934528" cy="553998"/>
          </a:xfrm>
          <a:prstGeom prst="rect">
            <a:avLst/>
          </a:prstGeom>
          <a:noFill/>
        </p:spPr>
        <p:txBody>
          <a:bodyPr wrap="square" rtlCol="0">
            <a:spAutoFit/>
          </a:bodyPr>
          <a:lstStyle/>
          <a:p>
            <a:pPr algn="ctr"/>
            <a:r>
              <a:rPr lang="en-US" sz="1500" dirty="0">
                <a:solidFill>
                  <a:schemeClr val="tx1">
                    <a:lumMod val="65000"/>
                    <a:lumOff val="35000"/>
                  </a:schemeClr>
                </a:solidFill>
              </a:rPr>
              <a:t>chance </a:t>
            </a:r>
            <a:r>
              <a:rPr lang="en-US" sz="1500" dirty="0" smtClean="0">
                <a:solidFill>
                  <a:schemeClr val="tx1">
                    <a:lumMod val="65000"/>
                    <a:lumOff val="35000"/>
                  </a:schemeClr>
                </a:solidFill>
              </a:rPr>
              <a:t>John will have repayment problems</a:t>
            </a:r>
            <a:endParaRPr lang="en-US" sz="1500" dirty="0">
              <a:solidFill>
                <a:schemeClr val="tx1">
                  <a:lumMod val="65000"/>
                  <a:lumOff val="35000"/>
                </a:schemeClr>
              </a:solidFill>
            </a:endParaRPr>
          </a:p>
        </p:txBody>
      </p:sp>
      <p:sp>
        <p:nvSpPr>
          <p:cNvPr id="14" name="TextBox 13"/>
          <p:cNvSpPr txBox="1"/>
          <p:nvPr/>
        </p:nvSpPr>
        <p:spPr>
          <a:xfrm>
            <a:off x="1170980" y="3157269"/>
            <a:ext cx="2292807" cy="369332"/>
          </a:xfrm>
          <a:prstGeom prst="rect">
            <a:avLst/>
          </a:prstGeom>
          <a:noFill/>
        </p:spPr>
        <p:txBody>
          <a:bodyPr wrap="none" rtlCol="0">
            <a:spAutoFit/>
          </a:bodyPr>
          <a:lstStyle/>
          <a:p>
            <a:r>
              <a:rPr lang="en-US" sz="1800" smtClean="0"/>
              <a:t>John, </a:t>
            </a:r>
            <a:r>
              <a:rPr lang="en-US" sz="1800" dirty="0"/>
              <a:t>a bank customer</a:t>
            </a:r>
            <a:endParaRPr lang="en-US" sz="1800" dirty="0"/>
          </a:p>
        </p:txBody>
      </p:sp>
      <p:sp>
        <p:nvSpPr>
          <p:cNvPr id="11" name="TextBox 10"/>
          <p:cNvSpPr txBox="1"/>
          <p:nvPr/>
        </p:nvSpPr>
        <p:spPr>
          <a:xfrm>
            <a:off x="7797408" y="2308606"/>
            <a:ext cx="1156086" cy="461665"/>
          </a:xfrm>
          <a:prstGeom prst="rect">
            <a:avLst/>
          </a:prstGeom>
          <a:noFill/>
        </p:spPr>
        <p:txBody>
          <a:bodyPr wrap="none" rtlCol="0">
            <a:spAutoFit/>
          </a:bodyPr>
          <a:lstStyle/>
          <a:p>
            <a:r>
              <a:rPr lang="en-US" sz="2400">
                <a:solidFill>
                  <a:srgbClr val="F7004B"/>
                </a:solidFill>
              </a:rPr>
              <a:t>No loan</a:t>
            </a:r>
            <a:endParaRPr lang="en-US" sz="2400">
              <a:solidFill>
                <a:srgbClr val="F7004B"/>
              </a:solidFill>
            </a:endParaRPr>
          </a:p>
        </p:txBody>
      </p:sp>
      <p:pic>
        <p:nvPicPr>
          <p:cNvPr id="12" name="Picture 11"/>
          <p:cNvPicPr>
            <a:picLocks noChangeAspect="1"/>
          </p:cNvPicPr>
          <p:nvPr/>
        </p:nvPicPr>
        <p:blipFill>
          <a:blip r:embed="rId2"/>
          <a:stretch>
            <a:fillRect/>
          </a:stretch>
        </p:blipFill>
        <p:spPr>
          <a:xfrm>
            <a:off x="8159519" y="1993229"/>
            <a:ext cx="301185" cy="315377"/>
          </a:xfrm>
          <a:prstGeom prst="rect">
            <a:avLst/>
          </a:prstGeom>
        </p:spPr>
      </p:pic>
      <p:sp>
        <p:nvSpPr>
          <p:cNvPr id="7" name="Oval Callout 6"/>
          <p:cNvSpPr/>
          <p:nvPr/>
        </p:nvSpPr>
        <p:spPr>
          <a:xfrm>
            <a:off x="2384636" y="536981"/>
            <a:ext cx="1327560" cy="941755"/>
          </a:xfrm>
          <a:prstGeom prst="wedgeEllipseCallou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651192" y="840242"/>
            <a:ext cx="794448" cy="369332"/>
          </a:xfrm>
          <a:prstGeom prst="rect">
            <a:avLst/>
          </a:prstGeom>
          <a:noFill/>
        </p:spPr>
        <p:txBody>
          <a:bodyPr wrap="none" rtlCol="0">
            <a:spAutoFit/>
          </a:bodyPr>
          <a:lstStyle/>
          <a:p>
            <a:r>
              <a:rPr lang="en-US" sz="1800" dirty="0" smtClean="0"/>
              <a:t>Why?!</a:t>
            </a:r>
            <a:endParaRPr lang="en-US" sz="1800" dirty="0"/>
          </a:p>
        </p:txBody>
      </p:sp>
      <p:pic>
        <p:nvPicPr>
          <p:cNvPr id="16" name="Picture 15"/>
          <p:cNvPicPr>
            <a:picLocks noChangeAspect="1"/>
          </p:cNvPicPr>
          <p:nvPr/>
        </p:nvPicPr>
        <p:blipFill>
          <a:blip r:embed="rId3"/>
          <a:stretch>
            <a:fillRect/>
          </a:stretch>
        </p:blipFill>
        <p:spPr>
          <a:xfrm flipH="1">
            <a:off x="3198065" y="3484548"/>
            <a:ext cx="1113225" cy="1452564"/>
          </a:xfrm>
          <a:prstGeom prst="rect">
            <a:avLst/>
          </a:prstGeom>
        </p:spPr>
      </p:pic>
      <p:sp>
        <p:nvSpPr>
          <p:cNvPr id="17" name="Oval Callout 16"/>
          <p:cNvSpPr/>
          <p:nvPr/>
        </p:nvSpPr>
        <p:spPr>
          <a:xfrm>
            <a:off x="4285034" y="2880963"/>
            <a:ext cx="1327560" cy="941755"/>
          </a:xfrm>
          <a:prstGeom prst="wedgeEllipseCallout">
            <a:avLst>
              <a:gd name="adj1" fmla="val -44941"/>
              <a:gd name="adj2" fmla="val 46722"/>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551590" y="3167174"/>
            <a:ext cx="794448" cy="369332"/>
          </a:xfrm>
          <a:prstGeom prst="rect">
            <a:avLst/>
          </a:prstGeom>
          <a:noFill/>
        </p:spPr>
        <p:txBody>
          <a:bodyPr wrap="none" rtlCol="0">
            <a:spAutoFit/>
          </a:bodyPr>
          <a:lstStyle/>
          <a:p>
            <a:r>
              <a:rPr lang="en-US" sz="1800" dirty="0" smtClean="0"/>
              <a:t>Why?!</a:t>
            </a:r>
            <a:endParaRPr lang="en-US" sz="1800" dirty="0"/>
          </a:p>
        </p:txBody>
      </p:sp>
      <p:pic>
        <p:nvPicPr>
          <p:cNvPr id="20" name="Picture 19"/>
          <p:cNvPicPr>
            <a:picLocks noChangeAspect="1"/>
          </p:cNvPicPr>
          <p:nvPr/>
        </p:nvPicPr>
        <p:blipFill>
          <a:blip r:embed="rId4"/>
          <a:stretch>
            <a:fillRect/>
          </a:stretch>
        </p:blipFill>
        <p:spPr>
          <a:xfrm>
            <a:off x="1828848" y="1508476"/>
            <a:ext cx="1154019" cy="1523507"/>
          </a:xfrm>
          <a:prstGeom prst="rect">
            <a:avLst/>
          </a:prstGeom>
        </p:spPr>
      </p:pic>
      <p:sp>
        <p:nvSpPr>
          <p:cNvPr id="22" name="TextBox 21"/>
          <p:cNvSpPr txBox="1"/>
          <p:nvPr/>
        </p:nvSpPr>
        <p:spPr>
          <a:xfrm>
            <a:off x="6167395" y="3168748"/>
            <a:ext cx="1075936" cy="369332"/>
          </a:xfrm>
          <a:prstGeom prst="rect">
            <a:avLst/>
          </a:prstGeom>
          <a:noFill/>
        </p:spPr>
        <p:txBody>
          <a:bodyPr wrap="none" rtlCol="0">
            <a:spAutoFit/>
          </a:bodyPr>
          <a:lstStyle/>
          <a:p>
            <a:r>
              <a:rPr lang="en-US" sz="1800" b="1" dirty="0" smtClean="0"/>
              <a:t>AI magic!</a:t>
            </a:r>
            <a:endParaRPr lang="en-US" sz="1800" b="1" dirty="0"/>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med" p14:dur="700" advTm="8501">
        <p:fade/>
      </p:transition>
    </mc:Choice>
    <mc:Fallback>
      <p:transition spd="med" advTm="850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2"/>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4" grpId="0" animBg="1"/>
      <p:bldP spid="5" grpId="0" animBg="1"/>
      <p:bldP spid="13" grpId="0"/>
      <p:bldP spid="11" grpId="0"/>
      <p:bldP spid="7" grpId="0" animBg="1"/>
      <p:bldP spid="9" grpId="0"/>
      <p:bldP spid="17" grpId="0" animBg="1"/>
      <p:bldP spid="18" grpId="0"/>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551733" y="1204908"/>
            <a:ext cx="2294333" cy="581747"/>
          </a:xfrm>
          <a:prstGeom prst="rect">
            <a:avLst/>
          </a:prstGeom>
          <a:solidFill>
            <a:srgbClr val="13B7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smtClean="0">
                <a:solidFill>
                  <a:schemeClr val="bg1"/>
                </a:solidFill>
              </a:rPr>
              <a:t>LIME</a:t>
            </a:r>
            <a:endParaRPr lang="en-US" sz="2100" dirty="0" smtClean="0">
              <a:solidFill>
                <a:schemeClr val="bg1"/>
              </a:solidFill>
            </a:endParaRPr>
          </a:p>
        </p:txBody>
      </p:sp>
      <p:sp>
        <p:nvSpPr>
          <p:cNvPr id="45" name="Rectangle 44"/>
          <p:cNvSpPr/>
          <p:nvPr/>
        </p:nvSpPr>
        <p:spPr>
          <a:xfrm>
            <a:off x="551734" y="2429132"/>
            <a:ext cx="2294333" cy="581747"/>
          </a:xfrm>
          <a:prstGeom prst="rect">
            <a:avLst/>
          </a:prstGeom>
          <a:solidFill>
            <a:srgbClr val="7C5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schemeClr val="bg1"/>
                </a:solidFill>
              </a:rPr>
              <a:t>Shapley </a:t>
            </a:r>
            <a:r>
              <a:rPr lang="en-US" sz="2100" dirty="0" smtClean="0">
                <a:solidFill>
                  <a:schemeClr val="bg1"/>
                </a:solidFill>
              </a:rPr>
              <a:t>reg. values</a:t>
            </a:r>
            <a:endParaRPr lang="en-US" sz="2100" dirty="0" smtClean="0">
              <a:solidFill>
                <a:schemeClr val="bg1"/>
              </a:solidFill>
            </a:endParaRPr>
          </a:p>
        </p:txBody>
      </p:sp>
      <p:sp>
        <p:nvSpPr>
          <p:cNvPr id="46" name="Rectangle 45"/>
          <p:cNvSpPr/>
          <p:nvPr/>
        </p:nvSpPr>
        <p:spPr>
          <a:xfrm>
            <a:off x="551733" y="3649074"/>
            <a:ext cx="2294333" cy="581747"/>
          </a:xfrm>
          <a:prstGeom prst="rect">
            <a:avLst/>
          </a:prstGeom>
          <a:solidFill>
            <a:srgbClr val="7C5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smtClean="0">
                <a:solidFill>
                  <a:schemeClr val="bg1"/>
                </a:solidFill>
              </a:rPr>
              <a:t>QII</a:t>
            </a:r>
            <a:endParaRPr lang="en-US" sz="2100" dirty="0" smtClean="0">
              <a:solidFill>
                <a:schemeClr val="bg1"/>
              </a:solidFill>
            </a:endParaRPr>
          </a:p>
        </p:txBody>
      </p:sp>
      <p:sp>
        <p:nvSpPr>
          <p:cNvPr id="48" name="Rectangle 47"/>
          <p:cNvSpPr/>
          <p:nvPr/>
        </p:nvSpPr>
        <p:spPr>
          <a:xfrm>
            <a:off x="6261133" y="3652913"/>
            <a:ext cx="2296060" cy="5779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schemeClr val="bg1"/>
                </a:solidFill>
              </a:rPr>
              <a:t>Path expectations</a:t>
            </a:r>
            <a:endParaRPr lang="en-US" sz="1015" dirty="0">
              <a:solidFill>
                <a:schemeClr val="bg1"/>
              </a:solidFill>
            </a:endParaRPr>
          </a:p>
        </p:txBody>
      </p:sp>
      <p:sp>
        <p:nvSpPr>
          <p:cNvPr id="49" name="Rectangle 48"/>
          <p:cNvSpPr/>
          <p:nvPr/>
        </p:nvSpPr>
        <p:spPr>
          <a:xfrm>
            <a:off x="6261133" y="1202974"/>
            <a:ext cx="2294333" cy="583681"/>
          </a:xfrm>
          <a:prstGeom prst="rect">
            <a:avLst/>
          </a:prstGeom>
          <a:solidFill>
            <a:srgbClr val="F52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smtClean="0">
                <a:solidFill>
                  <a:schemeClr val="bg1"/>
                </a:solidFill>
              </a:rPr>
              <a:t>DeepLIFT</a:t>
            </a:r>
            <a:endParaRPr lang="en-US" sz="2100" dirty="0" smtClean="0">
              <a:solidFill>
                <a:schemeClr val="bg1"/>
              </a:solidFill>
            </a:endParaRPr>
          </a:p>
        </p:txBody>
      </p:sp>
      <p:sp>
        <p:nvSpPr>
          <p:cNvPr id="50" name="Rectangle 49"/>
          <p:cNvSpPr/>
          <p:nvPr/>
        </p:nvSpPr>
        <p:spPr>
          <a:xfrm>
            <a:off x="6262860" y="2430692"/>
            <a:ext cx="2294333" cy="583681"/>
          </a:xfrm>
          <a:prstGeom prst="rect">
            <a:avLst/>
          </a:prstGeom>
          <a:solidFill>
            <a:srgbClr val="F52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smtClean="0">
                <a:solidFill>
                  <a:schemeClr val="bg1"/>
                </a:solidFill>
              </a:rPr>
              <a:t>Relevance prop.</a:t>
            </a:r>
            <a:endParaRPr lang="en-US" sz="2100" dirty="0" smtClean="0">
              <a:solidFill>
                <a:schemeClr val="bg1"/>
              </a:solidFill>
            </a:endParaRPr>
          </a:p>
        </p:txBody>
      </p:sp>
      <p:sp>
        <p:nvSpPr>
          <p:cNvPr id="47" name="Rectangle 46"/>
          <p:cNvSpPr/>
          <p:nvPr/>
        </p:nvSpPr>
        <p:spPr>
          <a:xfrm>
            <a:off x="3406001" y="3649074"/>
            <a:ext cx="2294333" cy="581747"/>
          </a:xfrm>
          <a:prstGeom prst="rect">
            <a:avLst/>
          </a:prstGeom>
          <a:solidFill>
            <a:srgbClr val="7C5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smtClean="0">
                <a:solidFill>
                  <a:schemeClr val="bg1"/>
                </a:solidFill>
              </a:rPr>
              <a:t>Shapley sampling</a:t>
            </a:r>
            <a:endParaRPr lang="en-US" sz="2100" dirty="0" smtClean="0">
              <a:solidFill>
                <a:schemeClr val="bg1"/>
              </a:solidFill>
            </a:endParaRPr>
          </a:p>
        </p:txBody>
      </p:sp>
      <p:sp>
        <p:nvSpPr>
          <p:cNvPr id="19" name="Rectangle 18"/>
          <p:cNvSpPr/>
          <p:nvPr/>
        </p:nvSpPr>
        <p:spPr>
          <a:xfrm>
            <a:off x="551734" y="3649074"/>
            <a:ext cx="2294333" cy="5817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smtClean="0">
              <a:solidFill>
                <a:schemeClr val="tx1"/>
              </a:solidFill>
            </a:endParaRPr>
          </a:p>
        </p:txBody>
      </p:sp>
      <p:sp>
        <p:nvSpPr>
          <p:cNvPr id="23" name="Rectangle 22"/>
          <p:cNvSpPr/>
          <p:nvPr/>
        </p:nvSpPr>
        <p:spPr>
          <a:xfrm>
            <a:off x="6262861" y="2430692"/>
            <a:ext cx="2294333" cy="5836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smtClean="0">
              <a:solidFill>
                <a:schemeClr val="tx1"/>
              </a:solidFill>
            </a:endParaRPr>
          </a:p>
        </p:txBody>
      </p:sp>
      <p:sp>
        <p:nvSpPr>
          <p:cNvPr id="30" name="Rectangle 29"/>
          <p:cNvSpPr/>
          <p:nvPr/>
        </p:nvSpPr>
        <p:spPr>
          <a:xfrm>
            <a:off x="3406001" y="2080773"/>
            <a:ext cx="2294333" cy="581747"/>
          </a:xfrm>
          <a:prstGeom prst="rect">
            <a:avLst/>
          </a:prstGeom>
          <a:solidFill>
            <a:srgbClr val="1D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smtClean="0">
                <a:solidFill>
                  <a:schemeClr val="bg1"/>
                </a:solidFill>
              </a:rPr>
              <a:t>SHAP</a:t>
            </a:r>
            <a:endParaRPr lang="en-US" sz="2100" dirty="0" smtClean="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3.88889E-6 -7.40741E-7 L 0.31181 0.16482 " pathEditMode="relative" rAng="0" ptsTypes="AA">
                                      <p:cBhvr>
                                        <p:cTn id="6" dur="2000" fill="hold"/>
                                        <p:tgtEl>
                                          <p:spTgt spid="44"/>
                                        </p:tgtEl>
                                        <p:attrNameLst>
                                          <p:attrName>ppt_x</p:attrName>
                                          <p:attrName>ppt_y</p:attrName>
                                        </p:attrNameLst>
                                      </p:cBhvr>
                                      <p:rCtr x="15590" y="8241"/>
                                    </p:animMotion>
                                  </p:childTnLst>
                                </p:cTn>
                              </p:par>
                              <p:par>
                                <p:cTn id="7" presetID="0" presetClass="path" presetSubtype="0" accel="50000" decel="50000" fill="hold" grpId="0" nodeType="withEffect">
                                  <p:stCondLst>
                                    <p:cond delay="0"/>
                                  </p:stCondLst>
                                  <p:childTnLst>
                                    <p:animMotion origin="layout" path="M 5.55556E-7 2.46914E-6 L 0.31042 -0.0574 " pathEditMode="relative" rAng="0" ptsTypes="AA">
                                      <p:cBhvr>
                                        <p:cTn id="8" dur="2000" fill="hold"/>
                                        <p:tgtEl>
                                          <p:spTgt spid="45"/>
                                        </p:tgtEl>
                                        <p:attrNameLst>
                                          <p:attrName>ppt_x</p:attrName>
                                          <p:attrName>ppt_y</p:attrName>
                                        </p:attrNameLst>
                                      </p:cBhvr>
                                      <p:rCtr x="15556" y="-3395"/>
                                    </p:animMotion>
                                  </p:childTnLst>
                                </p:cTn>
                              </p:par>
                              <p:par>
                                <p:cTn id="9" presetID="0" presetClass="path" presetSubtype="0" accel="50000" decel="50000" fill="hold" grpId="0" nodeType="withEffect">
                                  <p:stCondLst>
                                    <p:cond delay="0"/>
                                  </p:stCondLst>
                                  <p:childTnLst>
                                    <p:animMotion origin="layout" path="M 5.55556E-7 3.33333E-6 L 0.31181 -0.29383 " pathEditMode="relative" rAng="0" ptsTypes="AA">
                                      <p:cBhvr>
                                        <p:cTn id="10" dur="2000" fill="hold"/>
                                        <p:tgtEl>
                                          <p:spTgt spid="46"/>
                                        </p:tgtEl>
                                        <p:attrNameLst>
                                          <p:attrName>ppt_x</p:attrName>
                                          <p:attrName>ppt_y</p:attrName>
                                        </p:attrNameLst>
                                      </p:cBhvr>
                                      <p:rCtr x="15625" y="-14722"/>
                                    </p:animMotion>
                                  </p:childTnLst>
                                </p:cTn>
                              </p:par>
                              <p:par>
                                <p:cTn id="11" presetID="0" presetClass="path" presetSubtype="0" accel="50000" decel="50000" fill="hold" grpId="0" nodeType="withEffect">
                                  <p:stCondLst>
                                    <p:cond delay="0"/>
                                  </p:stCondLst>
                                  <p:childTnLst>
                                    <p:animMotion origin="layout" path="M 0.00086 -0.00154 L -0.00261 -0.29445 " pathEditMode="relative" rAng="0" ptsTypes="AA">
                                      <p:cBhvr>
                                        <p:cTn id="12" dur="2000" fill="hold"/>
                                        <p:tgtEl>
                                          <p:spTgt spid="47"/>
                                        </p:tgtEl>
                                        <p:attrNameLst>
                                          <p:attrName>ppt_x</p:attrName>
                                          <p:attrName>ppt_y</p:attrName>
                                        </p:attrNameLst>
                                      </p:cBhvr>
                                      <p:rCtr x="-174" y="-14660"/>
                                    </p:animMotion>
                                  </p:childTnLst>
                                </p:cTn>
                              </p:par>
                              <p:par>
                                <p:cTn id="13" presetID="0" presetClass="path" presetSubtype="0" accel="50000" decel="50000" fill="hold" grpId="0" nodeType="withEffect">
                                  <p:stCondLst>
                                    <p:cond delay="0"/>
                                  </p:stCondLst>
                                  <p:childTnLst>
                                    <p:animMotion origin="layout" path="M 5.55556E-7 3.33333E-6 L -0.31267 -0.29414 " pathEditMode="relative" rAng="0" ptsTypes="AA">
                                      <p:cBhvr>
                                        <p:cTn id="14" dur="2000" fill="hold"/>
                                        <p:tgtEl>
                                          <p:spTgt spid="48"/>
                                        </p:tgtEl>
                                        <p:attrNameLst>
                                          <p:attrName>ppt_x</p:attrName>
                                          <p:attrName>ppt_y</p:attrName>
                                        </p:attrNameLst>
                                      </p:cBhvr>
                                      <p:rCtr x="-15625" y="-14722"/>
                                    </p:animMotion>
                                  </p:childTnLst>
                                </p:cTn>
                              </p:par>
                              <p:par>
                                <p:cTn id="15" presetID="0" presetClass="path" presetSubtype="0" accel="50000" decel="50000" fill="hold" grpId="0" nodeType="withEffect">
                                  <p:stCondLst>
                                    <p:cond delay="0"/>
                                  </p:stCondLst>
                                  <p:childTnLst>
                                    <p:animMotion origin="layout" path="M -3.05556E-6 -9.87654E-7 L -0.31406 -0.07376 " pathEditMode="relative" rAng="0" ptsTypes="AA">
                                      <p:cBhvr>
                                        <p:cTn id="16" dur="2000" fill="hold"/>
                                        <p:tgtEl>
                                          <p:spTgt spid="50"/>
                                        </p:tgtEl>
                                        <p:attrNameLst>
                                          <p:attrName>ppt_x</p:attrName>
                                          <p:attrName>ppt_y</p:attrName>
                                        </p:attrNameLst>
                                      </p:cBhvr>
                                      <p:rCtr x="-15712" y="-3704"/>
                                    </p:animMotion>
                                  </p:childTnLst>
                                </p:cTn>
                              </p:par>
                              <p:par>
                                <p:cTn id="17" presetID="0" presetClass="path" presetSubtype="0" accel="50000" decel="50000" fill="hold" grpId="0" nodeType="withEffect">
                                  <p:stCondLst>
                                    <p:cond delay="0"/>
                                  </p:stCondLst>
                                  <p:childTnLst>
                                    <p:animMotion origin="layout" path="M -4.72222E-6 4.93827E-7 L -0.3151 0.18179 " pathEditMode="relative" rAng="0" ptsTypes="AA">
                                      <p:cBhvr>
                                        <p:cTn id="18" dur="2000" fill="hold"/>
                                        <p:tgtEl>
                                          <p:spTgt spid="49"/>
                                        </p:tgtEl>
                                        <p:attrNameLst>
                                          <p:attrName>ppt_x</p:attrName>
                                          <p:attrName>ppt_y</p:attrName>
                                        </p:attrNameLst>
                                      </p:cBhvr>
                                      <p:rCtr x="-15816" y="8704"/>
                                    </p:animMotion>
                                  </p:childTnLst>
                                </p:cTn>
                              </p:par>
                              <p:par>
                                <p:cTn id="19" presetID="10" presetClass="entr" presetSubtype="0" fill="hold" grpId="0" nodeType="withEffect">
                                  <p:stCondLst>
                                    <p:cond delay="100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1000"/>
                                        <p:tgtEl>
                                          <p:spTgt spid="30"/>
                                        </p:tgtEl>
                                      </p:cBhvr>
                                    </p:animEffect>
                                  </p:childTnLst>
                                </p:cTn>
                              </p:par>
                              <p:par>
                                <p:cTn id="22" presetID="10" presetClass="exit" presetSubtype="0" fill="hold" grpId="1" nodeType="withEffect">
                                  <p:stCondLst>
                                    <p:cond delay="0"/>
                                  </p:stCondLst>
                                  <p:childTnLst>
                                    <p:animEffect transition="out" filter="fade">
                                      <p:cBhvr>
                                        <p:cTn id="23" dur="2000"/>
                                        <p:tgtEl>
                                          <p:spTgt spid="44"/>
                                        </p:tgtEl>
                                      </p:cBhvr>
                                    </p:animEffect>
                                    <p:set>
                                      <p:cBhvr>
                                        <p:cTn id="24" dur="1" fill="hold">
                                          <p:stCondLst>
                                            <p:cond delay="1999"/>
                                          </p:stCondLst>
                                        </p:cTn>
                                        <p:tgtEl>
                                          <p:spTgt spid="44"/>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2000"/>
                                        <p:tgtEl>
                                          <p:spTgt spid="45"/>
                                        </p:tgtEl>
                                      </p:cBhvr>
                                    </p:animEffect>
                                    <p:set>
                                      <p:cBhvr>
                                        <p:cTn id="27" dur="1" fill="hold">
                                          <p:stCondLst>
                                            <p:cond delay="1999"/>
                                          </p:stCondLst>
                                        </p:cTn>
                                        <p:tgtEl>
                                          <p:spTgt spid="45"/>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2000"/>
                                        <p:tgtEl>
                                          <p:spTgt spid="46"/>
                                        </p:tgtEl>
                                      </p:cBhvr>
                                    </p:animEffect>
                                    <p:set>
                                      <p:cBhvr>
                                        <p:cTn id="30" dur="1" fill="hold">
                                          <p:stCondLst>
                                            <p:cond delay="1999"/>
                                          </p:stCondLst>
                                        </p:cTn>
                                        <p:tgtEl>
                                          <p:spTgt spid="46"/>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2000"/>
                                        <p:tgtEl>
                                          <p:spTgt spid="47"/>
                                        </p:tgtEl>
                                      </p:cBhvr>
                                    </p:animEffect>
                                    <p:set>
                                      <p:cBhvr>
                                        <p:cTn id="33" dur="1" fill="hold">
                                          <p:stCondLst>
                                            <p:cond delay="1999"/>
                                          </p:stCondLst>
                                        </p:cTn>
                                        <p:tgtEl>
                                          <p:spTgt spid="47"/>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2000"/>
                                        <p:tgtEl>
                                          <p:spTgt spid="48"/>
                                        </p:tgtEl>
                                      </p:cBhvr>
                                    </p:animEffect>
                                    <p:set>
                                      <p:cBhvr>
                                        <p:cTn id="36" dur="1" fill="hold">
                                          <p:stCondLst>
                                            <p:cond delay="1999"/>
                                          </p:stCondLst>
                                        </p:cTn>
                                        <p:tgtEl>
                                          <p:spTgt spid="48"/>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2000"/>
                                        <p:tgtEl>
                                          <p:spTgt spid="50"/>
                                        </p:tgtEl>
                                      </p:cBhvr>
                                    </p:animEffect>
                                    <p:set>
                                      <p:cBhvr>
                                        <p:cTn id="39" dur="1" fill="hold">
                                          <p:stCondLst>
                                            <p:cond delay="1999"/>
                                          </p:stCondLst>
                                        </p:cTn>
                                        <p:tgtEl>
                                          <p:spTgt spid="50"/>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2000"/>
                                        <p:tgtEl>
                                          <p:spTgt spid="49"/>
                                        </p:tgtEl>
                                      </p:cBhvr>
                                    </p:animEffect>
                                    <p:set>
                                      <p:cBhvr>
                                        <p:cTn id="42" dur="1" fill="hold">
                                          <p:stCondLst>
                                            <p:cond delay="1999"/>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P spid="45" grpId="0" animBg="1"/>
      <p:bldP spid="45" grpId="1" animBg="1"/>
      <p:bldP spid="46" grpId="0" animBg="1"/>
      <p:bldP spid="46" grpId="1" animBg="1"/>
      <p:bldP spid="48" grpId="0" animBg="1"/>
      <p:bldP spid="48" grpId="1" animBg="1"/>
      <p:bldP spid="49" grpId="0" animBg="1"/>
      <p:bldP spid="49" grpId="1" animBg="1"/>
      <p:bldP spid="50" grpId="0" animBg="1"/>
      <p:bldP spid="50" grpId="1" animBg="1"/>
      <p:bldP spid="47" grpId="0" animBg="1"/>
      <p:bldP spid="47" grpId="1" animBg="1"/>
      <p:bldP spid="3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1629228" y="2851783"/>
            <a:ext cx="723900" cy="241300"/>
          </a:xfrm>
          <a:prstGeom prst="rect">
            <a:avLst/>
          </a:prstGeom>
        </p:spPr>
      </p:pic>
      <p:sp>
        <p:nvSpPr>
          <p:cNvPr id="10" name="Slide Number Placeholder 9"/>
          <p:cNvSpPr>
            <a:spLocks noGrp="1"/>
          </p:cNvSpPr>
          <p:nvPr>
            <p:ph type="sldNum" sz="quarter" idx="12"/>
          </p:nvPr>
        </p:nvSpPr>
        <p:spPr/>
        <p:txBody>
          <a:bodyPr/>
          <a:lstStyle/>
          <a:p>
            <a:fld id="{364FD863-39F2-0244-B8C2-644E5D96AAF3}" type="slidenum">
              <a:rPr lang="en-US" smtClean="0"/>
            </a:fld>
            <a:endParaRPr lang="en-US" dirty="0"/>
          </a:p>
        </p:txBody>
      </p:sp>
      <p:sp>
        <p:nvSpPr>
          <p:cNvPr id="18" name="Rectangle 17"/>
          <p:cNvSpPr/>
          <p:nvPr/>
        </p:nvSpPr>
        <p:spPr>
          <a:xfrm>
            <a:off x="6194307" y="3898032"/>
            <a:ext cx="527287" cy="288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p>
        </p:txBody>
      </p:sp>
      <p:sp>
        <p:nvSpPr>
          <p:cNvPr id="6" name="Title 1"/>
          <p:cNvSpPr>
            <a:spLocks noGrp="1"/>
          </p:cNvSpPr>
          <p:nvPr>
            <p:ph type="title"/>
          </p:nvPr>
        </p:nvSpPr>
        <p:spPr>
          <a:xfrm>
            <a:off x="628650" y="273844"/>
            <a:ext cx="7886700" cy="994172"/>
          </a:xfrm>
        </p:spPr>
        <p:txBody>
          <a:bodyPr>
            <a:normAutofit fontScale="90000"/>
          </a:bodyPr>
          <a:lstStyle/>
          <a:p>
            <a:r>
              <a:rPr lang="en-US" dirty="0" err="1" smtClean="0">
                <a:solidFill>
                  <a:srgbClr val="1E88E5"/>
                </a:solidFill>
              </a:rPr>
              <a:t>SHapley</a:t>
            </a:r>
            <a:r>
              <a:rPr lang="en-US" dirty="0" smtClean="0">
                <a:solidFill>
                  <a:srgbClr val="1E88E5"/>
                </a:solidFill>
              </a:rPr>
              <a:t> Additive </a:t>
            </a:r>
            <a:r>
              <a:rPr lang="en-US" dirty="0" err="1" smtClean="0">
                <a:solidFill>
                  <a:srgbClr val="1E88E5"/>
                </a:solidFill>
              </a:rPr>
              <a:t>exPlanation</a:t>
            </a:r>
            <a:r>
              <a:rPr lang="en-US" dirty="0" smtClean="0">
                <a:solidFill>
                  <a:srgbClr val="1E88E5"/>
                </a:solidFill>
              </a:rPr>
              <a:t> (SHAP) values</a:t>
            </a:r>
            <a:endParaRPr lang="en-US" dirty="0"/>
          </a:p>
        </p:txBody>
      </p:sp>
      <p:cxnSp>
        <p:nvCxnSpPr>
          <p:cNvPr id="11" name="Straight Arrow Connector 10"/>
          <p:cNvCxnSpPr/>
          <p:nvPr/>
        </p:nvCxnSpPr>
        <p:spPr>
          <a:xfrm>
            <a:off x="1988820" y="3120390"/>
            <a:ext cx="0" cy="24003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988820" y="3638833"/>
            <a:ext cx="2954129" cy="0"/>
          </a:xfrm>
          <a:prstGeom prst="straightConnector1">
            <a:avLst/>
          </a:prstGeom>
          <a:ln w="44450">
            <a:solidFill>
              <a:srgbClr val="1D88E5"/>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3360420"/>
            <a:ext cx="9144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14350" y="3120390"/>
            <a:ext cx="0" cy="24003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942949" y="3120390"/>
            <a:ext cx="0" cy="24003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2"/>
          <a:stretch>
            <a:fillRect/>
          </a:stretch>
        </p:blipFill>
        <p:spPr>
          <a:xfrm>
            <a:off x="457200" y="2907169"/>
            <a:ext cx="114300" cy="177800"/>
          </a:xfrm>
          <a:prstGeom prst="rect">
            <a:avLst/>
          </a:prstGeom>
        </p:spPr>
      </p:pic>
      <p:pic>
        <p:nvPicPr>
          <p:cNvPr id="33" name="Picture 32"/>
          <p:cNvPicPr>
            <a:picLocks noChangeAspect="1"/>
          </p:cNvPicPr>
          <p:nvPr/>
        </p:nvPicPr>
        <p:blipFill>
          <a:blip r:embed="rId3"/>
          <a:stretch>
            <a:fillRect/>
          </a:stretch>
        </p:blipFill>
        <p:spPr>
          <a:xfrm>
            <a:off x="4733289" y="2852016"/>
            <a:ext cx="419100" cy="241300"/>
          </a:xfrm>
          <a:prstGeom prst="rect">
            <a:avLst/>
          </a:prstGeom>
        </p:spPr>
      </p:pic>
      <p:sp>
        <p:nvSpPr>
          <p:cNvPr id="77" name="TextBox 76"/>
          <p:cNvSpPr txBox="1"/>
          <p:nvPr/>
        </p:nvSpPr>
        <p:spPr>
          <a:xfrm>
            <a:off x="2376176" y="3749145"/>
            <a:ext cx="2237536" cy="369332"/>
          </a:xfrm>
          <a:prstGeom prst="rect">
            <a:avLst/>
          </a:prstGeom>
          <a:noFill/>
        </p:spPr>
        <p:txBody>
          <a:bodyPr wrap="none" rtlCol="0">
            <a:spAutoFit/>
          </a:bodyPr>
          <a:lstStyle/>
          <a:p>
            <a:r>
              <a:rPr lang="en-US" sz="1800" dirty="0" smtClean="0">
                <a:solidFill>
                  <a:srgbClr val="1D88E5"/>
                </a:solidFill>
              </a:rPr>
              <a:t>How did we get here?</a:t>
            </a:r>
            <a:endParaRPr lang="en-US" sz="1800" dirty="0">
              <a:solidFill>
                <a:srgbClr val="1D88E5"/>
              </a:solidFill>
            </a:endParaRPr>
          </a:p>
        </p:txBody>
      </p:sp>
      <p:sp>
        <p:nvSpPr>
          <p:cNvPr id="78" name="TextBox 77"/>
          <p:cNvSpPr txBox="1"/>
          <p:nvPr/>
        </p:nvSpPr>
        <p:spPr>
          <a:xfrm>
            <a:off x="1466022" y="1960141"/>
            <a:ext cx="1152495" cy="400110"/>
          </a:xfrm>
          <a:prstGeom prst="rect">
            <a:avLst/>
          </a:prstGeom>
          <a:noFill/>
        </p:spPr>
        <p:txBody>
          <a:bodyPr wrap="none" rtlCol="0">
            <a:spAutoFit/>
          </a:bodyPr>
          <a:lstStyle/>
          <a:p>
            <a:r>
              <a:rPr lang="en-US" sz="2000" smtClean="0"/>
              <a:t>Base rate</a:t>
            </a:r>
            <a:endParaRPr lang="en-US" sz="2000" dirty="0"/>
          </a:p>
        </p:txBody>
      </p:sp>
      <p:sp>
        <p:nvSpPr>
          <p:cNvPr id="79" name="TextBox 78"/>
          <p:cNvSpPr txBox="1"/>
          <p:nvPr/>
        </p:nvSpPr>
        <p:spPr>
          <a:xfrm>
            <a:off x="3868089" y="1970174"/>
            <a:ext cx="2149499" cy="400110"/>
          </a:xfrm>
          <a:prstGeom prst="rect">
            <a:avLst/>
          </a:prstGeom>
          <a:noFill/>
        </p:spPr>
        <p:txBody>
          <a:bodyPr wrap="none" rtlCol="0">
            <a:spAutoFit/>
          </a:bodyPr>
          <a:lstStyle/>
          <a:p>
            <a:pPr algn="ctr"/>
            <a:r>
              <a:rPr lang="en-US" sz="2000" smtClean="0"/>
              <a:t>Prediction for John</a:t>
            </a:r>
            <a:endParaRPr lang="en-US" sz="2000" dirty="0"/>
          </a:p>
        </p:txBody>
      </p:sp>
      <p:sp>
        <p:nvSpPr>
          <p:cNvPr id="19" name="TextBox 18"/>
          <p:cNvSpPr txBox="1"/>
          <p:nvPr/>
        </p:nvSpPr>
        <p:spPr>
          <a:xfrm>
            <a:off x="1749081" y="2386919"/>
            <a:ext cx="627095" cy="400110"/>
          </a:xfrm>
          <a:prstGeom prst="rect">
            <a:avLst/>
          </a:prstGeom>
          <a:noFill/>
        </p:spPr>
        <p:txBody>
          <a:bodyPr wrap="none" rtlCol="0">
            <a:spAutoFit/>
          </a:bodyPr>
          <a:lstStyle/>
          <a:p>
            <a:r>
              <a:rPr lang="en-US" sz="2000" dirty="0" smtClean="0"/>
              <a:t>20%</a:t>
            </a:r>
            <a:endParaRPr lang="en-US" sz="2000" dirty="0"/>
          </a:p>
        </p:txBody>
      </p:sp>
      <p:sp>
        <p:nvSpPr>
          <p:cNvPr id="20" name="TextBox 19"/>
          <p:cNvSpPr txBox="1"/>
          <p:nvPr/>
        </p:nvSpPr>
        <p:spPr>
          <a:xfrm>
            <a:off x="4663581" y="2370284"/>
            <a:ext cx="627095" cy="400110"/>
          </a:xfrm>
          <a:prstGeom prst="rect">
            <a:avLst/>
          </a:prstGeom>
          <a:noFill/>
        </p:spPr>
        <p:txBody>
          <a:bodyPr wrap="none" rtlCol="0">
            <a:spAutoFit/>
          </a:bodyPr>
          <a:lstStyle/>
          <a:p>
            <a:r>
              <a:rPr lang="en-US" sz="2000" dirty="0"/>
              <a:t>5</a:t>
            </a:r>
            <a:r>
              <a:rPr lang="en-US" sz="2000" dirty="0" smtClean="0"/>
              <a:t>5%</a:t>
            </a:r>
            <a:endParaRPr lang="en-US" sz="2000" dirty="0"/>
          </a:p>
        </p:txBody>
      </p:sp>
      <p:pic>
        <p:nvPicPr>
          <p:cNvPr id="21" name="Picture 20"/>
          <p:cNvPicPr>
            <a:picLocks noChangeAspect="1"/>
          </p:cNvPicPr>
          <p:nvPr/>
        </p:nvPicPr>
        <p:blipFill>
          <a:blip r:embed="rId4"/>
          <a:stretch>
            <a:fillRect/>
          </a:stretch>
        </p:blipFill>
        <p:spPr>
          <a:xfrm>
            <a:off x="503964" y="1461552"/>
            <a:ext cx="575461" cy="759709"/>
          </a:xfrm>
          <a:prstGeom prst="rect">
            <a:avLst/>
          </a:prstGeom>
        </p:spPr>
      </p:pic>
      <p:sp>
        <p:nvSpPr>
          <p:cNvPr id="2" name="Title 1"/>
          <p:cNvSpPr>
            <a:spLocks noGrp="1"/>
          </p:cNvSpPr>
          <p:nvPr/>
        </p:nvSpPr>
        <p:spPr>
          <a:xfrm>
            <a:off x="628650" y="4140359"/>
            <a:ext cx="7886700" cy="994172"/>
          </a:xfrm>
          <a:prstGeom prst="rect">
            <a:avLst/>
          </a:prstGeom>
        </p:spPr>
        <p:txBody>
          <a:bodyPr vert="horz" lIns="91440" tIns="45720" rIns="91440" bIns="45720" rtlCol="0" anchor="ctr">
            <a:normAutofit fontScale="5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mtClean="0">
                <a:solidFill>
                  <a:srgbClr val="1E88E5"/>
                </a:solidFill>
              </a:rPr>
              <a:t>SHAP values add up to the difference between the expected model output and the actual output for a given input. This means that SHAP values provide an accurate and local interpretation of the model's prediction for a given input.</a:t>
            </a:r>
            <a:endParaRPr lang="en-US" smtClean="0">
              <a:solidFill>
                <a:srgbClr val="1E88E5"/>
              </a:solidFill>
            </a:endParaRPr>
          </a:p>
        </p:txBody>
      </p:sp>
      <p:sp>
        <p:nvSpPr>
          <p:cNvPr id="7" name="Text Box 6"/>
          <p:cNvSpPr txBox="1"/>
          <p:nvPr/>
        </p:nvSpPr>
        <p:spPr>
          <a:xfrm>
            <a:off x="2504440" y="1090295"/>
            <a:ext cx="4134485" cy="714375"/>
          </a:xfrm>
          <a:prstGeom prst="rect">
            <a:avLst/>
          </a:prstGeom>
          <a:noFill/>
        </p:spPr>
        <p:txBody>
          <a:bodyPr wrap="square" rtlCol="0">
            <a:spAutoFit/>
          </a:bodyPr>
          <a:p>
            <a:pPr algn="l"/>
            <a:r>
              <a:rPr lang="en-US"/>
              <a:t>The goal of SHAP is to explain the prediction of an instance x by computing the contribution of each feature to the prediction.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78" grpId="0"/>
      <p:bldP spid="79" grpId="0"/>
      <p:bldP spid="19"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629882" y="2851783"/>
            <a:ext cx="723900" cy="241300"/>
          </a:xfrm>
          <a:prstGeom prst="rect">
            <a:avLst/>
          </a:prstGeom>
        </p:spPr>
      </p:pic>
      <p:sp>
        <p:nvSpPr>
          <p:cNvPr id="10" name="Slide Number Placeholder 9"/>
          <p:cNvSpPr>
            <a:spLocks noGrp="1"/>
          </p:cNvSpPr>
          <p:nvPr>
            <p:ph type="sldNum" sz="quarter" idx="12"/>
          </p:nvPr>
        </p:nvSpPr>
        <p:spPr/>
        <p:txBody>
          <a:bodyPr/>
          <a:lstStyle/>
          <a:p>
            <a:fld id="{364FD863-39F2-0244-B8C2-644E5D96AAF3}" type="slidenum">
              <a:rPr lang="en-US" smtClean="0"/>
            </a:fld>
            <a:endParaRPr lang="en-US" dirty="0"/>
          </a:p>
        </p:txBody>
      </p:sp>
      <p:sp>
        <p:nvSpPr>
          <p:cNvPr id="18" name="Rectangle 17"/>
          <p:cNvSpPr/>
          <p:nvPr/>
        </p:nvSpPr>
        <p:spPr>
          <a:xfrm>
            <a:off x="6194307" y="3898032"/>
            <a:ext cx="527287" cy="288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p>
        </p:txBody>
      </p:sp>
      <p:sp>
        <p:nvSpPr>
          <p:cNvPr id="6" name="Title 1"/>
          <p:cNvSpPr>
            <a:spLocks noGrp="1"/>
          </p:cNvSpPr>
          <p:nvPr>
            <p:ph type="title"/>
          </p:nvPr>
        </p:nvSpPr>
        <p:spPr>
          <a:xfrm>
            <a:off x="628650" y="273844"/>
            <a:ext cx="7886700" cy="994172"/>
          </a:xfrm>
        </p:spPr>
        <p:txBody>
          <a:bodyPr>
            <a:normAutofit fontScale="90000"/>
          </a:bodyPr>
          <a:lstStyle/>
          <a:p>
            <a:r>
              <a:rPr lang="en-US" dirty="0" err="1" smtClean="0">
                <a:solidFill>
                  <a:srgbClr val="1E88E5"/>
                </a:solidFill>
              </a:rPr>
              <a:t>SHapley</a:t>
            </a:r>
            <a:r>
              <a:rPr lang="en-US" dirty="0" smtClean="0">
                <a:solidFill>
                  <a:srgbClr val="1E88E5"/>
                </a:solidFill>
              </a:rPr>
              <a:t> Additive </a:t>
            </a:r>
            <a:r>
              <a:rPr lang="en-US" dirty="0" err="1" smtClean="0">
                <a:solidFill>
                  <a:srgbClr val="1E88E5"/>
                </a:solidFill>
              </a:rPr>
              <a:t>exPlanation</a:t>
            </a:r>
            <a:r>
              <a:rPr lang="en-US" dirty="0" smtClean="0">
                <a:solidFill>
                  <a:srgbClr val="1E88E5"/>
                </a:solidFill>
              </a:rPr>
              <a:t> (SHAP) values</a:t>
            </a:r>
            <a:endParaRPr lang="en-US" dirty="0"/>
          </a:p>
        </p:txBody>
      </p:sp>
      <p:cxnSp>
        <p:nvCxnSpPr>
          <p:cNvPr id="8" name="Straight Arrow Connector 7"/>
          <p:cNvCxnSpPr/>
          <p:nvPr/>
        </p:nvCxnSpPr>
        <p:spPr>
          <a:xfrm>
            <a:off x="525779" y="3543300"/>
            <a:ext cx="1474762" cy="0"/>
          </a:xfrm>
          <a:prstGeom prst="straightConnector1">
            <a:avLst/>
          </a:prstGeom>
          <a:ln w="44450">
            <a:solidFill>
              <a:srgbClr val="1D88E5"/>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988820" y="3120390"/>
            <a:ext cx="0" cy="24003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988820" y="3699673"/>
            <a:ext cx="1405890" cy="0"/>
          </a:xfrm>
          <a:prstGeom prst="straightConnector1">
            <a:avLst/>
          </a:prstGeom>
          <a:ln w="44450">
            <a:solidFill>
              <a:srgbClr val="1D88E5"/>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3360420"/>
            <a:ext cx="9144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14350" y="3120390"/>
            <a:ext cx="0" cy="24003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942949" y="3120390"/>
            <a:ext cx="0" cy="24003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2"/>
          <a:stretch>
            <a:fillRect/>
          </a:stretch>
        </p:blipFill>
        <p:spPr>
          <a:xfrm>
            <a:off x="457200" y="2907169"/>
            <a:ext cx="114300" cy="177800"/>
          </a:xfrm>
          <a:prstGeom prst="rect">
            <a:avLst/>
          </a:prstGeom>
        </p:spPr>
      </p:pic>
      <p:pic>
        <p:nvPicPr>
          <p:cNvPr id="32" name="Picture 31"/>
          <p:cNvPicPr>
            <a:picLocks noChangeAspect="1"/>
          </p:cNvPicPr>
          <p:nvPr/>
        </p:nvPicPr>
        <p:blipFill>
          <a:blip r:embed="rId3"/>
          <a:stretch>
            <a:fillRect/>
          </a:stretch>
        </p:blipFill>
        <p:spPr>
          <a:xfrm>
            <a:off x="2583815" y="3800198"/>
            <a:ext cx="215900" cy="215900"/>
          </a:xfrm>
          <a:prstGeom prst="rect">
            <a:avLst/>
          </a:prstGeom>
        </p:spPr>
      </p:pic>
      <p:pic>
        <p:nvPicPr>
          <p:cNvPr id="33" name="Picture 32"/>
          <p:cNvPicPr>
            <a:picLocks noChangeAspect="1"/>
          </p:cNvPicPr>
          <p:nvPr/>
        </p:nvPicPr>
        <p:blipFill>
          <a:blip r:embed="rId4"/>
          <a:stretch>
            <a:fillRect/>
          </a:stretch>
        </p:blipFill>
        <p:spPr>
          <a:xfrm>
            <a:off x="4733289" y="2852016"/>
            <a:ext cx="419100" cy="241300"/>
          </a:xfrm>
          <a:prstGeom prst="rect">
            <a:avLst/>
          </a:prstGeom>
        </p:spPr>
      </p:pic>
      <p:pic>
        <p:nvPicPr>
          <p:cNvPr id="36" name="Picture 35"/>
          <p:cNvPicPr>
            <a:picLocks noChangeAspect="1"/>
          </p:cNvPicPr>
          <p:nvPr/>
        </p:nvPicPr>
        <p:blipFill>
          <a:blip r:embed="rId5"/>
          <a:stretch>
            <a:fillRect/>
          </a:stretch>
        </p:blipFill>
        <p:spPr>
          <a:xfrm>
            <a:off x="1155210" y="3662680"/>
            <a:ext cx="215900" cy="215900"/>
          </a:xfrm>
          <a:prstGeom prst="rect">
            <a:avLst/>
          </a:prstGeom>
        </p:spPr>
      </p:pic>
      <p:sp>
        <p:nvSpPr>
          <p:cNvPr id="37" name="TextBox 36"/>
          <p:cNvSpPr txBox="1"/>
          <p:nvPr/>
        </p:nvSpPr>
        <p:spPr>
          <a:xfrm>
            <a:off x="736894" y="3891423"/>
            <a:ext cx="1052532" cy="369332"/>
          </a:xfrm>
          <a:prstGeom prst="rect">
            <a:avLst/>
          </a:prstGeom>
          <a:noFill/>
        </p:spPr>
        <p:txBody>
          <a:bodyPr wrap="none" rtlCol="0">
            <a:spAutoFit/>
          </a:bodyPr>
          <a:lstStyle/>
          <a:p>
            <a:r>
              <a:rPr lang="en-US" sz="1800" smtClean="0">
                <a:solidFill>
                  <a:srgbClr val="1D88E5"/>
                </a:solidFill>
              </a:rPr>
              <a:t>Base rate</a:t>
            </a:r>
            <a:endParaRPr lang="en-US" sz="1800">
              <a:solidFill>
                <a:srgbClr val="1D88E5"/>
              </a:solidFill>
            </a:endParaRPr>
          </a:p>
        </p:txBody>
      </p:sp>
      <p:sp>
        <p:nvSpPr>
          <p:cNvPr id="38" name="TextBox 37"/>
          <p:cNvSpPr txBox="1"/>
          <p:nvPr/>
        </p:nvSpPr>
        <p:spPr>
          <a:xfrm>
            <a:off x="2182570" y="4016098"/>
            <a:ext cx="995529" cy="369332"/>
          </a:xfrm>
          <a:prstGeom prst="rect">
            <a:avLst/>
          </a:prstGeom>
          <a:noFill/>
        </p:spPr>
        <p:txBody>
          <a:bodyPr wrap="none" rtlCol="0">
            <a:spAutoFit/>
          </a:bodyPr>
          <a:lstStyle/>
          <a:p>
            <a:r>
              <a:rPr lang="en-US" sz="1800" dirty="0" smtClean="0">
                <a:solidFill>
                  <a:srgbClr val="1D88E5"/>
                </a:solidFill>
              </a:rPr>
              <a:t>Age = 20</a:t>
            </a:r>
            <a:endParaRPr lang="en-US" sz="1800" dirty="0">
              <a:solidFill>
                <a:srgbClr val="1D88E5"/>
              </a:solidFill>
            </a:endParaRPr>
          </a:p>
        </p:txBody>
      </p:sp>
      <p:cxnSp>
        <p:nvCxnSpPr>
          <p:cNvPr id="39" name="Straight Arrow Connector 38"/>
          <p:cNvCxnSpPr/>
          <p:nvPr/>
        </p:nvCxnSpPr>
        <p:spPr>
          <a:xfrm>
            <a:off x="3394710" y="3543300"/>
            <a:ext cx="2880360" cy="0"/>
          </a:xfrm>
          <a:prstGeom prst="straightConnector1">
            <a:avLst/>
          </a:prstGeom>
          <a:ln w="44450">
            <a:solidFill>
              <a:srgbClr val="1D88E5"/>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749081" y="2386919"/>
            <a:ext cx="627095" cy="400110"/>
          </a:xfrm>
          <a:prstGeom prst="rect">
            <a:avLst/>
          </a:prstGeom>
          <a:noFill/>
        </p:spPr>
        <p:txBody>
          <a:bodyPr wrap="none" rtlCol="0">
            <a:spAutoFit/>
          </a:bodyPr>
          <a:lstStyle/>
          <a:p>
            <a:r>
              <a:rPr lang="en-US" sz="2000" smtClean="0"/>
              <a:t>20%</a:t>
            </a:r>
            <a:endParaRPr lang="en-US" sz="2000"/>
          </a:p>
        </p:txBody>
      </p:sp>
      <p:pic>
        <p:nvPicPr>
          <p:cNvPr id="43" name="Picture 42"/>
          <p:cNvPicPr>
            <a:picLocks noChangeAspect="1"/>
          </p:cNvPicPr>
          <p:nvPr/>
        </p:nvPicPr>
        <p:blipFill>
          <a:blip r:embed="rId6"/>
          <a:stretch>
            <a:fillRect/>
          </a:stretch>
        </p:blipFill>
        <p:spPr>
          <a:xfrm>
            <a:off x="4761229" y="3653632"/>
            <a:ext cx="215900" cy="215900"/>
          </a:xfrm>
          <a:prstGeom prst="rect">
            <a:avLst/>
          </a:prstGeom>
        </p:spPr>
      </p:pic>
      <p:cxnSp>
        <p:nvCxnSpPr>
          <p:cNvPr id="48" name="Straight Arrow Connector 47"/>
          <p:cNvCxnSpPr/>
          <p:nvPr/>
        </p:nvCxnSpPr>
        <p:spPr>
          <a:xfrm>
            <a:off x="3387090" y="3120390"/>
            <a:ext cx="0" cy="24003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092592" y="2381028"/>
            <a:ext cx="627095" cy="400110"/>
          </a:xfrm>
          <a:prstGeom prst="rect">
            <a:avLst/>
          </a:prstGeom>
          <a:noFill/>
        </p:spPr>
        <p:txBody>
          <a:bodyPr wrap="none" rtlCol="0">
            <a:spAutoFit/>
          </a:bodyPr>
          <a:lstStyle/>
          <a:p>
            <a:r>
              <a:rPr lang="en-US" sz="2000" dirty="0" smtClean="0"/>
              <a:t>35%</a:t>
            </a:r>
            <a:endParaRPr lang="en-US" sz="2000" dirty="0"/>
          </a:p>
        </p:txBody>
      </p:sp>
      <p:cxnSp>
        <p:nvCxnSpPr>
          <p:cNvPr id="50" name="Straight Arrow Connector 49"/>
          <p:cNvCxnSpPr/>
          <p:nvPr/>
        </p:nvCxnSpPr>
        <p:spPr>
          <a:xfrm>
            <a:off x="6275070" y="3714913"/>
            <a:ext cx="1565910" cy="0"/>
          </a:xfrm>
          <a:prstGeom prst="straightConnector1">
            <a:avLst/>
          </a:prstGeom>
          <a:ln w="44450">
            <a:solidFill>
              <a:srgbClr val="1D88E5"/>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294936" y="3896886"/>
            <a:ext cx="1171346" cy="369332"/>
          </a:xfrm>
          <a:prstGeom prst="rect">
            <a:avLst/>
          </a:prstGeom>
          <a:noFill/>
        </p:spPr>
        <p:txBody>
          <a:bodyPr wrap="none" rtlCol="0">
            <a:spAutoFit/>
          </a:bodyPr>
          <a:lstStyle/>
          <a:p>
            <a:r>
              <a:rPr lang="en-US" sz="1800" dirty="0" smtClean="0">
                <a:solidFill>
                  <a:srgbClr val="1D88E5"/>
                </a:solidFill>
              </a:rPr>
              <a:t>Day trader</a:t>
            </a:r>
            <a:endParaRPr lang="en-US" sz="1800" dirty="0">
              <a:solidFill>
                <a:srgbClr val="1D88E5"/>
              </a:solidFill>
            </a:endParaRPr>
          </a:p>
        </p:txBody>
      </p:sp>
      <p:sp>
        <p:nvSpPr>
          <p:cNvPr id="53" name="TextBox 52"/>
          <p:cNvSpPr txBox="1"/>
          <p:nvPr/>
        </p:nvSpPr>
        <p:spPr>
          <a:xfrm>
            <a:off x="6131966" y="3800198"/>
            <a:ext cx="1921616" cy="369332"/>
          </a:xfrm>
          <a:prstGeom prst="rect">
            <a:avLst/>
          </a:prstGeom>
          <a:noFill/>
        </p:spPr>
        <p:txBody>
          <a:bodyPr wrap="none" rtlCol="0">
            <a:spAutoFit/>
          </a:bodyPr>
          <a:lstStyle/>
          <a:p>
            <a:r>
              <a:rPr lang="en-US" sz="1800" dirty="0" smtClean="0">
                <a:solidFill>
                  <a:srgbClr val="1D88E5"/>
                </a:solidFill>
              </a:rPr>
              <a:t>Open accounts = 1</a:t>
            </a:r>
            <a:endParaRPr lang="en-US" sz="1800" dirty="0">
              <a:solidFill>
                <a:srgbClr val="1D88E5"/>
              </a:solidFill>
            </a:endParaRPr>
          </a:p>
        </p:txBody>
      </p:sp>
      <p:cxnSp>
        <p:nvCxnSpPr>
          <p:cNvPr id="55" name="Straight Arrow Connector 54"/>
          <p:cNvCxnSpPr/>
          <p:nvPr/>
        </p:nvCxnSpPr>
        <p:spPr>
          <a:xfrm>
            <a:off x="6275070" y="3120390"/>
            <a:ext cx="0" cy="24003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5961522" y="2386278"/>
            <a:ext cx="627095" cy="400110"/>
          </a:xfrm>
          <a:prstGeom prst="rect">
            <a:avLst/>
          </a:prstGeom>
          <a:noFill/>
        </p:spPr>
        <p:txBody>
          <a:bodyPr wrap="none" rtlCol="0">
            <a:spAutoFit/>
          </a:bodyPr>
          <a:lstStyle/>
          <a:p>
            <a:r>
              <a:rPr lang="en-US" sz="2000" dirty="0" smtClean="0"/>
              <a:t>70%</a:t>
            </a:r>
            <a:endParaRPr lang="en-US" sz="2000" dirty="0"/>
          </a:p>
        </p:txBody>
      </p:sp>
      <p:cxnSp>
        <p:nvCxnSpPr>
          <p:cNvPr id="60" name="Straight Arrow Connector 59"/>
          <p:cNvCxnSpPr/>
          <p:nvPr/>
        </p:nvCxnSpPr>
        <p:spPr>
          <a:xfrm>
            <a:off x="7833360" y="3120390"/>
            <a:ext cx="0" cy="24003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61" name="Picture 60"/>
          <p:cNvPicPr>
            <a:picLocks noChangeAspect="1"/>
          </p:cNvPicPr>
          <p:nvPr/>
        </p:nvPicPr>
        <p:blipFill>
          <a:blip r:embed="rId7"/>
          <a:stretch>
            <a:fillRect/>
          </a:stretch>
        </p:blipFill>
        <p:spPr>
          <a:xfrm>
            <a:off x="6938643" y="3423842"/>
            <a:ext cx="215900" cy="215900"/>
          </a:xfrm>
          <a:prstGeom prst="rect">
            <a:avLst/>
          </a:prstGeom>
        </p:spPr>
      </p:pic>
      <p:cxnSp>
        <p:nvCxnSpPr>
          <p:cNvPr id="62" name="Straight Arrow Connector 61"/>
          <p:cNvCxnSpPr/>
          <p:nvPr/>
        </p:nvCxnSpPr>
        <p:spPr>
          <a:xfrm flipH="1">
            <a:off x="4960620" y="3908148"/>
            <a:ext cx="2880360" cy="0"/>
          </a:xfrm>
          <a:prstGeom prst="straightConnector1">
            <a:avLst/>
          </a:prstGeom>
          <a:ln w="44450">
            <a:solidFill>
              <a:srgbClr val="F7004B"/>
            </a:solidFill>
            <a:tailEnd type="triangle"/>
          </a:ln>
        </p:spPr>
        <p:style>
          <a:lnRef idx="1">
            <a:schemeClr val="accent1"/>
          </a:lnRef>
          <a:fillRef idx="0">
            <a:schemeClr val="accent1"/>
          </a:fillRef>
          <a:effectRef idx="0">
            <a:schemeClr val="accent1"/>
          </a:effectRef>
          <a:fontRef idx="minor">
            <a:schemeClr val="tx1"/>
          </a:fontRef>
        </p:style>
      </p:cxnSp>
      <p:pic>
        <p:nvPicPr>
          <p:cNvPr id="63" name="Picture 62"/>
          <p:cNvPicPr>
            <a:picLocks noChangeAspect="1"/>
          </p:cNvPicPr>
          <p:nvPr/>
        </p:nvPicPr>
        <p:blipFill>
          <a:blip r:embed="rId8"/>
          <a:stretch>
            <a:fillRect/>
          </a:stretch>
        </p:blipFill>
        <p:spPr>
          <a:xfrm>
            <a:off x="6324253" y="3996572"/>
            <a:ext cx="215900" cy="215900"/>
          </a:xfrm>
          <a:prstGeom prst="rect">
            <a:avLst/>
          </a:prstGeom>
        </p:spPr>
      </p:pic>
      <p:sp>
        <p:nvSpPr>
          <p:cNvPr id="64" name="TextBox 63"/>
          <p:cNvSpPr txBox="1"/>
          <p:nvPr/>
        </p:nvSpPr>
        <p:spPr>
          <a:xfrm>
            <a:off x="5943543" y="4173451"/>
            <a:ext cx="942887" cy="369332"/>
          </a:xfrm>
          <a:prstGeom prst="rect">
            <a:avLst/>
          </a:prstGeom>
          <a:noFill/>
        </p:spPr>
        <p:txBody>
          <a:bodyPr wrap="none" rtlCol="0">
            <a:spAutoFit/>
          </a:bodyPr>
          <a:lstStyle/>
          <a:p>
            <a:r>
              <a:rPr lang="en-US" sz="1800" dirty="0" smtClean="0">
                <a:solidFill>
                  <a:srgbClr val="F7004B"/>
                </a:solidFill>
              </a:rPr>
              <a:t>Married</a:t>
            </a:r>
            <a:endParaRPr lang="en-US" sz="1800" dirty="0">
              <a:solidFill>
                <a:srgbClr val="F7004B"/>
              </a:solidFill>
            </a:endParaRPr>
          </a:p>
        </p:txBody>
      </p:sp>
      <p:sp>
        <p:nvSpPr>
          <p:cNvPr id="65" name="TextBox 64"/>
          <p:cNvSpPr txBox="1"/>
          <p:nvPr/>
        </p:nvSpPr>
        <p:spPr>
          <a:xfrm>
            <a:off x="7519812" y="2367419"/>
            <a:ext cx="627095" cy="400110"/>
          </a:xfrm>
          <a:prstGeom prst="rect">
            <a:avLst/>
          </a:prstGeom>
          <a:noFill/>
        </p:spPr>
        <p:txBody>
          <a:bodyPr wrap="none" rtlCol="0">
            <a:spAutoFit/>
          </a:bodyPr>
          <a:lstStyle/>
          <a:p>
            <a:r>
              <a:rPr lang="en-US" sz="2000" dirty="0"/>
              <a:t>9</a:t>
            </a:r>
            <a:r>
              <a:rPr lang="en-US" sz="2000" smtClean="0"/>
              <a:t>0</a:t>
            </a:r>
            <a:r>
              <a:rPr lang="en-US" sz="2000" dirty="0" smtClean="0"/>
              <a:t>%</a:t>
            </a:r>
            <a:endParaRPr lang="en-US" sz="2000" dirty="0"/>
          </a:p>
        </p:txBody>
      </p:sp>
      <p:sp>
        <p:nvSpPr>
          <p:cNvPr id="66" name="TextBox 65"/>
          <p:cNvSpPr txBox="1"/>
          <p:nvPr/>
        </p:nvSpPr>
        <p:spPr>
          <a:xfrm>
            <a:off x="4663581" y="2370284"/>
            <a:ext cx="627095" cy="400110"/>
          </a:xfrm>
          <a:prstGeom prst="rect">
            <a:avLst/>
          </a:prstGeom>
          <a:noFill/>
        </p:spPr>
        <p:txBody>
          <a:bodyPr wrap="none" rtlCol="0">
            <a:spAutoFit/>
          </a:bodyPr>
          <a:lstStyle/>
          <a:p>
            <a:r>
              <a:rPr lang="en-US" sz="2000" dirty="0"/>
              <a:t>5</a:t>
            </a:r>
            <a:r>
              <a:rPr lang="en-US" sz="2000" dirty="0" smtClean="0"/>
              <a:t>5%</a:t>
            </a:r>
            <a:endParaRPr lang="en-US" sz="2000" dirty="0"/>
          </a:p>
        </p:txBody>
      </p:sp>
      <p:pic>
        <p:nvPicPr>
          <p:cNvPr id="46" name="Picture 45"/>
          <p:cNvPicPr>
            <a:picLocks noChangeAspect="1"/>
          </p:cNvPicPr>
          <p:nvPr/>
        </p:nvPicPr>
        <p:blipFill>
          <a:blip r:embed="rId9"/>
          <a:stretch>
            <a:fillRect/>
          </a:stretch>
        </p:blipFill>
        <p:spPr>
          <a:xfrm>
            <a:off x="503964" y="1461552"/>
            <a:ext cx="575461" cy="759709"/>
          </a:xfrm>
          <a:prstGeom prst="rect">
            <a:avLst/>
          </a:prstGeom>
        </p:spPr>
      </p:pic>
      <p:pic>
        <p:nvPicPr>
          <p:cNvPr id="4" name="Picture 3"/>
          <p:cNvPicPr>
            <a:picLocks noChangeAspect="1"/>
          </p:cNvPicPr>
          <p:nvPr/>
        </p:nvPicPr>
        <p:blipFill>
          <a:blip r:embed="rId10"/>
          <a:stretch>
            <a:fillRect/>
          </a:stretch>
        </p:blipFill>
        <p:spPr>
          <a:xfrm>
            <a:off x="2824299" y="2851607"/>
            <a:ext cx="1143000" cy="241300"/>
          </a:xfrm>
          <a:prstGeom prst="rect">
            <a:avLst/>
          </a:prstGeom>
        </p:spPr>
      </p:pic>
      <p:pic>
        <p:nvPicPr>
          <p:cNvPr id="7" name="Picture 6"/>
          <p:cNvPicPr>
            <a:picLocks noChangeAspect="1"/>
          </p:cNvPicPr>
          <p:nvPr/>
        </p:nvPicPr>
        <p:blipFill>
          <a:blip r:embed="rId11"/>
          <a:stretch>
            <a:fillRect/>
          </a:stretch>
        </p:blipFill>
        <p:spPr>
          <a:xfrm>
            <a:off x="5539394" y="2850975"/>
            <a:ext cx="1485900" cy="241300"/>
          </a:xfrm>
          <a:prstGeom prst="rect">
            <a:avLst/>
          </a:prstGeom>
        </p:spPr>
      </p:pic>
      <p:pic>
        <p:nvPicPr>
          <p:cNvPr id="9" name="Picture 8"/>
          <p:cNvPicPr>
            <a:picLocks noChangeAspect="1"/>
          </p:cNvPicPr>
          <p:nvPr/>
        </p:nvPicPr>
        <p:blipFill>
          <a:blip r:embed="rId12"/>
          <a:stretch>
            <a:fillRect/>
          </a:stretch>
        </p:blipFill>
        <p:spPr>
          <a:xfrm>
            <a:off x="6932930" y="2851409"/>
            <a:ext cx="1816100" cy="241300"/>
          </a:xfrm>
          <a:prstGeom prst="rect">
            <a:avLst/>
          </a:prstGeom>
        </p:spPr>
      </p:pic>
      <p:sp>
        <p:nvSpPr>
          <p:cNvPr id="5" name="Title 1"/>
          <p:cNvSpPr>
            <a:spLocks noGrp="1"/>
          </p:cNvSpPr>
          <p:nvPr/>
        </p:nvSpPr>
        <p:spPr>
          <a:xfrm>
            <a:off x="1079500" y="1040765"/>
            <a:ext cx="6974205" cy="672465"/>
          </a:xfrm>
          <a:prstGeom prst="rect">
            <a:avLst/>
          </a:prstGeom>
        </p:spPr>
        <p:txBody>
          <a:bodyPr vert="horz" lIns="91440" tIns="45720" rIns="91440" bIns="45720" rtlCol="0" anchor="ctr">
            <a:normAutofit fontScale="4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mtClean="0">
                <a:solidFill>
                  <a:srgbClr val="1E88E5"/>
                </a:solidFill>
              </a:rPr>
              <a:t>When we are explaining a prediction f(x_i), the SHAP value for a specific feature i is just the difference between the expected model output and the partial dependence plot at the feature’s value x_i</a:t>
            </a:r>
            <a:endParaRPr lang="en-US" smtClean="0">
              <a:solidFill>
                <a:srgbClr val="1E88E5"/>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xit"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4"/>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38"/>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49"/>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4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5"/>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7"/>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52"/>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55"/>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57"/>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53"/>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60"/>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65"/>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9"/>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6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8" grpId="1"/>
      <p:bldP spid="42" grpId="0"/>
      <p:bldP spid="49" grpId="0"/>
      <p:bldP spid="49" grpId="1"/>
      <p:bldP spid="52" grpId="0"/>
      <p:bldP spid="52" grpId="1"/>
      <p:bldP spid="53" grpId="0"/>
      <p:bldP spid="53" grpId="1"/>
      <p:bldP spid="57" grpId="0"/>
      <p:bldP spid="57" grpId="1"/>
      <p:bldP spid="64" grpId="0"/>
      <p:bldP spid="65" grpId="0"/>
      <p:bldP spid="65" grpId="1"/>
      <p:bldP spid="6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364FD863-39F2-0244-B8C2-644E5D96AAF3}" type="slidenum">
              <a:rPr lang="en-US" smtClean="0"/>
            </a:fld>
            <a:endParaRPr lang="en-US" dirty="0"/>
          </a:p>
        </p:txBody>
      </p:sp>
      <p:sp>
        <p:nvSpPr>
          <p:cNvPr id="18" name="Rectangle 17"/>
          <p:cNvSpPr/>
          <p:nvPr/>
        </p:nvSpPr>
        <p:spPr>
          <a:xfrm>
            <a:off x="6194307" y="3898032"/>
            <a:ext cx="527287" cy="288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p>
        </p:txBody>
      </p:sp>
      <p:sp>
        <p:nvSpPr>
          <p:cNvPr id="6" name="Title 1"/>
          <p:cNvSpPr>
            <a:spLocks noGrp="1"/>
          </p:cNvSpPr>
          <p:nvPr>
            <p:ph type="title"/>
          </p:nvPr>
        </p:nvSpPr>
        <p:spPr>
          <a:xfrm>
            <a:off x="628650" y="273844"/>
            <a:ext cx="7886700" cy="994172"/>
          </a:xfrm>
        </p:spPr>
        <p:txBody>
          <a:bodyPr/>
          <a:lstStyle/>
          <a:p>
            <a:r>
              <a:rPr lang="en-US" dirty="0" err="1" smtClean="0">
                <a:solidFill>
                  <a:srgbClr val="1E88E5"/>
                </a:solidFill>
              </a:rPr>
              <a:t>SHapley</a:t>
            </a:r>
            <a:r>
              <a:rPr lang="en-US" dirty="0" smtClean="0">
                <a:solidFill>
                  <a:srgbClr val="1E88E5"/>
                </a:solidFill>
              </a:rPr>
              <a:t> Additive </a:t>
            </a:r>
            <a:r>
              <a:rPr lang="en-US" dirty="0" err="1" smtClean="0">
                <a:solidFill>
                  <a:srgbClr val="1E88E5"/>
                </a:solidFill>
              </a:rPr>
              <a:t>exPlanation</a:t>
            </a:r>
            <a:r>
              <a:rPr lang="en-US" dirty="0" smtClean="0">
                <a:solidFill>
                  <a:srgbClr val="1E88E5"/>
                </a:solidFill>
              </a:rPr>
              <a:t> (SHAP) values</a:t>
            </a:r>
            <a:endParaRPr lang="en-US" dirty="0"/>
          </a:p>
        </p:txBody>
      </p:sp>
      <p:cxnSp>
        <p:nvCxnSpPr>
          <p:cNvPr id="8" name="Straight Arrow Connector 7"/>
          <p:cNvCxnSpPr/>
          <p:nvPr/>
        </p:nvCxnSpPr>
        <p:spPr>
          <a:xfrm>
            <a:off x="525779" y="3543300"/>
            <a:ext cx="1474762" cy="0"/>
          </a:xfrm>
          <a:prstGeom prst="straightConnector1">
            <a:avLst/>
          </a:prstGeom>
          <a:ln w="44450">
            <a:solidFill>
              <a:srgbClr val="1D88E5"/>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988820" y="3120390"/>
            <a:ext cx="0" cy="24003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988820" y="3699673"/>
            <a:ext cx="1405890" cy="0"/>
          </a:xfrm>
          <a:prstGeom prst="straightConnector1">
            <a:avLst/>
          </a:prstGeom>
          <a:ln w="44450">
            <a:solidFill>
              <a:srgbClr val="1D88E5"/>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3360420"/>
            <a:ext cx="9144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14350" y="3120390"/>
            <a:ext cx="0" cy="24003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942949" y="3120390"/>
            <a:ext cx="0" cy="24003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1"/>
          <a:stretch>
            <a:fillRect/>
          </a:stretch>
        </p:blipFill>
        <p:spPr>
          <a:xfrm>
            <a:off x="457200" y="2907169"/>
            <a:ext cx="114300" cy="177800"/>
          </a:xfrm>
          <a:prstGeom prst="rect">
            <a:avLst/>
          </a:prstGeom>
        </p:spPr>
      </p:pic>
      <p:pic>
        <p:nvPicPr>
          <p:cNvPr id="32" name="Picture 31"/>
          <p:cNvPicPr>
            <a:picLocks noChangeAspect="1"/>
          </p:cNvPicPr>
          <p:nvPr/>
        </p:nvPicPr>
        <p:blipFill>
          <a:blip r:embed="rId2"/>
          <a:stretch>
            <a:fillRect/>
          </a:stretch>
        </p:blipFill>
        <p:spPr>
          <a:xfrm>
            <a:off x="2583815" y="3800198"/>
            <a:ext cx="215900" cy="215900"/>
          </a:xfrm>
          <a:prstGeom prst="rect">
            <a:avLst/>
          </a:prstGeom>
        </p:spPr>
      </p:pic>
      <p:pic>
        <p:nvPicPr>
          <p:cNvPr id="33" name="Picture 32"/>
          <p:cNvPicPr>
            <a:picLocks noChangeAspect="1"/>
          </p:cNvPicPr>
          <p:nvPr/>
        </p:nvPicPr>
        <p:blipFill>
          <a:blip r:embed="rId3"/>
          <a:stretch>
            <a:fillRect/>
          </a:stretch>
        </p:blipFill>
        <p:spPr>
          <a:xfrm>
            <a:off x="4733289" y="2852016"/>
            <a:ext cx="419100" cy="241300"/>
          </a:xfrm>
          <a:prstGeom prst="rect">
            <a:avLst/>
          </a:prstGeom>
        </p:spPr>
      </p:pic>
      <p:pic>
        <p:nvPicPr>
          <p:cNvPr id="36" name="Picture 35"/>
          <p:cNvPicPr>
            <a:picLocks noChangeAspect="1"/>
          </p:cNvPicPr>
          <p:nvPr/>
        </p:nvPicPr>
        <p:blipFill>
          <a:blip r:embed="rId4"/>
          <a:stretch>
            <a:fillRect/>
          </a:stretch>
        </p:blipFill>
        <p:spPr>
          <a:xfrm>
            <a:off x="1155210" y="3662680"/>
            <a:ext cx="215900" cy="215900"/>
          </a:xfrm>
          <a:prstGeom prst="rect">
            <a:avLst/>
          </a:prstGeom>
        </p:spPr>
      </p:pic>
      <p:cxnSp>
        <p:nvCxnSpPr>
          <p:cNvPr id="39" name="Straight Arrow Connector 38"/>
          <p:cNvCxnSpPr/>
          <p:nvPr/>
        </p:nvCxnSpPr>
        <p:spPr>
          <a:xfrm>
            <a:off x="3394710" y="3543300"/>
            <a:ext cx="2880360" cy="0"/>
          </a:xfrm>
          <a:prstGeom prst="straightConnector1">
            <a:avLst/>
          </a:prstGeom>
          <a:ln w="44450">
            <a:solidFill>
              <a:srgbClr val="1D88E5"/>
            </a:solidFill>
            <a:tailEnd type="triangle"/>
          </a:ln>
        </p:spPr>
        <p:style>
          <a:lnRef idx="1">
            <a:schemeClr val="accent1"/>
          </a:lnRef>
          <a:fillRef idx="0">
            <a:schemeClr val="accent1"/>
          </a:fillRef>
          <a:effectRef idx="0">
            <a:schemeClr val="accent1"/>
          </a:effectRef>
          <a:fontRef idx="minor">
            <a:schemeClr val="tx1"/>
          </a:fontRef>
        </p:style>
      </p:cxnSp>
      <p:pic>
        <p:nvPicPr>
          <p:cNvPr id="43" name="Picture 42"/>
          <p:cNvPicPr>
            <a:picLocks noChangeAspect="1"/>
          </p:cNvPicPr>
          <p:nvPr/>
        </p:nvPicPr>
        <p:blipFill>
          <a:blip r:embed="rId5"/>
          <a:stretch>
            <a:fillRect/>
          </a:stretch>
        </p:blipFill>
        <p:spPr>
          <a:xfrm>
            <a:off x="4761229" y="3653632"/>
            <a:ext cx="215900" cy="215900"/>
          </a:xfrm>
          <a:prstGeom prst="rect">
            <a:avLst/>
          </a:prstGeom>
        </p:spPr>
      </p:pic>
      <p:cxnSp>
        <p:nvCxnSpPr>
          <p:cNvPr id="50" name="Straight Arrow Connector 49"/>
          <p:cNvCxnSpPr/>
          <p:nvPr/>
        </p:nvCxnSpPr>
        <p:spPr>
          <a:xfrm>
            <a:off x="6275070" y="3714913"/>
            <a:ext cx="1565910" cy="0"/>
          </a:xfrm>
          <a:prstGeom prst="straightConnector1">
            <a:avLst/>
          </a:prstGeom>
          <a:ln w="44450">
            <a:solidFill>
              <a:srgbClr val="1D88E5"/>
            </a:solidFill>
            <a:tailEnd type="triangle"/>
          </a:ln>
        </p:spPr>
        <p:style>
          <a:lnRef idx="1">
            <a:schemeClr val="accent1"/>
          </a:lnRef>
          <a:fillRef idx="0">
            <a:schemeClr val="accent1"/>
          </a:fillRef>
          <a:effectRef idx="0">
            <a:schemeClr val="accent1"/>
          </a:effectRef>
          <a:fontRef idx="minor">
            <a:schemeClr val="tx1"/>
          </a:fontRef>
        </p:style>
      </p:cxnSp>
      <p:pic>
        <p:nvPicPr>
          <p:cNvPr id="61" name="Picture 60"/>
          <p:cNvPicPr>
            <a:picLocks noChangeAspect="1"/>
          </p:cNvPicPr>
          <p:nvPr/>
        </p:nvPicPr>
        <p:blipFill>
          <a:blip r:embed="rId6"/>
          <a:stretch>
            <a:fillRect/>
          </a:stretch>
        </p:blipFill>
        <p:spPr>
          <a:xfrm>
            <a:off x="6938643" y="3423842"/>
            <a:ext cx="215900" cy="215900"/>
          </a:xfrm>
          <a:prstGeom prst="rect">
            <a:avLst/>
          </a:prstGeom>
        </p:spPr>
      </p:pic>
      <p:cxnSp>
        <p:nvCxnSpPr>
          <p:cNvPr id="62" name="Straight Arrow Connector 61"/>
          <p:cNvCxnSpPr/>
          <p:nvPr/>
        </p:nvCxnSpPr>
        <p:spPr>
          <a:xfrm flipH="1">
            <a:off x="4960620" y="3908148"/>
            <a:ext cx="2880360" cy="0"/>
          </a:xfrm>
          <a:prstGeom prst="straightConnector1">
            <a:avLst/>
          </a:prstGeom>
          <a:ln w="44450">
            <a:solidFill>
              <a:srgbClr val="F7004B"/>
            </a:solidFill>
            <a:tailEnd type="triangle"/>
          </a:ln>
        </p:spPr>
        <p:style>
          <a:lnRef idx="1">
            <a:schemeClr val="accent1"/>
          </a:lnRef>
          <a:fillRef idx="0">
            <a:schemeClr val="accent1"/>
          </a:fillRef>
          <a:effectRef idx="0">
            <a:schemeClr val="accent1"/>
          </a:effectRef>
          <a:fontRef idx="minor">
            <a:schemeClr val="tx1"/>
          </a:fontRef>
        </p:style>
      </p:cxnSp>
      <p:pic>
        <p:nvPicPr>
          <p:cNvPr id="63" name="Picture 62"/>
          <p:cNvPicPr>
            <a:picLocks noChangeAspect="1"/>
          </p:cNvPicPr>
          <p:nvPr/>
        </p:nvPicPr>
        <p:blipFill>
          <a:blip r:embed="rId7"/>
          <a:stretch>
            <a:fillRect/>
          </a:stretch>
        </p:blipFill>
        <p:spPr>
          <a:xfrm>
            <a:off x="6324253" y="3996572"/>
            <a:ext cx="215900" cy="215900"/>
          </a:xfrm>
          <a:prstGeom prst="rect">
            <a:avLst/>
          </a:prstGeom>
        </p:spPr>
      </p:pic>
      <p:sp>
        <p:nvSpPr>
          <p:cNvPr id="45" name="TextBox 44"/>
          <p:cNvSpPr txBox="1"/>
          <p:nvPr/>
        </p:nvSpPr>
        <p:spPr>
          <a:xfrm>
            <a:off x="0" y="1602018"/>
            <a:ext cx="9143999" cy="369332"/>
          </a:xfrm>
          <a:prstGeom prst="rect">
            <a:avLst/>
          </a:prstGeom>
          <a:noFill/>
        </p:spPr>
        <p:txBody>
          <a:bodyPr wrap="square" rtlCol="0">
            <a:spAutoFit/>
          </a:bodyPr>
          <a:lstStyle/>
          <a:p>
            <a:pPr algn="ctr"/>
            <a:r>
              <a:rPr lang="en-US" sz="1800" b="1" dirty="0"/>
              <a:t>The order </a:t>
            </a:r>
            <a:r>
              <a:rPr lang="en-US" sz="1800" b="1" dirty="0" smtClean="0"/>
              <a:t>matters!</a:t>
            </a:r>
            <a:endParaRPr lang="en-US" sz="1800" b="1" dirty="0" smtClean="0"/>
          </a:p>
        </p:txBody>
      </p:sp>
      <p:pic>
        <p:nvPicPr>
          <p:cNvPr id="23" name="Picture 22"/>
          <p:cNvPicPr>
            <a:picLocks noChangeAspect="1"/>
          </p:cNvPicPr>
          <p:nvPr/>
        </p:nvPicPr>
        <p:blipFill>
          <a:blip r:embed="rId8"/>
          <a:stretch>
            <a:fillRect/>
          </a:stretch>
        </p:blipFill>
        <p:spPr>
          <a:xfrm>
            <a:off x="1629882" y="2851783"/>
            <a:ext cx="723900" cy="241300"/>
          </a:xfrm>
          <a:prstGeom prst="rect">
            <a:avLst/>
          </a:prstGeom>
        </p:spPr>
      </p:pic>
      <p:sp>
        <p:nvSpPr>
          <p:cNvPr id="24" name="TextBox 23"/>
          <p:cNvSpPr txBox="1"/>
          <p:nvPr/>
        </p:nvSpPr>
        <p:spPr>
          <a:xfrm>
            <a:off x="2182570" y="4016098"/>
            <a:ext cx="995529" cy="369332"/>
          </a:xfrm>
          <a:prstGeom prst="rect">
            <a:avLst/>
          </a:prstGeom>
          <a:noFill/>
        </p:spPr>
        <p:txBody>
          <a:bodyPr wrap="none" rtlCol="0">
            <a:spAutoFit/>
          </a:bodyPr>
          <a:lstStyle/>
          <a:p>
            <a:r>
              <a:rPr lang="en-US" sz="1800" dirty="0" smtClean="0">
                <a:solidFill>
                  <a:srgbClr val="1D88E5"/>
                </a:solidFill>
              </a:rPr>
              <a:t>Age = 20</a:t>
            </a:r>
            <a:endParaRPr lang="en-US" sz="1800" dirty="0">
              <a:solidFill>
                <a:srgbClr val="1D88E5"/>
              </a:solidFill>
            </a:endParaRPr>
          </a:p>
        </p:txBody>
      </p:sp>
      <p:sp>
        <p:nvSpPr>
          <p:cNvPr id="25" name="TextBox 24"/>
          <p:cNvSpPr txBox="1"/>
          <p:nvPr/>
        </p:nvSpPr>
        <p:spPr>
          <a:xfrm>
            <a:off x="4294936" y="3896886"/>
            <a:ext cx="1171346" cy="369332"/>
          </a:xfrm>
          <a:prstGeom prst="rect">
            <a:avLst/>
          </a:prstGeom>
          <a:noFill/>
        </p:spPr>
        <p:txBody>
          <a:bodyPr wrap="none" rtlCol="0">
            <a:spAutoFit/>
          </a:bodyPr>
          <a:lstStyle/>
          <a:p>
            <a:r>
              <a:rPr lang="en-US" sz="1800" dirty="0" smtClean="0">
                <a:solidFill>
                  <a:srgbClr val="1D88E5"/>
                </a:solidFill>
              </a:rPr>
              <a:t>Day trader</a:t>
            </a:r>
            <a:endParaRPr lang="en-US" sz="1800" dirty="0">
              <a:solidFill>
                <a:srgbClr val="1D88E5"/>
              </a:solidFill>
            </a:endParaRPr>
          </a:p>
        </p:txBody>
      </p:sp>
      <p:sp>
        <p:nvSpPr>
          <p:cNvPr id="2" name="Rectangle 1"/>
          <p:cNvSpPr/>
          <p:nvPr/>
        </p:nvSpPr>
        <p:spPr>
          <a:xfrm>
            <a:off x="1401841" y="1953929"/>
            <a:ext cx="6340325" cy="369332"/>
          </a:xfrm>
          <a:prstGeom prst="rect">
            <a:avLst/>
          </a:prstGeom>
        </p:spPr>
        <p:txBody>
          <a:bodyPr wrap="none">
            <a:spAutoFit/>
          </a:bodyPr>
          <a:lstStyle/>
          <a:p>
            <a:pPr algn="ctr"/>
            <a:r>
              <a:rPr lang="en-US" sz="1800" b="1" dirty="0"/>
              <a:t>SHAP </a:t>
            </a:r>
            <a:r>
              <a:rPr lang="en-US" sz="1800" b="1" dirty="0" smtClean="0"/>
              <a:t>values result from averaging </a:t>
            </a:r>
            <a:r>
              <a:rPr lang="en-US" sz="1800" b="1" dirty="0"/>
              <a:t>over all N! possible orderings.</a:t>
            </a:r>
            <a:endParaRPr lang="en-US"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561975" y="1232877"/>
            <a:ext cx="5128117" cy="1402373"/>
            <a:chOff x="561975" y="1232877"/>
            <a:chExt cx="5128117" cy="1402373"/>
          </a:xfrm>
        </p:grpSpPr>
        <p:sp>
          <p:nvSpPr>
            <p:cNvPr id="12" name="Parallelogram 11"/>
            <p:cNvSpPr/>
            <p:nvPr/>
          </p:nvSpPr>
          <p:spPr>
            <a:xfrm rot="16875134">
              <a:off x="1689777" y="516843"/>
              <a:ext cx="896713" cy="2797640"/>
            </a:xfrm>
            <a:prstGeom prst="parallelogram">
              <a:avLst>
                <a:gd name="adj" fmla="val 3400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Parallelogram 33"/>
            <p:cNvSpPr/>
            <p:nvPr/>
          </p:nvSpPr>
          <p:spPr>
            <a:xfrm rot="16875134">
              <a:off x="3644165" y="544328"/>
              <a:ext cx="894964" cy="2797640"/>
            </a:xfrm>
            <a:prstGeom prst="parallelogram">
              <a:avLst>
                <a:gd name="adj" fmla="val 3400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a:off x="561975" y="1756532"/>
              <a:ext cx="2854325" cy="878718"/>
            </a:xfrm>
            <a:prstGeom prst="line">
              <a:avLst/>
            </a:prstGeom>
            <a:ln w="635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835767" y="1232877"/>
              <a:ext cx="2854325" cy="878718"/>
            </a:xfrm>
            <a:prstGeom prst="line">
              <a:avLst/>
            </a:prstGeom>
            <a:ln w="635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356999" y="1665603"/>
              <a:ext cx="2366010" cy="822960"/>
            </a:xfrm>
            <a:prstGeom prst="line">
              <a:avLst/>
            </a:prstGeom>
            <a:ln w="635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44" name="Rectangle 43"/>
          <p:cNvSpPr/>
          <p:nvPr/>
        </p:nvSpPr>
        <p:spPr>
          <a:xfrm>
            <a:off x="551733" y="1204908"/>
            <a:ext cx="2294333" cy="581747"/>
          </a:xfrm>
          <a:prstGeom prst="rect">
            <a:avLst/>
          </a:prstGeom>
          <a:solidFill>
            <a:srgbClr val="13B7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smtClean="0">
                <a:solidFill>
                  <a:schemeClr val="bg1"/>
                </a:solidFill>
              </a:rPr>
              <a:t>LIME</a:t>
            </a:r>
            <a:endParaRPr lang="en-US" sz="2100" dirty="0" smtClean="0">
              <a:solidFill>
                <a:schemeClr val="bg1"/>
              </a:solidFill>
            </a:endParaRPr>
          </a:p>
        </p:txBody>
      </p:sp>
      <p:sp>
        <p:nvSpPr>
          <p:cNvPr id="45" name="Rectangle 44"/>
          <p:cNvSpPr/>
          <p:nvPr/>
        </p:nvSpPr>
        <p:spPr>
          <a:xfrm>
            <a:off x="551734" y="2430692"/>
            <a:ext cx="2294333" cy="581747"/>
          </a:xfrm>
          <a:prstGeom prst="rect">
            <a:avLst/>
          </a:prstGeom>
          <a:solidFill>
            <a:srgbClr val="7C5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schemeClr val="bg1"/>
                </a:solidFill>
              </a:rPr>
              <a:t>Shapley </a:t>
            </a:r>
            <a:r>
              <a:rPr lang="en-US" sz="2100" dirty="0" smtClean="0">
                <a:solidFill>
                  <a:schemeClr val="bg1"/>
                </a:solidFill>
              </a:rPr>
              <a:t>reg. values</a:t>
            </a:r>
            <a:endParaRPr lang="en-US" sz="2100" dirty="0" smtClean="0">
              <a:solidFill>
                <a:schemeClr val="bg1"/>
              </a:solidFill>
            </a:endParaRPr>
          </a:p>
        </p:txBody>
      </p:sp>
      <p:sp>
        <p:nvSpPr>
          <p:cNvPr id="46" name="Rectangle 45"/>
          <p:cNvSpPr/>
          <p:nvPr/>
        </p:nvSpPr>
        <p:spPr>
          <a:xfrm>
            <a:off x="551733" y="3650634"/>
            <a:ext cx="2294333" cy="581747"/>
          </a:xfrm>
          <a:prstGeom prst="rect">
            <a:avLst/>
          </a:prstGeom>
          <a:solidFill>
            <a:srgbClr val="7C5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smtClean="0">
                <a:solidFill>
                  <a:schemeClr val="bg1"/>
                </a:solidFill>
              </a:rPr>
              <a:t>QII</a:t>
            </a:r>
            <a:endParaRPr lang="en-US" sz="2100" dirty="0" smtClean="0">
              <a:solidFill>
                <a:schemeClr val="bg1"/>
              </a:solidFill>
            </a:endParaRPr>
          </a:p>
        </p:txBody>
      </p:sp>
      <p:sp>
        <p:nvSpPr>
          <p:cNvPr id="48" name="Rectangle 47"/>
          <p:cNvSpPr/>
          <p:nvPr/>
        </p:nvSpPr>
        <p:spPr>
          <a:xfrm>
            <a:off x="6261133" y="3654473"/>
            <a:ext cx="2296060" cy="5779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schemeClr val="bg1"/>
                </a:solidFill>
              </a:rPr>
              <a:t>Path expectations</a:t>
            </a:r>
            <a:endParaRPr lang="en-US" sz="1015" dirty="0">
              <a:solidFill>
                <a:schemeClr val="bg1"/>
              </a:solidFill>
            </a:endParaRPr>
          </a:p>
        </p:txBody>
      </p:sp>
      <p:sp>
        <p:nvSpPr>
          <p:cNvPr id="49" name="Rectangle 48"/>
          <p:cNvSpPr/>
          <p:nvPr/>
        </p:nvSpPr>
        <p:spPr>
          <a:xfrm>
            <a:off x="6261133" y="1202974"/>
            <a:ext cx="2294333" cy="583681"/>
          </a:xfrm>
          <a:prstGeom prst="rect">
            <a:avLst/>
          </a:prstGeom>
          <a:solidFill>
            <a:srgbClr val="F52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smtClean="0">
                <a:solidFill>
                  <a:schemeClr val="bg1"/>
                </a:solidFill>
              </a:rPr>
              <a:t>DeepLIFT</a:t>
            </a:r>
            <a:endParaRPr lang="en-US" sz="2100" dirty="0" smtClean="0">
              <a:solidFill>
                <a:schemeClr val="bg1"/>
              </a:solidFill>
            </a:endParaRPr>
          </a:p>
        </p:txBody>
      </p:sp>
      <p:sp>
        <p:nvSpPr>
          <p:cNvPr id="50" name="Rectangle 49"/>
          <p:cNvSpPr/>
          <p:nvPr/>
        </p:nvSpPr>
        <p:spPr>
          <a:xfrm>
            <a:off x="6262860" y="2430692"/>
            <a:ext cx="2294333" cy="583681"/>
          </a:xfrm>
          <a:prstGeom prst="rect">
            <a:avLst/>
          </a:prstGeom>
          <a:solidFill>
            <a:srgbClr val="F52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smtClean="0">
                <a:solidFill>
                  <a:schemeClr val="bg1"/>
                </a:solidFill>
              </a:rPr>
              <a:t>Relevance prop.</a:t>
            </a:r>
            <a:endParaRPr lang="en-US" sz="2100" dirty="0" smtClean="0">
              <a:solidFill>
                <a:schemeClr val="bg1"/>
              </a:solidFill>
            </a:endParaRPr>
          </a:p>
        </p:txBody>
      </p:sp>
      <p:sp>
        <p:nvSpPr>
          <p:cNvPr id="47" name="Rectangle 46"/>
          <p:cNvSpPr/>
          <p:nvPr/>
        </p:nvSpPr>
        <p:spPr>
          <a:xfrm>
            <a:off x="3406001" y="3650634"/>
            <a:ext cx="2294333" cy="581747"/>
          </a:xfrm>
          <a:prstGeom prst="rect">
            <a:avLst/>
          </a:prstGeom>
          <a:solidFill>
            <a:srgbClr val="7C5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smtClean="0">
                <a:solidFill>
                  <a:schemeClr val="bg1"/>
                </a:solidFill>
              </a:rPr>
              <a:t>Shapley sampling</a:t>
            </a:r>
            <a:endParaRPr lang="en-US" sz="2100" dirty="0" smtClean="0">
              <a:solidFill>
                <a:schemeClr val="bg1"/>
              </a:solidFill>
            </a:endParaRPr>
          </a:p>
        </p:txBody>
      </p:sp>
      <p:sp>
        <p:nvSpPr>
          <p:cNvPr id="19" name="Rectangle 18"/>
          <p:cNvSpPr/>
          <p:nvPr/>
        </p:nvSpPr>
        <p:spPr>
          <a:xfrm>
            <a:off x="551734" y="3649074"/>
            <a:ext cx="2294333" cy="5817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smtClean="0">
              <a:solidFill>
                <a:schemeClr val="tx1"/>
              </a:solidFill>
            </a:endParaRPr>
          </a:p>
        </p:txBody>
      </p:sp>
      <p:sp>
        <p:nvSpPr>
          <p:cNvPr id="23" name="Rectangle 22"/>
          <p:cNvSpPr/>
          <p:nvPr/>
        </p:nvSpPr>
        <p:spPr>
          <a:xfrm>
            <a:off x="6262861" y="2430692"/>
            <a:ext cx="2294333" cy="5836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smtClean="0">
              <a:solidFill>
                <a:schemeClr val="tx1"/>
              </a:solidFill>
            </a:endParaRPr>
          </a:p>
        </p:txBody>
      </p:sp>
      <p:sp>
        <p:nvSpPr>
          <p:cNvPr id="30" name="Rectangle 29"/>
          <p:cNvSpPr/>
          <p:nvPr/>
        </p:nvSpPr>
        <p:spPr>
          <a:xfrm>
            <a:off x="3406001" y="2080773"/>
            <a:ext cx="2294333" cy="581747"/>
          </a:xfrm>
          <a:prstGeom prst="rect">
            <a:avLst/>
          </a:prstGeom>
          <a:solidFill>
            <a:srgbClr val="1D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smtClean="0">
                <a:solidFill>
                  <a:schemeClr val="bg1"/>
                </a:solidFill>
              </a:rPr>
              <a:t>SHAP</a:t>
            </a:r>
            <a:endParaRPr lang="en-US" sz="2100" dirty="0" smtClean="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8"/>
                                        </p:tgtEl>
                                      </p:cBhvr>
                                    </p:animEffect>
                                    <p:set>
                                      <p:cBhvr>
                                        <p:cTn id="7" dur="1" fill="hold">
                                          <p:stCondLst>
                                            <p:cond delay="499"/>
                                          </p:stCondLst>
                                        </p:cTn>
                                        <p:tgtEl>
                                          <p:spTgt spid="4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6"/>
                                        </p:tgtEl>
                                      </p:cBhvr>
                                    </p:animEffect>
                                    <p:set>
                                      <p:cBhvr>
                                        <p:cTn id="10" dur="1" fill="hold">
                                          <p:stCondLst>
                                            <p:cond delay="499"/>
                                          </p:stCondLst>
                                        </p:cTn>
                                        <p:tgtEl>
                                          <p:spTgt spid="4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47"/>
                                        </p:tgtEl>
                                      </p:cBhvr>
                                    </p:animEffect>
                                    <p:set>
                                      <p:cBhvr>
                                        <p:cTn id="13" dur="1" fill="hold">
                                          <p:stCondLst>
                                            <p:cond delay="499"/>
                                          </p:stCondLst>
                                        </p:cTn>
                                        <p:tgtEl>
                                          <p:spTgt spid="4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45"/>
                                        </p:tgtEl>
                                      </p:cBhvr>
                                    </p:animEffect>
                                    <p:set>
                                      <p:cBhvr>
                                        <p:cTn id="16" dur="1" fill="hold">
                                          <p:stCondLst>
                                            <p:cond delay="499"/>
                                          </p:stCondLst>
                                        </p:cTn>
                                        <p:tgtEl>
                                          <p:spTgt spid="45"/>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50"/>
                                        </p:tgtEl>
                                      </p:cBhvr>
                                    </p:animEffect>
                                    <p:set>
                                      <p:cBhvr>
                                        <p:cTn id="19" dur="1" fill="hold">
                                          <p:stCondLst>
                                            <p:cond delay="499"/>
                                          </p:stCondLst>
                                        </p:cTn>
                                        <p:tgtEl>
                                          <p:spTgt spid="50"/>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49"/>
                                        </p:tgtEl>
                                      </p:cBhvr>
                                    </p:animEffect>
                                    <p:set>
                                      <p:cBhvr>
                                        <p:cTn id="22" dur="1" fill="hold">
                                          <p:stCondLst>
                                            <p:cond delay="499"/>
                                          </p:stCondLst>
                                        </p:cTn>
                                        <p:tgtEl>
                                          <p:spTgt spid="49"/>
                                        </p:tgtEl>
                                        <p:attrNameLst>
                                          <p:attrName>style.visibility</p:attrName>
                                        </p:attrNameLst>
                                      </p:cBhvr>
                                      <p:to>
                                        <p:strVal val="hidden"/>
                                      </p:to>
                                    </p:set>
                                  </p:childTnLst>
                                </p:cTn>
                              </p:par>
                              <p:par>
                                <p:cTn id="23" presetID="10"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1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8" grpId="0" animBg="1"/>
      <p:bldP spid="49" grpId="0" animBg="1"/>
      <p:bldP spid="50" grpId="0" animBg="1"/>
      <p:bldP spid="4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stretch>
            <a:fillRect/>
          </a:stretch>
        </p:blipFill>
        <p:spPr>
          <a:xfrm>
            <a:off x="1512290" y="2521549"/>
            <a:ext cx="5917108" cy="822503"/>
          </a:xfrm>
          <a:prstGeom prst="rect">
            <a:avLst/>
          </a:prstGeom>
        </p:spPr>
      </p:pic>
      <p:sp>
        <p:nvSpPr>
          <p:cNvPr id="2" name="Title 1"/>
          <p:cNvSpPr>
            <a:spLocks noGrp="1"/>
          </p:cNvSpPr>
          <p:nvPr>
            <p:ph type="title"/>
          </p:nvPr>
        </p:nvSpPr>
        <p:spPr>
          <a:xfrm>
            <a:off x="0" y="28575"/>
            <a:ext cx="9909810" cy="994410"/>
          </a:xfrm>
        </p:spPr>
        <p:txBody>
          <a:bodyPr>
            <a:normAutofit/>
          </a:bodyPr>
          <a:lstStyle/>
          <a:p>
            <a:r>
              <a:rPr lang="en-US" sz="2665" dirty="0" smtClean="0">
                <a:solidFill>
                  <a:srgbClr val="1E88E5"/>
                </a:solidFill>
              </a:rPr>
              <a:t>LIME </a:t>
            </a:r>
            <a:r>
              <a:rPr lang="zh-CN" altLang="en-US" sz="2665" dirty="0" smtClean="0">
                <a:solidFill>
                  <a:srgbClr val="1E88E5"/>
                </a:solidFill>
              </a:rPr>
              <a:t>——</a:t>
            </a:r>
            <a:r>
              <a:rPr lang="en-US" altLang="zh-CN" sz="2665" dirty="0" smtClean="0">
                <a:solidFill>
                  <a:srgbClr val="1E88E5"/>
                </a:solidFill>
              </a:rPr>
              <a:t> </a:t>
            </a:r>
            <a:r>
              <a:rPr lang="en-US" sz="2665" dirty="0" smtClean="0">
                <a:solidFill>
                  <a:srgbClr val="1E88E5"/>
                </a:solidFill>
              </a:rPr>
              <a:t>Local Interpretable Model-agnostic Explanations</a:t>
            </a:r>
            <a:endParaRPr lang="en-US" sz="2665" dirty="0" smtClean="0">
              <a:solidFill>
                <a:srgbClr val="1E88E5"/>
              </a:solidFill>
            </a:endParaRPr>
          </a:p>
        </p:txBody>
      </p:sp>
      <p:sp>
        <p:nvSpPr>
          <p:cNvPr id="24" name="Slide Number Placeholder 23"/>
          <p:cNvSpPr>
            <a:spLocks noGrp="1"/>
          </p:cNvSpPr>
          <p:nvPr>
            <p:ph type="sldNum" sz="quarter" idx="12"/>
          </p:nvPr>
        </p:nvSpPr>
        <p:spPr/>
        <p:txBody>
          <a:bodyPr/>
          <a:lstStyle/>
          <a:p>
            <a:fld id="{364FD863-39F2-0244-B8C2-644E5D96AAF3}" type="slidenum">
              <a:rPr lang="en-US" smtClean="0"/>
            </a:fld>
            <a:endParaRPr lang="en-US"/>
          </a:p>
        </p:txBody>
      </p:sp>
      <p:sp>
        <p:nvSpPr>
          <p:cNvPr id="14" name="TextBox 13"/>
          <p:cNvSpPr txBox="1"/>
          <p:nvPr/>
        </p:nvSpPr>
        <p:spPr>
          <a:xfrm>
            <a:off x="628651" y="1463439"/>
            <a:ext cx="6277937" cy="461665"/>
          </a:xfrm>
          <a:prstGeom prst="rect">
            <a:avLst/>
          </a:prstGeom>
          <a:noFill/>
        </p:spPr>
        <p:txBody>
          <a:bodyPr wrap="none" rtlCol="0">
            <a:spAutoFit/>
          </a:bodyPr>
          <a:lstStyle/>
          <a:p>
            <a:r>
              <a:rPr lang="en-US" sz="2400" dirty="0">
                <a:solidFill>
                  <a:schemeClr val="tx1">
                    <a:lumMod val="65000"/>
                    <a:lumOff val="35000"/>
                  </a:schemeClr>
                </a:solidFill>
              </a:rPr>
              <a:t>The loss function </a:t>
            </a:r>
            <a:r>
              <a:rPr lang="en-US" sz="2400" dirty="0" smtClean="0">
                <a:solidFill>
                  <a:schemeClr val="tx1">
                    <a:lumMod val="65000"/>
                    <a:lumOff val="35000"/>
                  </a:schemeClr>
                </a:solidFill>
              </a:rPr>
              <a:t>to force </a:t>
            </a:r>
            <a:r>
              <a:rPr lang="en-US" sz="2400" dirty="0">
                <a:solidFill>
                  <a:schemeClr val="tx1">
                    <a:lumMod val="65000"/>
                    <a:lumOff val="35000"/>
                  </a:schemeClr>
                </a:solidFill>
              </a:rPr>
              <a:t>g to well approximate f</a:t>
            </a:r>
            <a:endParaRPr lang="en-US" sz="2400" dirty="0">
              <a:solidFill>
                <a:schemeClr val="tx1">
                  <a:lumMod val="65000"/>
                  <a:lumOff val="35000"/>
                </a:schemeClr>
              </a:solidFill>
            </a:endParaRPr>
          </a:p>
        </p:txBody>
      </p:sp>
      <p:cxnSp>
        <p:nvCxnSpPr>
          <p:cNvPr id="15" name="Straight Arrow Connector 14"/>
          <p:cNvCxnSpPr/>
          <p:nvPr/>
        </p:nvCxnSpPr>
        <p:spPr>
          <a:xfrm>
            <a:off x="3807815" y="1953561"/>
            <a:ext cx="267891" cy="433325"/>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79464" y="3722648"/>
            <a:ext cx="5986895" cy="461665"/>
          </a:xfrm>
          <a:prstGeom prst="rect">
            <a:avLst/>
          </a:prstGeom>
          <a:noFill/>
        </p:spPr>
        <p:txBody>
          <a:bodyPr wrap="none" rtlCol="0">
            <a:spAutoFit/>
          </a:bodyPr>
          <a:lstStyle/>
          <a:p>
            <a:r>
              <a:rPr lang="en-US" sz="2400" dirty="0">
                <a:solidFill>
                  <a:schemeClr val="tx1">
                    <a:lumMod val="65000"/>
                    <a:lumOff val="35000"/>
                  </a:schemeClr>
                </a:solidFill>
              </a:rPr>
              <a:t>A class of interpretable </a:t>
            </a:r>
            <a:r>
              <a:rPr lang="en-US" sz="2400" dirty="0" smtClean="0">
                <a:solidFill>
                  <a:schemeClr val="tx1">
                    <a:lumMod val="65000"/>
                    <a:lumOff val="35000"/>
                  </a:schemeClr>
                </a:solidFill>
              </a:rPr>
              <a:t>models (linear models)</a:t>
            </a:r>
            <a:endParaRPr lang="en-US" sz="2400" dirty="0">
              <a:solidFill>
                <a:schemeClr val="tx1">
                  <a:lumMod val="65000"/>
                  <a:lumOff val="35000"/>
                </a:schemeClr>
              </a:solidFill>
            </a:endParaRPr>
          </a:p>
        </p:txBody>
      </p:sp>
      <p:cxnSp>
        <p:nvCxnSpPr>
          <p:cNvPr id="17" name="Straight Arrow Connector 16"/>
          <p:cNvCxnSpPr/>
          <p:nvPr/>
        </p:nvCxnSpPr>
        <p:spPr>
          <a:xfrm flipV="1">
            <a:off x="3203972" y="3457073"/>
            <a:ext cx="0" cy="265575"/>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739045" y="3278496"/>
            <a:ext cx="4527714" cy="461665"/>
          </a:xfrm>
          <a:prstGeom prst="rect">
            <a:avLst/>
          </a:prstGeom>
          <a:noFill/>
        </p:spPr>
        <p:txBody>
          <a:bodyPr wrap="none" rtlCol="0">
            <a:spAutoFit/>
          </a:bodyPr>
          <a:lstStyle/>
          <a:p>
            <a:r>
              <a:rPr lang="en-US" sz="2400" dirty="0">
                <a:solidFill>
                  <a:schemeClr val="tx1">
                    <a:lumMod val="65000"/>
                    <a:lumOff val="35000"/>
                  </a:schemeClr>
                </a:solidFill>
              </a:rPr>
              <a:t>Kernel </a:t>
            </a:r>
            <a:r>
              <a:rPr lang="en-US" sz="2400" dirty="0" smtClean="0">
                <a:solidFill>
                  <a:schemeClr val="tx1">
                    <a:lumMod val="65000"/>
                    <a:lumOff val="35000"/>
                  </a:schemeClr>
                </a:solidFill>
              </a:rPr>
              <a:t>specifies </a:t>
            </a:r>
            <a:r>
              <a:rPr lang="en-US" sz="2400" dirty="0">
                <a:solidFill>
                  <a:schemeClr val="tx1">
                    <a:lumMod val="65000"/>
                    <a:lumOff val="35000"/>
                  </a:schemeClr>
                </a:solidFill>
              </a:rPr>
              <a:t>what ‘local’ means</a:t>
            </a:r>
            <a:endParaRPr lang="en-US" sz="2400" dirty="0">
              <a:solidFill>
                <a:schemeClr val="tx1">
                  <a:lumMod val="65000"/>
                  <a:lumOff val="35000"/>
                </a:schemeClr>
              </a:solidFill>
            </a:endParaRPr>
          </a:p>
        </p:txBody>
      </p:sp>
      <p:cxnSp>
        <p:nvCxnSpPr>
          <p:cNvPr id="20" name="Straight Arrow Connector 19"/>
          <p:cNvCxnSpPr/>
          <p:nvPr/>
        </p:nvCxnSpPr>
        <p:spPr>
          <a:xfrm flipV="1">
            <a:off x="5509077" y="3053454"/>
            <a:ext cx="0" cy="265575"/>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098764" y="1819233"/>
            <a:ext cx="3589381" cy="461665"/>
          </a:xfrm>
          <a:prstGeom prst="rect">
            <a:avLst/>
          </a:prstGeom>
          <a:noFill/>
        </p:spPr>
        <p:txBody>
          <a:bodyPr wrap="none" rtlCol="0">
            <a:spAutoFit/>
          </a:bodyPr>
          <a:lstStyle/>
          <a:p>
            <a:r>
              <a:rPr lang="en-US" sz="2400" dirty="0">
                <a:solidFill>
                  <a:schemeClr val="tx1">
                    <a:lumMod val="65000"/>
                    <a:lumOff val="35000"/>
                  </a:schemeClr>
                </a:solidFill>
              </a:rPr>
              <a:t>Optional regularization of g</a:t>
            </a:r>
            <a:endParaRPr lang="en-US" sz="2400" dirty="0">
              <a:solidFill>
                <a:schemeClr val="tx1">
                  <a:lumMod val="65000"/>
                  <a:lumOff val="35000"/>
                </a:schemeClr>
              </a:solidFill>
            </a:endParaRPr>
          </a:p>
        </p:txBody>
      </p:sp>
      <p:cxnSp>
        <p:nvCxnSpPr>
          <p:cNvPr id="22" name="Straight Arrow Connector 21"/>
          <p:cNvCxnSpPr/>
          <p:nvPr/>
        </p:nvCxnSpPr>
        <p:spPr>
          <a:xfrm flipH="1">
            <a:off x="6724646" y="2255232"/>
            <a:ext cx="417" cy="234736"/>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133350" y="646430"/>
                <a:ext cx="9093200" cy="1118235"/>
              </a:xfrm>
              <a:prstGeom prst="rect">
                <a:avLst/>
              </a:prstGeom>
              <a:noFill/>
            </p:spPr>
            <p:txBody>
              <a:bodyPr wrap="square" rtlCol="0">
                <a:spAutoFit/>
              </a:bodyPr>
              <a:lstStyle/>
              <a:p>
                <a:pPr algn="ctr"/>
                <a:r>
                  <a:rPr lang="en-US" sz="1600" b="1" dirty="0">
                    <a:solidFill>
                      <a:srgbClr val="1E88E5"/>
                    </a:solidFill>
                  </a:rPr>
                  <a:t>The proximity measure </a:t>
                </a:r>
                <a:endParaRPr lang="en-US" sz="1600" b="1" dirty="0">
                  <a:solidFill>
                    <a:srgbClr val="1E88E5"/>
                  </a:solidFill>
                </a:endParaRPr>
              </a:p>
              <a:p>
                <a:pPr algn="ctr"/>
                <a14:m>
                  <m:oMath xmlns:m="http://schemas.openxmlformats.org/officeDocument/2006/math">
                    <m:sSub>
                      <m:sSubPr>
                        <m:ctrlPr>
                          <a:rPr lang="en-US" sz="1600" b="1" i="1">
                            <a:solidFill>
                              <a:srgbClr val="1E88E5"/>
                            </a:solidFill>
                            <a:latin typeface="Cambria Math" charset="0"/>
                          </a:rPr>
                        </m:ctrlPr>
                      </m:sSubPr>
                      <m:e>
                        <m:r>
                          <a:rPr lang="en-US" sz="1600" b="1" i="1">
                            <a:solidFill>
                              <a:srgbClr val="1E88E5"/>
                            </a:solidFill>
                            <a:latin typeface="Cambria Math" charset="0"/>
                            <a:ea typeface="Cambria Math" charset="0"/>
                            <a:cs typeface="Cambria Math" charset="0"/>
                          </a:rPr>
                          <m:t>𝝅</m:t>
                        </m:r>
                      </m:e>
                      <m:sub>
                        <m:r>
                          <a:rPr lang="en-US" sz="1600" b="1" i="1">
                            <a:solidFill>
                              <a:srgbClr val="1E88E5"/>
                            </a:solidFill>
                            <a:latin typeface="Cambria Math" charset="0"/>
                          </a:rPr>
                          <m:t>𝒙</m:t>
                        </m:r>
                        <m:r>
                          <a:rPr lang="en-US" sz="1600" b="1" i="1">
                            <a:solidFill>
                              <a:srgbClr val="1E88E5"/>
                            </a:solidFill>
                            <a:latin typeface="Cambria Math" charset="0"/>
                          </a:rPr>
                          <m:t>′</m:t>
                        </m:r>
                      </m:sub>
                    </m:sSub>
                  </m:oMath>
                </a14:m>
                <a:r>
                  <a:rPr lang="en-US" sz="1600" b="1" dirty="0">
                    <a:solidFill>
                      <a:srgbClr val="1E88E5"/>
                    </a:solidFill>
                  </a:rPr>
                  <a:t>defines how large the neighborhood around instance x is that we consider for the explanation.</a:t>
                </a:r>
                <a:endParaRPr lang="en-US" sz="1600" b="1" dirty="0">
                  <a:solidFill>
                    <a:srgbClr val="1E88E5"/>
                  </a:solidFill>
                </a:endParaRPr>
              </a:p>
              <a:p>
                <a:pPr algn="ctr"/>
                <a:endParaRPr lang="en-US" sz="1600" b="1" dirty="0">
                  <a:solidFill>
                    <a:srgbClr val="1E88E5"/>
                  </a:solidFill>
                </a:endParaRPr>
              </a:p>
            </p:txBody>
          </p:sp>
        </mc:Choice>
        <mc:Fallback>
          <p:sp>
            <p:nvSpPr>
              <p:cNvPr id="23" name="TextBox 22"/>
              <p:cNvSpPr txBox="1">
                <a:spLocks noRot="1" noChangeAspect="1" noMove="1" noResize="1" noEditPoints="1" noAdjustHandles="1" noChangeArrowheads="1" noChangeShapeType="1" noTextEdit="1"/>
              </p:cNvSpPr>
              <p:nvPr/>
            </p:nvSpPr>
            <p:spPr>
              <a:xfrm>
                <a:off x="133350" y="646430"/>
                <a:ext cx="9093200" cy="1118235"/>
              </a:xfrm>
              <a:prstGeom prst="rect">
                <a:avLst/>
              </a:prstGeom>
              <a:blipFill rotWithShape="1">
                <a:blip r:embed="rId2"/>
                <a:stretch>
                  <a:fillRect/>
                </a:stretch>
              </a:blipFill>
            </p:spPr>
            <p:txBody>
              <a:bodyPr/>
              <a:lstStyle/>
              <a:p>
                <a:r>
                  <a:rPr lang="zh-CN" altLang="en-US">
                    <a:noFill/>
                  </a:rPr>
                  <a:t> </a:t>
                </a:r>
              </a:p>
            </p:txBody>
          </p:sp>
        </mc:Fallback>
      </mc:AlternateContent>
      <p:sp>
        <p:nvSpPr>
          <p:cNvPr id="3" name="TextBox 22"/>
          <p:cNvSpPr txBox="1"/>
          <p:nvPr/>
        </p:nvSpPr>
        <p:spPr>
          <a:xfrm>
            <a:off x="489585" y="4267200"/>
            <a:ext cx="8769985" cy="583565"/>
          </a:xfrm>
          <a:prstGeom prst="rect">
            <a:avLst/>
          </a:prstGeom>
          <a:noFill/>
        </p:spPr>
        <p:txBody>
          <a:bodyPr wrap="square" rtlCol="0">
            <a:spAutoFit/>
          </a:bodyPr>
          <a:p>
            <a:pPr algn="ctr"/>
            <a:r>
              <a:rPr lang="en-US" sz="1600" b="1" dirty="0">
                <a:solidFill>
                  <a:srgbClr val="1E88E5"/>
                </a:solidFill>
              </a:rPr>
              <a:t>G is the family of possible explanations, for example all possible linear regression models</a:t>
            </a:r>
            <a:r>
              <a:rPr lang="zh-CN" altLang="en-US" sz="1600" b="1" dirty="0">
                <a:solidFill>
                  <a:srgbClr val="1E88E5"/>
                </a:solidFill>
              </a:rPr>
              <a:t>。</a:t>
            </a:r>
            <a:endParaRPr lang="en-US" sz="1600" b="1" dirty="0">
              <a:solidFill>
                <a:srgbClr val="1E88E5"/>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9" grpId="0"/>
      <p:bldP spid="21" grpId="0"/>
      <p:bldP spid="23"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64FD863-39F2-0244-B8C2-644E5D96AAF3}" type="slidenum">
              <a:rPr lang="en-US" smtClean="0"/>
            </a:fld>
            <a:endParaRPr lang="en-US"/>
          </a:p>
        </p:txBody>
      </p:sp>
      <p:sp>
        <p:nvSpPr>
          <p:cNvPr id="14" name="Rectangle 13"/>
          <p:cNvSpPr/>
          <p:nvPr/>
        </p:nvSpPr>
        <p:spPr>
          <a:xfrm>
            <a:off x="4927693" y="2135454"/>
            <a:ext cx="475060" cy="410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p>
        </p:txBody>
      </p:sp>
      <p:sp>
        <p:nvSpPr>
          <p:cNvPr id="16" name="Title 1"/>
          <p:cNvSpPr>
            <a:spLocks noGrp="1"/>
          </p:cNvSpPr>
          <p:nvPr>
            <p:ph type="title"/>
          </p:nvPr>
        </p:nvSpPr>
        <p:spPr>
          <a:xfrm>
            <a:off x="0" y="0"/>
            <a:ext cx="4059555" cy="4173220"/>
          </a:xfrm>
        </p:spPr>
        <p:txBody>
          <a:bodyPr>
            <a:noAutofit/>
          </a:bodyPr>
          <a:lstStyle/>
          <a:p>
            <a:r>
              <a:rPr lang="en-US" sz="2000" dirty="0" smtClean="0">
                <a:solidFill>
                  <a:srgbClr val="1E88E5"/>
                </a:solidFill>
              </a:rPr>
              <a:t>LIME generates a new dataset consisting of perturbed samples and the corresponding predictions of the black box model. </a:t>
            </a:r>
            <a:br>
              <a:rPr lang="en-US" sz="2000" dirty="0" smtClean="0">
                <a:solidFill>
                  <a:srgbClr val="1E88E5"/>
                </a:solidFill>
              </a:rPr>
            </a:br>
            <a:br>
              <a:rPr lang="en-US" sz="2000" dirty="0" smtClean="0">
                <a:solidFill>
                  <a:srgbClr val="1E88E5"/>
                </a:solidFill>
              </a:rPr>
            </a:br>
            <a:r>
              <a:rPr lang="en-US" sz="2000" dirty="0" smtClean="0">
                <a:solidFill>
                  <a:srgbClr val="1E88E5"/>
                </a:solidFill>
              </a:rPr>
              <a:t>On this new dataset LIME then trains an interpretable model, which is weighted by the proximity of the sampled instances to the instance of interest. </a:t>
            </a:r>
            <a:br>
              <a:rPr lang="en-US" sz="2000" dirty="0"/>
            </a:br>
            <a:endParaRPr lang="en-US" sz="2000" dirty="0">
              <a:solidFill>
                <a:srgbClr val="1E88E5"/>
              </a:solidFill>
            </a:endParaRPr>
          </a:p>
        </p:txBody>
      </p:sp>
      <p:pic>
        <p:nvPicPr>
          <p:cNvPr id="2" name="Picture 1"/>
          <p:cNvPicPr>
            <a:picLocks noChangeAspect="1"/>
          </p:cNvPicPr>
          <p:nvPr/>
        </p:nvPicPr>
        <p:blipFill>
          <a:blip r:embed="rId1"/>
          <a:stretch>
            <a:fillRect/>
          </a:stretch>
        </p:blipFill>
        <p:spPr>
          <a:xfrm>
            <a:off x="4059555" y="0"/>
            <a:ext cx="4651375" cy="51435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2743200" y="0"/>
            <a:ext cx="5143500" cy="5143500"/>
          </a:xfrm>
          <a:prstGeom prst="rect">
            <a:avLst/>
          </a:prstGeom>
        </p:spPr>
      </p:pic>
      <p:sp>
        <p:nvSpPr>
          <p:cNvPr id="5" name="Text Box 4"/>
          <p:cNvSpPr txBox="1"/>
          <p:nvPr/>
        </p:nvSpPr>
        <p:spPr>
          <a:xfrm>
            <a:off x="0" y="307340"/>
            <a:ext cx="2540000" cy="4453890"/>
          </a:xfrm>
          <a:prstGeom prst="rect">
            <a:avLst/>
          </a:prstGeom>
          <a:noFill/>
        </p:spPr>
        <p:txBody>
          <a:bodyPr wrap="square" rtlCol="0" anchor="t">
            <a:spAutoFit/>
          </a:bodyPr>
          <a:p>
            <a:r>
              <a:rPr lang="en-US">
                <a:solidFill>
                  <a:schemeClr val="accent1"/>
                </a:solidFill>
                <a:effectLst>
                  <a:outerShdw blurRad="38100" dist="25400" dir="5400000" algn="ctr" rotWithShape="0">
                    <a:srgbClr val="6E747A">
                      <a:alpha val="43000"/>
                      <a:alpha val="43000"/>
                    </a:srgbClr>
                  </a:outerShdw>
                </a:effectLst>
              </a:rPr>
              <a:t>LIME algorithm for tabular data.</a:t>
            </a:r>
            <a:endParaRPr lang="en-US">
              <a:solidFill>
                <a:schemeClr val="accent1"/>
              </a:solidFill>
              <a:effectLst>
                <a:outerShdw blurRad="38100" dist="25400" dir="5400000" algn="ctr" rotWithShape="0">
                  <a:srgbClr val="6E747A">
                    <a:alpha val="43000"/>
                    <a:alpha val="43000"/>
                  </a:srgbClr>
                </a:outerShdw>
              </a:effectLst>
            </a:endParaRPr>
          </a:p>
          <a:p>
            <a:r>
              <a:rPr lang="en-US">
                <a:solidFill>
                  <a:schemeClr val="accent1"/>
                </a:solidFill>
                <a:effectLst>
                  <a:outerShdw blurRad="38100" dist="25400" dir="5400000" algn="ctr" rotWithShape="0">
                    <a:srgbClr val="6E747A">
                      <a:alpha val="43000"/>
                      <a:alpha val="43000"/>
                    </a:srgbClr>
                  </a:outerShdw>
                </a:effectLst>
              </a:rPr>
              <a:t>A) Random forest predictions given features x1 and x2. Predicted classes: 1 (dark) or 0 (light). </a:t>
            </a:r>
            <a:endParaRPr lang="en-US">
              <a:solidFill>
                <a:schemeClr val="accent1"/>
              </a:solidFill>
              <a:effectLst>
                <a:outerShdw blurRad="38100" dist="25400" dir="5400000" algn="ctr" rotWithShape="0">
                  <a:srgbClr val="6E747A">
                    <a:alpha val="43000"/>
                    <a:alpha val="43000"/>
                  </a:srgbClr>
                </a:outerShdw>
              </a:effectLst>
            </a:endParaRPr>
          </a:p>
          <a:p>
            <a:endParaRPr lang="en-US">
              <a:solidFill>
                <a:schemeClr val="accent1"/>
              </a:solidFill>
              <a:effectLst>
                <a:outerShdw blurRad="38100" dist="25400" dir="5400000" algn="ctr" rotWithShape="0">
                  <a:srgbClr val="6E747A">
                    <a:alpha val="43000"/>
                    <a:alpha val="43000"/>
                  </a:srgbClr>
                </a:outerShdw>
              </a:effectLst>
            </a:endParaRPr>
          </a:p>
          <a:p>
            <a:r>
              <a:rPr lang="en-US">
                <a:solidFill>
                  <a:schemeClr val="accent1"/>
                </a:solidFill>
                <a:effectLst>
                  <a:outerShdw blurRad="38100" dist="25400" dir="5400000" algn="ctr" rotWithShape="0">
                    <a:srgbClr val="6E747A">
                      <a:alpha val="43000"/>
                      <a:alpha val="43000"/>
                    </a:srgbClr>
                  </a:outerShdw>
                </a:effectLst>
              </a:rPr>
              <a:t>B) Instance of interest (big dot) and data sampled from a normal distribution (small dots). </a:t>
            </a:r>
            <a:endParaRPr lang="en-US">
              <a:solidFill>
                <a:schemeClr val="accent1"/>
              </a:solidFill>
              <a:effectLst>
                <a:outerShdw blurRad="38100" dist="25400" dir="5400000" algn="ctr" rotWithShape="0">
                  <a:srgbClr val="6E747A">
                    <a:alpha val="43000"/>
                    <a:alpha val="43000"/>
                  </a:srgbClr>
                </a:outerShdw>
              </a:effectLst>
            </a:endParaRPr>
          </a:p>
          <a:p>
            <a:endParaRPr lang="en-US">
              <a:solidFill>
                <a:schemeClr val="accent1"/>
              </a:solidFill>
              <a:effectLst>
                <a:outerShdw blurRad="38100" dist="25400" dir="5400000" algn="ctr" rotWithShape="0">
                  <a:srgbClr val="6E747A">
                    <a:alpha val="43000"/>
                    <a:alpha val="43000"/>
                  </a:srgbClr>
                </a:outerShdw>
              </a:effectLst>
            </a:endParaRPr>
          </a:p>
          <a:p>
            <a:r>
              <a:rPr lang="en-US">
                <a:solidFill>
                  <a:schemeClr val="accent1"/>
                </a:solidFill>
                <a:effectLst>
                  <a:outerShdw blurRad="38100" dist="25400" dir="5400000" algn="ctr" rotWithShape="0">
                    <a:srgbClr val="6E747A">
                      <a:alpha val="43000"/>
                      <a:alpha val="43000"/>
                    </a:srgbClr>
                  </a:outerShdw>
                </a:effectLst>
              </a:rPr>
              <a:t>C) Assign higher weight to points near the instance of interest. </a:t>
            </a:r>
            <a:endParaRPr lang="en-US">
              <a:solidFill>
                <a:schemeClr val="accent1"/>
              </a:solidFill>
              <a:effectLst>
                <a:outerShdw blurRad="38100" dist="25400" dir="5400000" algn="ctr" rotWithShape="0">
                  <a:srgbClr val="6E747A">
                    <a:alpha val="43000"/>
                    <a:alpha val="43000"/>
                  </a:srgbClr>
                </a:outerShdw>
              </a:effectLst>
            </a:endParaRPr>
          </a:p>
          <a:p>
            <a:endParaRPr lang="en-US">
              <a:solidFill>
                <a:schemeClr val="accent1"/>
              </a:solidFill>
              <a:effectLst>
                <a:outerShdw blurRad="38100" dist="25400" dir="5400000" algn="ctr" rotWithShape="0">
                  <a:srgbClr val="6E747A">
                    <a:alpha val="43000"/>
                    <a:alpha val="43000"/>
                  </a:srgbClr>
                </a:outerShdw>
              </a:effectLst>
            </a:endParaRPr>
          </a:p>
          <a:p>
            <a:r>
              <a:rPr lang="en-US">
                <a:solidFill>
                  <a:schemeClr val="accent1"/>
                </a:solidFill>
                <a:effectLst>
                  <a:outerShdw blurRad="38100" dist="25400" dir="5400000" algn="ctr" rotWithShape="0">
                    <a:srgbClr val="6E747A">
                      <a:alpha val="43000"/>
                      <a:alpha val="43000"/>
                    </a:srgbClr>
                  </a:outerShdw>
                </a:effectLst>
              </a:rPr>
              <a:t>D) Signs of the grid show the classifications of the locally learned model from the weighted samples. The white line marks the decision boundary (P(class=1) = 0.5).</a:t>
            </a:r>
            <a:endParaRPr lang="en-US">
              <a:solidFill>
                <a:schemeClr val="accent1"/>
              </a:solidFill>
              <a:effectLst>
                <a:outerShdw blurRad="38100" dist="25400" dir="5400000" algn="ctr" rotWithShape="0">
                  <a:srgbClr val="6E747A">
                    <a:alpha val="43000"/>
                    <a:alpha val="43000"/>
                  </a:srgbClr>
                </a:outerShdw>
              </a:effectLs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268016"/>
          </a:xfrm>
          <a:prstGeom prst="rect">
            <a:avLst/>
          </a:prstGeom>
          <a:solidFill>
            <a:srgbClr val="13B7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smtClean="0">
              <a:solidFill>
                <a:schemeClr val="bg1"/>
              </a:solidFill>
            </a:endParaRPr>
          </a:p>
        </p:txBody>
      </p:sp>
      <p:sp>
        <p:nvSpPr>
          <p:cNvPr id="2" name="Title 1"/>
          <p:cNvSpPr>
            <a:spLocks noGrp="1"/>
          </p:cNvSpPr>
          <p:nvPr>
            <p:ph type="title"/>
          </p:nvPr>
        </p:nvSpPr>
        <p:spPr>
          <a:xfrm>
            <a:off x="1427857" y="177701"/>
            <a:ext cx="8115300" cy="994172"/>
          </a:xfrm>
        </p:spPr>
        <p:txBody>
          <a:bodyPr>
            <a:normAutofit/>
          </a:bodyPr>
          <a:lstStyle/>
          <a:p>
            <a:r>
              <a:rPr lang="en-US" dirty="0">
                <a:solidFill>
                  <a:schemeClr val="bg1"/>
                </a:solidFill>
              </a:rPr>
              <a:t>How can we trus</a:t>
            </a:r>
            <a:r>
              <a:rPr lang="en-US" dirty="0">
                <a:solidFill>
                  <a:schemeClr val="bg1"/>
                </a:solidFill>
              </a:rPr>
              <a:t>t their explanation?</a:t>
            </a:r>
            <a:endParaRPr lang="en-US" dirty="0">
              <a:solidFill>
                <a:schemeClr val="bg1"/>
              </a:solidFill>
            </a:endParaRPr>
          </a:p>
        </p:txBody>
      </p:sp>
      <p:sp>
        <p:nvSpPr>
          <p:cNvPr id="5" name="Slide Number Placeholder 4"/>
          <p:cNvSpPr>
            <a:spLocks noGrp="1"/>
          </p:cNvSpPr>
          <p:nvPr>
            <p:ph type="sldNum" sz="quarter" idx="12"/>
          </p:nvPr>
        </p:nvSpPr>
        <p:spPr/>
        <p:txBody>
          <a:bodyPr/>
          <a:lstStyle/>
          <a:p>
            <a:fld id="{364FD863-39F2-0244-B8C2-644E5D96AAF3}" type="slidenum">
              <a:rPr lang="en-US" smtClean="0"/>
            </a:fld>
            <a:endParaRPr lang="en-US"/>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99157" y="273844"/>
            <a:ext cx="801886" cy="801886"/>
          </a:xfrm>
          <a:prstGeom prst="rect">
            <a:avLst/>
          </a:prstGeom>
        </p:spPr>
      </p:pic>
      <p:sp>
        <p:nvSpPr>
          <p:cNvPr id="7" name="Text Box 6"/>
          <p:cNvSpPr txBox="1"/>
          <p:nvPr/>
        </p:nvSpPr>
        <p:spPr>
          <a:xfrm>
            <a:off x="914400" y="1311910"/>
            <a:ext cx="9142730" cy="299085"/>
          </a:xfrm>
          <a:prstGeom prst="rect">
            <a:avLst/>
          </a:prstGeom>
          <a:noFill/>
        </p:spPr>
        <p:txBody>
          <a:bodyPr wrap="square" rtlCol="0" anchor="t">
            <a:spAutoFit/>
          </a:bodyPr>
          <a:p>
            <a:r>
              <a:rPr lang="en-US">
                <a:solidFill>
                  <a:schemeClr val="accent1"/>
                </a:solidFill>
                <a:effectLst>
                  <a:outerShdw blurRad="38100" dist="25400" dir="5400000" algn="ctr" rotWithShape="0">
                    <a:srgbClr val="6E747A">
                      <a:alpha val="43000"/>
                      <a:alpha val="43000"/>
                    </a:srgbClr>
                  </a:outerShdw>
                </a:effectLst>
              </a:rPr>
              <a:t>Make a comparisonwhen ground-truth of feature importance is available</a:t>
            </a:r>
            <a:endParaRPr lang="en-US">
              <a:solidFill>
                <a:schemeClr val="accent1"/>
              </a:solidFill>
              <a:effectLst>
                <a:outerShdw blurRad="38100" dist="25400" dir="5400000" algn="ctr" rotWithShape="0">
                  <a:srgbClr val="6E747A">
                    <a:alpha val="43000"/>
                    <a:alpha val="43000"/>
                  </a:srgbClr>
                </a:outerShdw>
              </a:effectLst>
            </a:endParaRPr>
          </a:p>
        </p:txBody>
      </p:sp>
      <p:sp>
        <p:nvSpPr>
          <p:cNvPr id="9" name="Text Box 8"/>
          <p:cNvSpPr txBox="1"/>
          <p:nvPr/>
        </p:nvSpPr>
        <p:spPr>
          <a:xfrm>
            <a:off x="1005205" y="1654810"/>
            <a:ext cx="6327775" cy="1129665"/>
          </a:xfrm>
          <a:prstGeom prst="rect">
            <a:avLst/>
          </a:prstGeom>
          <a:noFill/>
        </p:spPr>
        <p:txBody>
          <a:bodyPr wrap="square" rtlCol="0" anchor="t">
            <a:spAutoFit/>
          </a:bodyPr>
          <a:p>
            <a:r>
              <a:rPr lang="en-US"/>
              <a:t>1. Obtain the ground-truth feature importance on generated dataset.</a:t>
            </a:r>
            <a:endParaRPr lang="en-US"/>
          </a:p>
          <a:p>
            <a:endParaRPr lang="en-US"/>
          </a:p>
          <a:p>
            <a:r>
              <a:rPr lang="en-US"/>
              <a:t>2. We compare SurvShap and SurvLIME by utilizing Kendall's rank correlation coefficient and assessing the local accuracy of the model's prediction regarding feature importance.</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3999" cy="1268015"/>
          </a:xfrm>
          <a:prstGeom prst="rect">
            <a:avLst/>
          </a:prstGeom>
          <a:solidFill>
            <a:srgbClr val="7C5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smtClean="0">
              <a:solidFill>
                <a:schemeClr val="bg1"/>
              </a:solidFill>
            </a:endParaRPr>
          </a:p>
        </p:txBody>
      </p:sp>
      <p:sp>
        <p:nvSpPr>
          <p:cNvPr id="2" name="Title 1"/>
          <p:cNvSpPr>
            <a:spLocks noGrp="1"/>
          </p:cNvSpPr>
          <p:nvPr>
            <p:ph type="title"/>
          </p:nvPr>
        </p:nvSpPr>
        <p:spPr>
          <a:xfrm>
            <a:off x="1294228" y="136921"/>
            <a:ext cx="7680959" cy="994172"/>
          </a:xfrm>
        </p:spPr>
        <p:txBody>
          <a:bodyPr>
            <a:normAutofit fontScale="90000"/>
          </a:bodyPr>
          <a:lstStyle/>
          <a:p>
            <a:r>
              <a:rPr lang="en-US" smtClean="0">
                <a:solidFill>
                  <a:schemeClr val="bg1"/>
                </a:solidFill>
              </a:rPr>
              <a:t>Real-World Use Case: Predicting Company Bankruptcy in Taiwan</a:t>
            </a:r>
            <a:endParaRPr lang="en-US" smtClean="0">
              <a:solidFill>
                <a:schemeClr val="bg1"/>
              </a:solidFill>
            </a:endParaRPr>
          </a:p>
        </p:txBody>
      </p:sp>
      <p:sp>
        <p:nvSpPr>
          <p:cNvPr id="5" name="Slide Number Placeholder 4"/>
          <p:cNvSpPr>
            <a:spLocks noGrp="1"/>
          </p:cNvSpPr>
          <p:nvPr>
            <p:ph type="sldNum" sz="quarter" idx="12"/>
          </p:nvPr>
        </p:nvSpPr>
        <p:spPr/>
        <p:txBody>
          <a:bodyPr/>
          <a:lstStyle/>
          <a:p>
            <a:fld id="{364FD863-39F2-0244-B8C2-644E5D96AAF3}" type="slidenum">
              <a:rPr lang="en-US" smtClean="0"/>
            </a:fld>
            <a:endParaRPr lang="en-US"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66578" y="304588"/>
            <a:ext cx="658838" cy="658838"/>
          </a:xfrm>
          <a:prstGeom prst="rect">
            <a:avLst/>
          </a:prstGeom>
        </p:spPr>
      </p:pic>
      <p:pic>
        <p:nvPicPr>
          <p:cNvPr id="4" name="Picture 3"/>
          <p:cNvPicPr>
            <a:picLocks noChangeAspect="1"/>
          </p:cNvPicPr>
          <p:nvPr/>
        </p:nvPicPr>
        <p:blipFill>
          <a:blip r:embed="rId2"/>
          <a:stretch>
            <a:fillRect/>
          </a:stretch>
        </p:blipFill>
        <p:spPr>
          <a:xfrm>
            <a:off x="0" y="1268095"/>
            <a:ext cx="9131935" cy="39497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nvGraphicFramePr>
        <p:xfrm>
          <a:off x="1745673" y="801702"/>
          <a:ext cx="4994564" cy="2287352"/>
        </p:xfrm>
        <a:graphic>
          <a:graphicData uri="http://schemas.openxmlformats.org/drawingml/2006/table">
            <a:tbl>
              <a:tblPr firstRow="1" bandRow="1">
                <a:tableStyleId>{5C22544A-7EE6-4342-B048-85BDC9FD1C3A}</a:tableStyleId>
              </a:tblPr>
              <a:tblGrid>
                <a:gridCol w="1820488"/>
                <a:gridCol w="1509221"/>
                <a:gridCol w="1664855"/>
              </a:tblGrid>
              <a:tr h="521494">
                <a:tc>
                  <a:txBody>
                    <a:bodyPr/>
                    <a:lstStyle/>
                    <a:p>
                      <a:endParaRPr lang="en-US" sz="1000" dirty="0"/>
                    </a:p>
                  </a:txBody>
                  <a:tcPr marL="68580" marR="68580" marT="34290" marB="34290" anchor="ctr">
                    <a:noFill/>
                  </a:tcPr>
                </a:tc>
                <a:tc>
                  <a:txBody>
                    <a:bodyPr/>
                    <a:lstStyle/>
                    <a:p>
                      <a:pPr algn="ctr"/>
                      <a:r>
                        <a:rPr lang="en-US" sz="1800" dirty="0" smtClean="0">
                          <a:solidFill>
                            <a:schemeClr val="tx1"/>
                          </a:solidFill>
                        </a:rPr>
                        <a:t>Interpretable</a:t>
                      </a:r>
                      <a:endParaRPr lang="en-US" sz="1800" dirty="0">
                        <a:solidFill>
                          <a:schemeClr val="tx1"/>
                        </a:solidFill>
                      </a:endParaRPr>
                    </a:p>
                  </a:txBody>
                  <a:tcPr marL="68580" marR="68580" marT="34290" marB="34290" anchor="ctr">
                    <a:noFill/>
                  </a:tcPr>
                </a:tc>
                <a:tc>
                  <a:txBody>
                    <a:bodyPr/>
                    <a:lstStyle/>
                    <a:p>
                      <a:pPr algn="ctr"/>
                      <a:r>
                        <a:rPr lang="en-US" sz="1800" dirty="0" smtClean="0">
                          <a:solidFill>
                            <a:schemeClr val="tx1"/>
                          </a:solidFill>
                        </a:rPr>
                        <a:t>Accurate</a:t>
                      </a:r>
                      <a:endParaRPr lang="en-US" sz="1800" dirty="0">
                        <a:solidFill>
                          <a:schemeClr val="tx1"/>
                        </a:solidFill>
                      </a:endParaRPr>
                    </a:p>
                  </a:txBody>
                  <a:tcPr marL="68580" marR="68580" marT="34290" marB="34290" anchor="ctr">
                    <a:noFill/>
                  </a:tcPr>
                </a:tc>
              </a:tr>
              <a:tr h="882929">
                <a:tc>
                  <a:txBody>
                    <a:bodyPr/>
                    <a:lstStyle/>
                    <a:p>
                      <a:pPr marL="0" marR="0" indent="0" algn="r" defTabSz="914400" rtl="0" eaLnBrk="1" fontAlgn="auto" latinLnBrk="0" hangingPunct="1">
                        <a:lnSpc>
                          <a:spcPct val="100000"/>
                        </a:lnSpc>
                        <a:spcBef>
                          <a:spcPts val="0"/>
                        </a:spcBef>
                        <a:spcAft>
                          <a:spcPts val="0"/>
                        </a:spcAft>
                        <a:buClrTx/>
                        <a:buSzTx/>
                        <a:buFontTx/>
                        <a:buNone/>
                        <a:defRPr/>
                      </a:pPr>
                      <a:r>
                        <a:rPr lang="en-US" sz="1800" b="1" dirty="0" smtClean="0"/>
                        <a:t>Complex model</a:t>
                      </a:r>
                      <a:endParaRPr lang="en-US" sz="1800" b="1" dirty="0" smtClean="0"/>
                    </a:p>
                  </a:txBody>
                  <a:tcPr marL="68580" marR="68580" marT="34290" marB="34290" anchor="ctr">
                    <a:noFill/>
                  </a:tcPr>
                </a:tc>
                <a:tc>
                  <a:txBody>
                    <a:bodyPr/>
                    <a:lstStyle/>
                    <a:p>
                      <a:pPr algn="ctr"/>
                      <a:r>
                        <a:rPr lang="en-US" sz="3300" dirty="0" smtClean="0">
                          <a:solidFill>
                            <a:schemeClr val="tx1">
                              <a:lumMod val="50000"/>
                              <a:lumOff val="50000"/>
                            </a:schemeClr>
                          </a:solidFill>
                        </a:rPr>
                        <a:t>✘</a:t>
                      </a:r>
                      <a:endParaRPr lang="en-US" sz="3300" dirty="0">
                        <a:solidFill>
                          <a:srgbClr val="1E88E5"/>
                        </a:solidFill>
                      </a:endParaRPr>
                    </a:p>
                  </a:txBody>
                  <a:tcPr marL="68580" marR="68580" marT="34290" marB="3429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3300" dirty="0" smtClean="0">
                          <a:solidFill>
                            <a:srgbClr val="1E88E5"/>
                          </a:solidFill>
                        </a:rPr>
                        <a:t>✔</a:t>
                      </a:r>
                      <a:endParaRPr lang="en-US" sz="3300" dirty="0" smtClean="0">
                        <a:solidFill>
                          <a:srgbClr val="1E88E5"/>
                        </a:solidFill>
                      </a:endParaRPr>
                    </a:p>
                  </a:txBody>
                  <a:tcPr marL="68580" marR="68580" marT="34290" marB="34290" anchor="ctr">
                    <a:noFill/>
                  </a:tcPr>
                </a:tc>
              </a:tr>
              <a:tr h="882929">
                <a:tc>
                  <a:txBody>
                    <a:bodyPr/>
                    <a:lstStyle/>
                    <a:p>
                      <a:pPr algn="r"/>
                      <a:r>
                        <a:rPr lang="en-US" sz="1800" b="1" dirty="0" smtClean="0"/>
                        <a:t>Simple</a:t>
                      </a:r>
                      <a:r>
                        <a:rPr lang="en-US" sz="1800" b="1" baseline="0" dirty="0" smtClean="0"/>
                        <a:t> model</a:t>
                      </a:r>
                      <a:endParaRPr lang="en-US" sz="1800" b="1" baseline="0" dirty="0" smtClean="0"/>
                    </a:p>
                  </a:txBody>
                  <a:tcPr marL="68580" marR="68580" marT="34290" marB="3429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3300" dirty="0" smtClean="0">
                          <a:solidFill>
                            <a:srgbClr val="1E88E5"/>
                          </a:solidFill>
                        </a:rPr>
                        <a:t>✔</a:t>
                      </a:r>
                      <a:endParaRPr lang="en-US" sz="3300" dirty="0" smtClean="0">
                        <a:solidFill>
                          <a:srgbClr val="1E88E5"/>
                        </a:solidFill>
                      </a:endParaRPr>
                    </a:p>
                  </a:txBody>
                  <a:tcPr marL="68580" marR="68580" marT="34290" marB="3429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3300" dirty="0" smtClean="0">
                          <a:solidFill>
                            <a:schemeClr val="tx1">
                              <a:lumMod val="50000"/>
                              <a:lumOff val="50000"/>
                            </a:schemeClr>
                          </a:solidFill>
                        </a:rPr>
                        <a:t>✘</a:t>
                      </a:r>
                      <a:endParaRPr lang="en-US" sz="3300" dirty="0" smtClean="0">
                        <a:solidFill>
                          <a:schemeClr val="tx1">
                            <a:lumMod val="50000"/>
                            <a:lumOff val="50000"/>
                          </a:schemeClr>
                        </a:solidFill>
                      </a:endParaRPr>
                    </a:p>
                  </a:txBody>
                  <a:tcPr marL="68580" marR="68580" marT="34290" marB="34290" anchor="ctr">
                    <a:noFill/>
                  </a:tcPr>
                </a:tc>
              </a:tr>
            </a:tbl>
          </a:graphicData>
        </a:graphic>
      </p:graphicFrame>
      <p:sp>
        <p:nvSpPr>
          <p:cNvPr id="4" name="TextBox 3"/>
          <p:cNvSpPr txBox="1"/>
          <p:nvPr/>
        </p:nvSpPr>
        <p:spPr>
          <a:xfrm>
            <a:off x="1234441" y="3460173"/>
            <a:ext cx="184731" cy="248209"/>
          </a:xfrm>
          <a:prstGeom prst="rect">
            <a:avLst/>
          </a:prstGeom>
          <a:noFill/>
        </p:spPr>
        <p:txBody>
          <a:bodyPr wrap="none" rtlCol="0">
            <a:spAutoFit/>
          </a:bodyPr>
          <a:lstStyle/>
          <a:p>
            <a:endParaRPr lang="en-US" sz="1015"/>
          </a:p>
        </p:txBody>
      </p:sp>
      <p:sp>
        <p:nvSpPr>
          <p:cNvPr id="10" name="TextBox 9"/>
          <p:cNvSpPr txBox="1"/>
          <p:nvPr/>
        </p:nvSpPr>
        <p:spPr>
          <a:xfrm>
            <a:off x="2314652" y="3332768"/>
            <a:ext cx="4514697" cy="415498"/>
          </a:xfrm>
          <a:prstGeom prst="rect">
            <a:avLst/>
          </a:prstGeom>
          <a:noFill/>
        </p:spPr>
        <p:txBody>
          <a:bodyPr wrap="none" rtlCol="0">
            <a:spAutoFit/>
          </a:bodyPr>
          <a:lstStyle/>
          <a:p>
            <a:pPr algn="ctr"/>
            <a:r>
              <a:rPr lang="en-US" sz="2100" dirty="0" smtClean="0"/>
              <a:t>Interpretable or </a:t>
            </a:r>
            <a:r>
              <a:rPr lang="en-US" sz="2100" dirty="0"/>
              <a:t>accurate: </a:t>
            </a:r>
            <a:r>
              <a:rPr lang="en-US" sz="2100" b="1" dirty="0">
                <a:solidFill>
                  <a:srgbClr val="1E88E5"/>
                </a:solidFill>
              </a:rPr>
              <a:t>choose one</a:t>
            </a:r>
            <a:r>
              <a:rPr lang="en-US" sz="2100" dirty="0"/>
              <a:t>. </a:t>
            </a:r>
            <a:endParaRPr lang="en-US" sz="2100" dirty="0"/>
          </a:p>
        </p:txBody>
      </p:sp>
      <p:sp>
        <p:nvSpPr>
          <p:cNvPr id="7" name="Rectangle 6"/>
          <p:cNvSpPr/>
          <p:nvPr/>
        </p:nvSpPr>
        <p:spPr>
          <a:xfrm>
            <a:off x="5549678" y="1498162"/>
            <a:ext cx="766759" cy="6015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p>
        </p:txBody>
      </p:sp>
      <p:sp>
        <p:nvSpPr>
          <p:cNvPr id="8" name="Rectangle 7"/>
          <p:cNvSpPr/>
          <p:nvPr/>
        </p:nvSpPr>
        <p:spPr>
          <a:xfrm>
            <a:off x="3859575" y="1419275"/>
            <a:ext cx="766759" cy="6015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p>
        </p:txBody>
      </p:sp>
      <p:sp>
        <p:nvSpPr>
          <p:cNvPr id="11" name="Rectangle 10"/>
          <p:cNvSpPr/>
          <p:nvPr/>
        </p:nvSpPr>
        <p:spPr>
          <a:xfrm>
            <a:off x="4033337" y="2337601"/>
            <a:ext cx="766759" cy="6015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p>
        </p:txBody>
      </p:sp>
      <p:sp>
        <p:nvSpPr>
          <p:cNvPr id="12" name="Rectangle 11"/>
          <p:cNvSpPr/>
          <p:nvPr/>
        </p:nvSpPr>
        <p:spPr>
          <a:xfrm>
            <a:off x="5549677" y="2329409"/>
            <a:ext cx="766759" cy="6015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p>
        </p:txBody>
      </p:sp>
      <p:sp>
        <p:nvSpPr>
          <p:cNvPr id="13" name="TextBox 12"/>
          <p:cNvSpPr txBox="1"/>
          <p:nvPr/>
        </p:nvSpPr>
        <p:spPr>
          <a:xfrm>
            <a:off x="2777060" y="3715906"/>
            <a:ext cx="1225446" cy="553998"/>
          </a:xfrm>
          <a:prstGeom prst="rect">
            <a:avLst/>
          </a:prstGeom>
          <a:noFill/>
        </p:spPr>
        <p:txBody>
          <a:bodyPr wrap="square" rtlCol="0">
            <a:spAutoFit/>
          </a:bodyPr>
          <a:lstStyle/>
          <a:p>
            <a:r>
              <a:rPr lang="en-US" sz="3000" dirty="0"/>
              <a:t>😀 ⚖️</a:t>
            </a:r>
            <a:endParaRPr lang="en-US" sz="3000" dirty="0"/>
          </a:p>
        </p:txBody>
      </p:sp>
      <p:sp>
        <p:nvSpPr>
          <p:cNvPr id="14" name="TextBox 13"/>
          <p:cNvSpPr txBox="1"/>
          <p:nvPr/>
        </p:nvSpPr>
        <p:spPr>
          <a:xfrm>
            <a:off x="4406130" y="3715906"/>
            <a:ext cx="505919" cy="553998"/>
          </a:xfrm>
          <a:prstGeom prst="rect">
            <a:avLst/>
          </a:prstGeom>
          <a:noFill/>
        </p:spPr>
        <p:txBody>
          <a:bodyPr wrap="square" rtlCol="0">
            <a:spAutoFit/>
          </a:bodyPr>
          <a:lstStyle/>
          <a:p>
            <a:r>
              <a:rPr lang="en-US" sz="3000" dirty="0"/>
              <a:t>💰</a:t>
            </a:r>
            <a:endParaRPr lang="en-US" sz="3000" dirty="0"/>
          </a:p>
        </p:txBody>
      </p:sp>
      <p:sp>
        <p:nvSpPr>
          <p:cNvPr id="15" name="Slide Number Placeholder 2"/>
          <p:cNvSpPr>
            <a:spLocks noGrp="1"/>
          </p:cNvSpPr>
          <p:nvPr>
            <p:ph type="sldNum" sz="quarter" idx="12"/>
          </p:nvPr>
        </p:nvSpPr>
        <p:spPr>
          <a:xfrm>
            <a:off x="6457950" y="4767263"/>
            <a:ext cx="2057400" cy="273844"/>
          </a:xfrm>
        </p:spPr>
        <p:txBody>
          <a:bodyPr/>
          <a:lstStyle/>
          <a:p>
            <a:r>
              <a:rPr lang="en-US" dirty="0" smtClean="0"/>
              <a:t>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10"/>
                                        <p:tgtEl>
                                          <p:spTgt spid="7"/>
                                        </p:tgtEl>
                                      </p:cBhvr>
                                    </p:animEffect>
                                    <p:set>
                                      <p:cBhvr>
                                        <p:cTn id="7" dur="1" fill="hold">
                                          <p:stCondLst>
                                            <p:cond delay="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10"/>
                                        <p:tgtEl>
                                          <p:spTgt spid="8"/>
                                        </p:tgtEl>
                                      </p:cBhvr>
                                    </p:animEffect>
                                    <p:set>
                                      <p:cBhvr>
                                        <p:cTn id="12" dur="1" fill="hold">
                                          <p:stCondLst>
                                            <p:cond delay="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10"/>
                                        <p:tgtEl>
                                          <p:spTgt spid="11"/>
                                        </p:tgtEl>
                                      </p:cBhvr>
                                    </p:animEffect>
                                    <p:set>
                                      <p:cBhvr>
                                        <p:cTn id="17" dur="1" fill="hold">
                                          <p:stCondLst>
                                            <p:cond delay="9"/>
                                          </p:stCondLst>
                                        </p:cTn>
                                        <p:tgtEl>
                                          <p:spTgt spid="1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10"/>
                                        <p:tgtEl>
                                          <p:spTgt spid="12"/>
                                        </p:tgtEl>
                                      </p:cBhvr>
                                    </p:animEffect>
                                    <p:set>
                                      <p:cBhvr>
                                        <p:cTn id="22" dur="1" fill="hold">
                                          <p:stCondLst>
                                            <p:cond delay="9"/>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animBg="1"/>
      <p:bldP spid="8" grpId="0" animBg="1"/>
      <p:bldP spid="11" grpId="0" animBg="1"/>
      <p:bldP spid="12" grpId="0" animBg="1"/>
      <p:bldP spid="13" grpId="0"/>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3999" cy="1268015"/>
          </a:xfrm>
          <a:prstGeom prst="rect">
            <a:avLst/>
          </a:prstGeom>
          <a:solidFill>
            <a:srgbClr val="7C5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smtClean="0">
              <a:solidFill>
                <a:schemeClr val="bg1"/>
              </a:solidFill>
            </a:endParaRPr>
          </a:p>
        </p:txBody>
      </p:sp>
      <p:sp>
        <p:nvSpPr>
          <p:cNvPr id="2" name="Title 1"/>
          <p:cNvSpPr>
            <a:spLocks noGrp="1"/>
          </p:cNvSpPr>
          <p:nvPr>
            <p:ph type="title"/>
          </p:nvPr>
        </p:nvSpPr>
        <p:spPr>
          <a:xfrm>
            <a:off x="1294228" y="136921"/>
            <a:ext cx="7680959" cy="994172"/>
          </a:xfrm>
        </p:spPr>
        <p:txBody>
          <a:bodyPr>
            <a:normAutofit fontScale="90000"/>
          </a:bodyPr>
          <a:lstStyle/>
          <a:p>
            <a:r>
              <a:rPr lang="en-US" smtClean="0">
                <a:solidFill>
                  <a:schemeClr val="bg1"/>
                </a:solidFill>
              </a:rPr>
              <a:t>Real-World Use Case: Predicting Company Bankruptcy in Taiwan</a:t>
            </a:r>
            <a:endParaRPr lang="en-US" smtClean="0">
              <a:solidFill>
                <a:schemeClr val="bg1"/>
              </a:solidFill>
            </a:endParaRPr>
          </a:p>
        </p:txBody>
      </p:sp>
      <p:sp>
        <p:nvSpPr>
          <p:cNvPr id="5" name="Slide Number Placeholder 4"/>
          <p:cNvSpPr>
            <a:spLocks noGrp="1"/>
          </p:cNvSpPr>
          <p:nvPr>
            <p:ph type="sldNum" sz="quarter" idx="12"/>
          </p:nvPr>
        </p:nvSpPr>
        <p:spPr/>
        <p:txBody>
          <a:bodyPr/>
          <a:lstStyle/>
          <a:p>
            <a:fld id="{364FD863-39F2-0244-B8C2-644E5D96AAF3}" type="slidenum">
              <a:rPr lang="en-US" smtClean="0"/>
            </a:fld>
            <a:endParaRPr lang="en-US"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66578" y="304588"/>
            <a:ext cx="658838" cy="658838"/>
          </a:xfrm>
          <a:prstGeom prst="rect">
            <a:avLst/>
          </a:prstGeom>
        </p:spPr>
      </p:pic>
      <p:pic>
        <p:nvPicPr>
          <p:cNvPr id="6" name="Picture 5"/>
          <p:cNvPicPr>
            <a:picLocks noChangeAspect="1"/>
          </p:cNvPicPr>
          <p:nvPr/>
        </p:nvPicPr>
        <p:blipFill>
          <a:blip r:embed="rId2"/>
          <a:stretch>
            <a:fillRect/>
          </a:stretch>
        </p:blipFill>
        <p:spPr>
          <a:xfrm>
            <a:off x="0" y="1268095"/>
            <a:ext cx="3273425" cy="3865245"/>
          </a:xfrm>
          <a:prstGeom prst="rect">
            <a:avLst/>
          </a:prstGeom>
        </p:spPr>
      </p:pic>
      <p:pic>
        <p:nvPicPr>
          <p:cNvPr id="7" name="Picture 6"/>
          <p:cNvPicPr>
            <a:picLocks noChangeAspect="1"/>
          </p:cNvPicPr>
          <p:nvPr/>
        </p:nvPicPr>
        <p:blipFill>
          <a:blip r:embed="rId3"/>
          <a:stretch>
            <a:fillRect/>
          </a:stretch>
        </p:blipFill>
        <p:spPr>
          <a:xfrm>
            <a:off x="3192145" y="1257300"/>
            <a:ext cx="5630545" cy="386461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1403849" y="1330259"/>
            <a:ext cx="1950336" cy="1562424"/>
          </a:xfrm>
          <a:prstGeom prst="rect">
            <a:avLst/>
          </a:prstGeom>
        </p:spPr>
      </p:pic>
      <p:pic>
        <p:nvPicPr>
          <p:cNvPr id="7" name="Picture 6"/>
          <p:cNvPicPr>
            <a:picLocks noChangeAspect="1"/>
          </p:cNvPicPr>
          <p:nvPr/>
        </p:nvPicPr>
        <p:blipFill>
          <a:blip r:embed="rId2"/>
          <a:stretch>
            <a:fillRect/>
          </a:stretch>
        </p:blipFill>
        <p:spPr>
          <a:xfrm>
            <a:off x="5613707" y="1326498"/>
            <a:ext cx="1955031" cy="1566185"/>
          </a:xfrm>
          <a:prstGeom prst="rect">
            <a:avLst/>
          </a:prstGeom>
        </p:spPr>
      </p:pic>
      <p:sp>
        <p:nvSpPr>
          <p:cNvPr id="9" name="TextBox 8"/>
          <p:cNvSpPr txBox="1"/>
          <p:nvPr/>
        </p:nvSpPr>
        <p:spPr>
          <a:xfrm>
            <a:off x="1185542" y="3219110"/>
            <a:ext cx="2386950" cy="646331"/>
          </a:xfrm>
          <a:prstGeom prst="rect">
            <a:avLst/>
          </a:prstGeom>
          <a:noFill/>
        </p:spPr>
        <p:txBody>
          <a:bodyPr wrap="square" rtlCol="0">
            <a:spAutoFit/>
          </a:bodyPr>
          <a:lstStyle/>
          <a:p>
            <a:pPr algn="ctr"/>
            <a:r>
              <a:rPr lang="en-US" sz="1800" dirty="0"/>
              <a:t>Complex models are inherently complex!</a:t>
            </a:r>
            <a:endParaRPr lang="en-US" sz="1800" dirty="0"/>
          </a:p>
        </p:txBody>
      </p:sp>
      <p:sp>
        <p:nvSpPr>
          <p:cNvPr id="14" name="TextBox 13"/>
          <p:cNvSpPr txBox="1"/>
          <p:nvPr/>
        </p:nvSpPr>
        <p:spPr>
          <a:xfrm>
            <a:off x="4783724" y="3215470"/>
            <a:ext cx="3614997" cy="646331"/>
          </a:xfrm>
          <a:prstGeom prst="rect">
            <a:avLst/>
          </a:prstGeom>
          <a:noFill/>
        </p:spPr>
        <p:txBody>
          <a:bodyPr wrap="square" rtlCol="0">
            <a:spAutoFit/>
          </a:bodyPr>
          <a:lstStyle/>
          <a:p>
            <a:pPr algn="ctr"/>
            <a:r>
              <a:rPr lang="en-US" sz="1800" dirty="0"/>
              <a:t>But a single prediction involves only a small piece of that complexity.</a:t>
            </a:r>
            <a:endParaRPr lang="en-US" sz="1800" dirty="0"/>
          </a:p>
        </p:txBody>
      </p:sp>
      <p:sp>
        <p:nvSpPr>
          <p:cNvPr id="11" name="TextBox 10"/>
          <p:cNvSpPr txBox="1"/>
          <p:nvPr/>
        </p:nvSpPr>
        <p:spPr>
          <a:xfrm rot="16200000">
            <a:off x="547324" y="1912085"/>
            <a:ext cx="1239442" cy="369332"/>
          </a:xfrm>
          <a:prstGeom prst="rect">
            <a:avLst/>
          </a:prstGeom>
          <a:noFill/>
        </p:spPr>
        <p:txBody>
          <a:bodyPr wrap="none" rtlCol="0">
            <a:spAutoFit/>
          </a:bodyPr>
          <a:lstStyle/>
          <a:p>
            <a:r>
              <a:rPr lang="en-US" sz="1800" dirty="0">
                <a:solidFill>
                  <a:schemeClr val="tx1">
                    <a:lumMod val="50000"/>
                    <a:lumOff val="50000"/>
                  </a:schemeClr>
                </a:solidFill>
              </a:rPr>
              <a:t>Input value</a:t>
            </a:r>
            <a:endParaRPr lang="en-US" sz="1800" dirty="0">
              <a:solidFill>
                <a:schemeClr val="tx1">
                  <a:lumMod val="50000"/>
                  <a:lumOff val="50000"/>
                </a:schemeClr>
              </a:solidFill>
            </a:endParaRPr>
          </a:p>
        </p:txBody>
      </p:sp>
      <p:sp>
        <p:nvSpPr>
          <p:cNvPr id="16" name="TextBox 15"/>
          <p:cNvSpPr txBox="1"/>
          <p:nvPr/>
        </p:nvSpPr>
        <p:spPr>
          <a:xfrm rot="16200000">
            <a:off x="2859588" y="1957806"/>
            <a:ext cx="1410964" cy="369332"/>
          </a:xfrm>
          <a:prstGeom prst="rect">
            <a:avLst/>
          </a:prstGeom>
          <a:noFill/>
        </p:spPr>
        <p:txBody>
          <a:bodyPr wrap="none" rtlCol="0">
            <a:spAutoFit/>
          </a:bodyPr>
          <a:lstStyle/>
          <a:p>
            <a:r>
              <a:rPr lang="en-US" sz="1800" dirty="0">
                <a:solidFill>
                  <a:schemeClr val="tx1">
                    <a:lumMod val="50000"/>
                    <a:lumOff val="50000"/>
                  </a:schemeClr>
                </a:solidFill>
              </a:rPr>
              <a:t>Output value</a:t>
            </a:r>
            <a:endParaRPr lang="en-US" sz="1800" dirty="0">
              <a:solidFill>
                <a:schemeClr val="tx1">
                  <a:lumMod val="50000"/>
                  <a:lumOff val="50000"/>
                </a:schemeClr>
              </a:solidFill>
            </a:endParaRPr>
          </a:p>
        </p:txBody>
      </p:sp>
      <p:sp>
        <p:nvSpPr>
          <p:cNvPr id="3" name="Slide Number Placeholder 2"/>
          <p:cNvSpPr>
            <a:spLocks noGrp="1"/>
          </p:cNvSpPr>
          <p:nvPr>
            <p:ph type="sldNum" sz="quarter" idx="12"/>
          </p:nvPr>
        </p:nvSpPr>
        <p:spPr/>
        <p:txBody>
          <a:bodyPr/>
          <a:lstStyle/>
          <a:p>
            <a:fld id="{364FD863-39F2-0244-B8C2-644E5D96AAF3}"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6348850" y="2143012"/>
            <a:ext cx="1812104" cy="732152"/>
          </a:xfrm>
          <a:prstGeom prst="rect">
            <a:avLst/>
          </a:prstGeom>
          <a:solidFill>
            <a:srgbClr val="1D88E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348850" y="2595154"/>
            <a:ext cx="1812104" cy="282796"/>
          </a:xfrm>
          <a:prstGeom prst="rect">
            <a:avLst/>
          </a:prstGeom>
          <a:solidFill>
            <a:srgbClr val="1D88E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348850" y="2745988"/>
            <a:ext cx="1812104" cy="129175"/>
          </a:xfrm>
          <a:prstGeom prst="rect">
            <a:avLst/>
          </a:prstGeom>
          <a:solidFill>
            <a:srgbClr val="1D88E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348850" y="2030217"/>
            <a:ext cx="1812104" cy="84620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prediction</a:t>
            </a:r>
            <a:endParaRPr lang="en-US" sz="1800" dirty="0">
              <a:solidFill>
                <a:schemeClr val="tx1"/>
              </a:solidFill>
            </a:endParaRPr>
          </a:p>
        </p:txBody>
      </p:sp>
      <p:sp>
        <p:nvSpPr>
          <p:cNvPr id="39" name="Rectangle 38"/>
          <p:cNvSpPr/>
          <p:nvPr/>
        </p:nvSpPr>
        <p:spPr>
          <a:xfrm>
            <a:off x="980094" y="1376594"/>
            <a:ext cx="1151285" cy="207370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data</a:t>
            </a:r>
            <a:endParaRPr lang="en-US" sz="1800" dirty="0"/>
          </a:p>
        </p:txBody>
      </p:sp>
      <p:sp>
        <p:nvSpPr>
          <p:cNvPr id="40" name="Rectangle 39"/>
          <p:cNvSpPr/>
          <p:nvPr/>
        </p:nvSpPr>
        <p:spPr>
          <a:xfrm>
            <a:off x="3662194" y="1763338"/>
            <a:ext cx="1700745" cy="1378239"/>
          </a:xfrm>
          <a:prstGeom prst="rect">
            <a:avLst/>
          </a:prstGeom>
          <a:solidFill>
            <a:schemeClr val="tx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model</a:t>
            </a:r>
            <a:endParaRPr lang="en-US" sz="1800" dirty="0" smtClean="0"/>
          </a:p>
        </p:txBody>
      </p:sp>
      <p:cxnSp>
        <p:nvCxnSpPr>
          <p:cNvPr id="43" name="Straight Connector 42"/>
          <p:cNvCxnSpPr/>
          <p:nvPr/>
        </p:nvCxnSpPr>
        <p:spPr>
          <a:xfrm>
            <a:off x="2131379" y="1508956"/>
            <a:ext cx="1530815" cy="60749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131379" y="2143011"/>
            <a:ext cx="1530815" cy="270627"/>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2131379" y="2881638"/>
            <a:ext cx="1530815" cy="347028"/>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586350" y="2238158"/>
            <a:ext cx="225471" cy="507831"/>
          </a:xfrm>
          <a:prstGeom prst="rect">
            <a:avLst/>
          </a:prstGeom>
          <a:noFill/>
        </p:spPr>
        <p:txBody>
          <a:bodyPr wrap="square" rtlCol="0">
            <a:spAutoFit/>
          </a:bodyPr>
          <a:lstStyle/>
          <a:p>
            <a:r>
              <a:rPr lang="en-US" sz="900" b="1" dirty="0" smtClean="0">
                <a:latin typeface="Braggadocio" charset="0"/>
                <a:ea typeface="Braggadocio" charset="0"/>
                <a:cs typeface="Braggadocio" charset="0"/>
              </a:rPr>
              <a:t>.</a:t>
            </a:r>
            <a:endParaRPr lang="en-US" sz="900" b="1" dirty="0" smtClean="0">
              <a:latin typeface="Braggadocio" charset="0"/>
              <a:ea typeface="Braggadocio" charset="0"/>
              <a:cs typeface="Braggadocio" charset="0"/>
            </a:endParaRPr>
          </a:p>
          <a:p>
            <a:r>
              <a:rPr lang="en-US" sz="900" b="1" dirty="0" smtClean="0">
                <a:latin typeface="Braggadocio" charset="0"/>
                <a:ea typeface="Braggadocio" charset="0"/>
                <a:cs typeface="Braggadocio" charset="0"/>
              </a:rPr>
              <a:t>.</a:t>
            </a:r>
            <a:endParaRPr lang="en-US" sz="900" b="1" dirty="0" smtClean="0">
              <a:latin typeface="Braggadocio" charset="0"/>
              <a:ea typeface="Braggadocio" charset="0"/>
              <a:cs typeface="Braggadocio" charset="0"/>
            </a:endParaRPr>
          </a:p>
          <a:p>
            <a:r>
              <a:rPr lang="en-US" sz="900" b="1" dirty="0">
                <a:latin typeface="Braggadocio" charset="0"/>
                <a:ea typeface="Braggadocio" charset="0"/>
                <a:cs typeface="Braggadocio" charset="0"/>
              </a:rPr>
              <a:t>.</a:t>
            </a:r>
            <a:endParaRPr lang="en-US" sz="900" b="1" dirty="0">
              <a:latin typeface="Braggadocio" charset="0"/>
              <a:ea typeface="Braggadocio" charset="0"/>
              <a:cs typeface="Braggadocio" charset="0"/>
            </a:endParaRPr>
          </a:p>
        </p:txBody>
      </p:sp>
      <p:cxnSp>
        <p:nvCxnSpPr>
          <p:cNvPr id="56" name="Straight Connector 55"/>
          <p:cNvCxnSpPr>
            <a:stCxn id="40" idx="3"/>
          </p:cNvCxnSpPr>
          <p:nvPr/>
        </p:nvCxnSpPr>
        <p:spPr>
          <a:xfrm flipV="1">
            <a:off x="5362939" y="2452457"/>
            <a:ext cx="985911" cy="1"/>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1"/>
          <a:stretch>
            <a:fillRect/>
          </a:stretch>
        </p:blipFill>
        <p:spPr>
          <a:xfrm>
            <a:off x="2567396" y="2813487"/>
            <a:ext cx="342900" cy="165100"/>
          </a:xfrm>
          <a:prstGeom prst="rect">
            <a:avLst/>
          </a:prstGeom>
        </p:spPr>
      </p:pic>
      <p:pic>
        <p:nvPicPr>
          <p:cNvPr id="9" name="Picture 8"/>
          <p:cNvPicPr>
            <a:picLocks noChangeAspect="1"/>
          </p:cNvPicPr>
          <p:nvPr/>
        </p:nvPicPr>
        <p:blipFill>
          <a:blip r:embed="rId2"/>
          <a:stretch>
            <a:fillRect/>
          </a:stretch>
        </p:blipFill>
        <p:spPr>
          <a:xfrm>
            <a:off x="2567396" y="2004907"/>
            <a:ext cx="241300" cy="165100"/>
          </a:xfrm>
          <a:prstGeom prst="rect">
            <a:avLst/>
          </a:prstGeom>
        </p:spPr>
      </p:pic>
      <p:pic>
        <p:nvPicPr>
          <p:cNvPr id="10" name="Picture 9"/>
          <p:cNvPicPr>
            <a:picLocks noChangeAspect="1"/>
          </p:cNvPicPr>
          <p:nvPr/>
        </p:nvPicPr>
        <p:blipFill>
          <a:blip r:embed="rId3"/>
          <a:stretch>
            <a:fillRect/>
          </a:stretch>
        </p:blipFill>
        <p:spPr>
          <a:xfrm>
            <a:off x="2567396" y="1440805"/>
            <a:ext cx="241300" cy="165100"/>
          </a:xfrm>
          <a:prstGeom prst="rect">
            <a:avLst/>
          </a:prstGeom>
        </p:spPr>
      </p:pic>
      <p:pic>
        <p:nvPicPr>
          <p:cNvPr id="27" name="Picture 26"/>
          <p:cNvPicPr>
            <a:picLocks noChangeAspect="1"/>
          </p:cNvPicPr>
          <p:nvPr/>
        </p:nvPicPr>
        <p:blipFill>
          <a:blip r:embed="rId4"/>
          <a:stretch>
            <a:fillRect/>
          </a:stretch>
        </p:blipFill>
        <p:spPr>
          <a:xfrm>
            <a:off x="2556920" y="1397728"/>
            <a:ext cx="222453" cy="222453"/>
          </a:xfrm>
          <a:prstGeom prst="rect">
            <a:avLst/>
          </a:prstGeom>
        </p:spPr>
      </p:pic>
      <p:pic>
        <p:nvPicPr>
          <p:cNvPr id="28" name="Picture 27"/>
          <p:cNvPicPr>
            <a:picLocks noChangeAspect="1"/>
          </p:cNvPicPr>
          <p:nvPr/>
        </p:nvPicPr>
        <p:blipFill>
          <a:blip r:embed="rId5"/>
          <a:stretch>
            <a:fillRect/>
          </a:stretch>
        </p:blipFill>
        <p:spPr>
          <a:xfrm>
            <a:off x="2562910" y="1956437"/>
            <a:ext cx="222453" cy="222453"/>
          </a:xfrm>
          <a:prstGeom prst="rect">
            <a:avLst/>
          </a:prstGeom>
        </p:spPr>
      </p:pic>
      <p:pic>
        <p:nvPicPr>
          <p:cNvPr id="29" name="Picture 28"/>
          <p:cNvPicPr>
            <a:picLocks noChangeAspect="1"/>
          </p:cNvPicPr>
          <p:nvPr/>
        </p:nvPicPr>
        <p:blipFill>
          <a:blip r:embed="rId6"/>
          <a:stretch>
            <a:fillRect/>
          </a:stretch>
        </p:blipFill>
        <p:spPr>
          <a:xfrm>
            <a:off x="2556920" y="2761227"/>
            <a:ext cx="349569" cy="2224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25"/>
                                        </p:tgtEl>
                                        <p:attrNameLst>
                                          <p:attrName>style.visibility</p:attrName>
                                        </p:attrNameLst>
                                      </p:cBhvr>
                                      <p:to>
                                        <p:strVal val="hidden"/>
                                      </p:to>
                                    </p:set>
                                  </p:childTnLst>
                                </p:cTn>
                              </p:par>
                              <p:par>
                                <p:cTn id="19" presetID="1" presetClass="entr" presetSubtype="0" fill="hold" grpId="1"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50"/>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7"/>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9"/>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47"/>
                                        </p:tgtEl>
                                        <p:attrNameLst>
                                          <p:attrName>style.visibility</p:attrName>
                                        </p:attrNameLst>
                                      </p:cBhvr>
                                      <p:to>
                                        <p:strVal val="hidden"/>
                                      </p:to>
                                    </p:set>
                                  </p:childTnLst>
                                </p:cTn>
                              </p:par>
                              <p:par>
                                <p:cTn id="35" presetID="1" presetClass="exit" presetSubtype="0" fill="hold" grpId="2" nodeType="withEffect">
                                  <p:stCondLst>
                                    <p:cond delay="0"/>
                                  </p:stCondLst>
                                  <p:childTnLst>
                                    <p:set>
                                      <p:cBhvr>
                                        <p:cTn id="36" dur="1" fill="hold">
                                          <p:stCondLst>
                                            <p:cond delay="0"/>
                                          </p:stCondLst>
                                        </p:cTn>
                                        <p:tgtEl>
                                          <p:spTgt spid="2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26"/>
                                        </p:tgtEl>
                                        <p:attrNameLst>
                                          <p:attrName>style.visibility</p:attrName>
                                        </p:attrNameLst>
                                      </p:cBhvr>
                                      <p:to>
                                        <p:strVal val="hidden"/>
                                      </p:to>
                                    </p:set>
                                  </p:childTnLst>
                                </p:cTn>
                              </p:par>
                              <p:par>
                                <p:cTn id="49" presetID="1" presetClass="entr" presetSubtype="0" fill="hold" grpId="3"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7"/>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9"/>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10"/>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4" grpId="2" animBg="1"/>
      <p:bldP spid="24" grpId="3" animBg="1"/>
      <p:bldP spid="26" grpId="0" animBg="1"/>
      <p:bldP spid="26" grpId="1" animBg="1"/>
      <p:bldP spid="25" grpId="0" animBg="1"/>
      <p:bldP spid="25"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6348850" y="2595154"/>
            <a:ext cx="1812104" cy="282796"/>
          </a:xfrm>
          <a:prstGeom prst="rect">
            <a:avLst/>
          </a:prstGeom>
          <a:solidFill>
            <a:srgbClr val="1D88E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348850" y="2143012"/>
            <a:ext cx="1812104" cy="732152"/>
          </a:xfrm>
          <a:prstGeom prst="rect">
            <a:avLst/>
          </a:prstGeom>
          <a:solidFill>
            <a:srgbClr val="1D88E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348850" y="2029356"/>
            <a:ext cx="1812104" cy="84620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prediction</a:t>
            </a:r>
            <a:endParaRPr lang="en-US" sz="1800" dirty="0">
              <a:solidFill>
                <a:schemeClr val="tx1"/>
              </a:solidFill>
            </a:endParaRPr>
          </a:p>
        </p:txBody>
      </p:sp>
      <p:sp>
        <p:nvSpPr>
          <p:cNvPr id="39" name="Rectangle 38"/>
          <p:cNvSpPr/>
          <p:nvPr/>
        </p:nvSpPr>
        <p:spPr>
          <a:xfrm>
            <a:off x="980094" y="1376594"/>
            <a:ext cx="1151285" cy="207370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data</a:t>
            </a:r>
            <a:endParaRPr lang="en-US" sz="1800" dirty="0"/>
          </a:p>
        </p:txBody>
      </p:sp>
      <p:sp>
        <p:nvSpPr>
          <p:cNvPr id="40" name="Rectangle 39"/>
          <p:cNvSpPr/>
          <p:nvPr/>
        </p:nvSpPr>
        <p:spPr>
          <a:xfrm>
            <a:off x="3662194" y="1763338"/>
            <a:ext cx="1700745" cy="137823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42" name="Picture 41"/>
          <p:cNvPicPr>
            <a:picLocks noChangeAspect="1"/>
          </p:cNvPicPr>
          <p:nvPr/>
        </p:nvPicPr>
        <p:blipFill>
          <a:blip r:embed="rId1"/>
          <a:stretch>
            <a:fillRect/>
          </a:stretch>
        </p:blipFill>
        <p:spPr>
          <a:xfrm>
            <a:off x="4297028" y="2226656"/>
            <a:ext cx="431075" cy="451602"/>
          </a:xfrm>
          <a:prstGeom prst="rect">
            <a:avLst/>
          </a:prstGeom>
        </p:spPr>
      </p:pic>
      <p:cxnSp>
        <p:nvCxnSpPr>
          <p:cNvPr id="43" name="Straight Connector 42"/>
          <p:cNvCxnSpPr/>
          <p:nvPr/>
        </p:nvCxnSpPr>
        <p:spPr>
          <a:xfrm>
            <a:off x="2131379" y="1508956"/>
            <a:ext cx="1987825" cy="781398"/>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131379" y="2143011"/>
            <a:ext cx="1987825" cy="373766"/>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2131379" y="2761227"/>
            <a:ext cx="1987825" cy="467439"/>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pic>
        <p:nvPicPr>
          <p:cNvPr id="55" name="Picture 54"/>
          <p:cNvPicPr>
            <a:picLocks noChangeAspect="1"/>
          </p:cNvPicPr>
          <p:nvPr/>
        </p:nvPicPr>
        <p:blipFill>
          <a:blip r:embed="rId2"/>
          <a:stretch>
            <a:fillRect/>
          </a:stretch>
        </p:blipFill>
        <p:spPr>
          <a:xfrm>
            <a:off x="2556920" y="1397728"/>
            <a:ext cx="222453" cy="222453"/>
          </a:xfrm>
          <a:prstGeom prst="rect">
            <a:avLst/>
          </a:prstGeom>
        </p:spPr>
      </p:pic>
      <p:cxnSp>
        <p:nvCxnSpPr>
          <p:cNvPr id="56" name="Straight Connector 55"/>
          <p:cNvCxnSpPr/>
          <p:nvPr/>
        </p:nvCxnSpPr>
        <p:spPr>
          <a:xfrm>
            <a:off x="4881021" y="2452457"/>
            <a:ext cx="1467829" cy="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pic>
        <p:nvPicPr>
          <p:cNvPr id="59" name="Picture 58"/>
          <p:cNvPicPr>
            <a:picLocks noChangeAspect="1"/>
          </p:cNvPicPr>
          <p:nvPr/>
        </p:nvPicPr>
        <p:blipFill>
          <a:blip r:embed="rId3"/>
          <a:stretch>
            <a:fillRect/>
          </a:stretch>
        </p:blipFill>
        <p:spPr>
          <a:xfrm>
            <a:off x="2562910" y="1956437"/>
            <a:ext cx="222453" cy="222453"/>
          </a:xfrm>
          <a:prstGeom prst="rect">
            <a:avLst/>
          </a:prstGeom>
        </p:spPr>
      </p:pic>
      <p:pic>
        <p:nvPicPr>
          <p:cNvPr id="60" name="Picture 59"/>
          <p:cNvPicPr>
            <a:picLocks noChangeAspect="1"/>
          </p:cNvPicPr>
          <p:nvPr/>
        </p:nvPicPr>
        <p:blipFill>
          <a:blip r:embed="rId4"/>
          <a:stretch>
            <a:fillRect/>
          </a:stretch>
        </p:blipFill>
        <p:spPr>
          <a:xfrm>
            <a:off x="2556920" y="2761227"/>
            <a:ext cx="349569" cy="222453"/>
          </a:xfrm>
          <a:prstGeom prst="rect">
            <a:avLst/>
          </a:prstGeom>
        </p:spPr>
      </p:pic>
      <p:sp>
        <p:nvSpPr>
          <p:cNvPr id="23" name="TextBox 22"/>
          <p:cNvSpPr txBox="1"/>
          <p:nvPr/>
        </p:nvSpPr>
        <p:spPr>
          <a:xfrm>
            <a:off x="2586350" y="2238158"/>
            <a:ext cx="225471" cy="507831"/>
          </a:xfrm>
          <a:prstGeom prst="rect">
            <a:avLst/>
          </a:prstGeom>
          <a:noFill/>
        </p:spPr>
        <p:txBody>
          <a:bodyPr wrap="square" rtlCol="0">
            <a:spAutoFit/>
          </a:bodyPr>
          <a:lstStyle/>
          <a:p>
            <a:r>
              <a:rPr lang="en-US" sz="900" b="1" dirty="0" smtClean="0">
                <a:latin typeface="Braggadocio" charset="0"/>
                <a:ea typeface="Braggadocio" charset="0"/>
                <a:cs typeface="Braggadocio" charset="0"/>
              </a:rPr>
              <a:t>.</a:t>
            </a:r>
            <a:endParaRPr lang="en-US" sz="900" b="1" dirty="0" smtClean="0">
              <a:latin typeface="Braggadocio" charset="0"/>
              <a:ea typeface="Braggadocio" charset="0"/>
              <a:cs typeface="Braggadocio" charset="0"/>
            </a:endParaRPr>
          </a:p>
          <a:p>
            <a:r>
              <a:rPr lang="en-US" sz="900" b="1" dirty="0" smtClean="0">
                <a:latin typeface="Braggadocio" charset="0"/>
                <a:ea typeface="Braggadocio" charset="0"/>
                <a:cs typeface="Braggadocio" charset="0"/>
              </a:rPr>
              <a:t>.</a:t>
            </a:r>
            <a:endParaRPr lang="en-US" sz="900" b="1" dirty="0" smtClean="0">
              <a:latin typeface="Braggadocio" charset="0"/>
              <a:ea typeface="Braggadocio" charset="0"/>
              <a:cs typeface="Braggadocio" charset="0"/>
            </a:endParaRPr>
          </a:p>
          <a:p>
            <a:r>
              <a:rPr lang="en-US" sz="900" b="1" dirty="0">
                <a:latin typeface="Braggadocio" charset="0"/>
                <a:ea typeface="Braggadocio" charset="0"/>
                <a:cs typeface="Braggadocio" charset="0"/>
              </a:rPr>
              <a:t>.</a:t>
            </a:r>
            <a:endParaRPr lang="en-US" sz="900" b="1" dirty="0">
              <a:latin typeface="Braggadocio" charset="0"/>
              <a:ea typeface="Braggadocio" charset="0"/>
              <a:cs typeface="Braggadocio" charset="0"/>
            </a:endParaRPr>
          </a:p>
        </p:txBody>
      </p:sp>
      <p:cxnSp>
        <p:nvCxnSpPr>
          <p:cNvPr id="28" name="Straight Arrow Connector 27"/>
          <p:cNvCxnSpPr/>
          <p:nvPr/>
        </p:nvCxnSpPr>
        <p:spPr>
          <a:xfrm>
            <a:off x="8260078" y="2146716"/>
            <a:ext cx="0" cy="448438"/>
          </a:xfrm>
          <a:prstGeom prst="straightConnector1">
            <a:avLst/>
          </a:prstGeom>
          <a:ln w="22225">
            <a:solidFill>
              <a:srgbClr val="1D88E5"/>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51" name="Right Bracket 50"/>
          <p:cNvSpPr/>
          <p:nvPr/>
        </p:nvSpPr>
        <p:spPr>
          <a:xfrm>
            <a:off x="8249193" y="2370935"/>
            <a:ext cx="91442" cy="1043894"/>
          </a:xfrm>
          <a:prstGeom prst="rightBracket">
            <a:avLst/>
          </a:prstGeom>
          <a:ln w="22225">
            <a:solidFill>
              <a:srgbClr val="1D88E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2" name="Picture 51"/>
          <p:cNvPicPr>
            <a:picLocks noChangeAspect="1"/>
          </p:cNvPicPr>
          <p:nvPr/>
        </p:nvPicPr>
        <p:blipFill>
          <a:blip r:embed="rId5"/>
          <a:stretch>
            <a:fillRect/>
          </a:stretch>
        </p:blipFill>
        <p:spPr>
          <a:xfrm>
            <a:off x="7095184" y="3318597"/>
            <a:ext cx="1054886" cy="2272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43"/>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55"/>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59"/>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47"/>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5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6348850" y="2143012"/>
            <a:ext cx="1812104" cy="732152"/>
          </a:xfrm>
          <a:prstGeom prst="rect">
            <a:avLst/>
          </a:prstGeom>
          <a:solidFill>
            <a:srgbClr val="1D88E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348850" y="2029356"/>
            <a:ext cx="1812104" cy="84620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prediction</a:t>
            </a:r>
            <a:endParaRPr lang="en-US" sz="1800" dirty="0">
              <a:solidFill>
                <a:schemeClr val="tx1"/>
              </a:solidFill>
            </a:endParaRPr>
          </a:p>
        </p:txBody>
      </p:sp>
      <p:sp>
        <p:nvSpPr>
          <p:cNvPr id="39" name="Rectangle 38"/>
          <p:cNvSpPr/>
          <p:nvPr/>
        </p:nvSpPr>
        <p:spPr>
          <a:xfrm>
            <a:off x="980094" y="1376594"/>
            <a:ext cx="1151285" cy="207370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data</a:t>
            </a:r>
            <a:endParaRPr lang="en-US" sz="1800" dirty="0"/>
          </a:p>
        </p:txBody>
      </p:sp>
      <p:sp>
        <p:nvSpPr>
          <p:cNvPr id="40" name="Rectangle 39"/>
          <p:cNvSpPr/>
          <p:nvPr/>
        </p:nvSpPr>
        <p:spPr>
          <a:xfrm>
            <a:off x="3662194" y="1763338"/>
            <a:ext cx="1700745" cy="137823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42" name="Picture 41"/>
          <p:cNvPicPr>
            <a:picLocks noChangeAspect="1"/>
          </p:cNvPicPr>
          <p:nvPr/>
        </p:nvPicPr>
        <p:blipFill>
          <a:blip r:embed="rId1"/>
          <a:stretch>
            <a:fillRect/>
          </a:stretch>
        </p:blipFill>
        <p:spPr>
          <a:xfrm>
            <a:off x="4297028" y="2226656"/>
            <a:ext cx="431075" cy="451602"/>
          </a:xfrm>
          <a:prstGeom prst="rect">
            <a:avLst/>
          </a:prstGeom>
        </p:spPr>
      </p:pic>
      <p:cxnSp>
        <p:nvCxnSpPr>
          <p:cNvPr id="43" name="Straight Connector 42"/>
          <p:cNvCxnSpPr/>
          <p:nvPr/>
        </p:nvCxnSpPr>
        <p:spPr>
          <a:xfrm>
            <a:off x="2131379" y="1508956"/>
            <a:ext cx="1987825" cy="781398"/>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131379" y="2143011"/>
            <a:ext cx="1987825" cy="373766"/>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2131379" y="2761227"/>
            <a:ext cx="1987825" cy="467439"/>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pic>
        <p:nvPicPr>
          <p:cNvPr id="55" name="Picture 54"/>
          <p:cNvPicPr>
            <a:picLocks noChangeAspect="1"/>
          </p:cNvPicPr>
          <p:nvPr/>
        </p:nvPicPr>
        <p:blipFill>
          <a:blip r:embed="rId2"/>
          <a:stretch>
            <a:fillRect/>
          </a:stretch>
        </p:blipFill>
        <p:spPr>
          <a:xfrm>
            <a:off x="2556920" y="1397728"/>
            <a:ext cx="222453" cy="222453"/>
          </a:xfrm>
          <a:prstGeom prst="rect">
            <a:avLst/>
          </a:prstGeom>
        </p:spPr>
      </p:pic>
      <p:cxnSp>
        <p:nvCxnSpPr>
          <p:cNvPr id="56" name="Straight Connector 55"/>
          <p:cNvCxnSpPr/>
          <p:nvPr/>
        </p:nvCxnSpPr>
        <p:spPr>
          <a:xfrm>
            <a:off x="4881021" y="2452457"/>
            <a:ext cx="1467829" cy="0"/>
          </a:xfrm>
          <a:prstGeom prst="line">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pic>
        <p:nvPicPr>
          <p:cNvPr id="59" name="Picture 58"/>
          <p:cNvPicPr>
            <a:picLocks noChangeAspect="1"/>
          </p:cNvPicPr>
          <p:nvPr/>
        </p:nvPicPr>
        <p:blipFill>
          <a:blip r:embed="rId3"/>
          <a:stretch>
            <a:fillRect/>
          </a:stretch>
        </p:blipFill>
        <p:spPr>
          <a:xfrm>
            <a:off x="2562910" y="1956437"/>
            <a:ext cx="222453" cy="222453"/>
          </a:xfrm>
          <a:prstGeom prst="rect">
            <a:avLst/>
          </a:prstGeom>
        </p:spPr>
      </p:pic>
      <p:sp>
        <p:nvSpPr>
          <p:cNvPr id="23" name="TextBox 22"/>
          <p:cNvSpPr txBox="1"/>
          <p:nvPr/>
        </p:nvSpPr>
        <p:spPr>
          <a:xfrm>
            <a:off x="2586350" y="2238158"/>
            <a:ext cx="225471" cy="507831"/>
          </a:xfrm>
          <a:prstGeom prst="rect">
            <a:avLst/>
          </a:prstGeom>
          <a:noFill/>
        </p:spPr>
        <p:txBody>
          <a:bodyPr wrap="square" rtlCol="0">
            <a:spAutoFit/>
          </a:bodyPr>
          <a:lstStyle/>
          <a:p>
            <a:r>
              <a:rPr lang="en-US" sz="900" b="1" dirty="0" smtClean="0">
                <a:latin typeface="Braggadocio" charset="0"/>
                <a:ea typeface="Braggadocio" charset="0"/>
                <a:cs typeface="Braggadocio" charset="0"/>
              </a:rPr>
              <a:t>.</a:t>
            </a:r>
            <a:endParaRPr lang="en-US" sz="900" b="1" dirty="0" smtClean="0">
              <a:latin typeface="Braggadocio" charset="0"/>
              <a:ea typeface="Braggadocio" charset="0"/>
              <a:cs typeface="Braggadocio" charset="0"/>
            </a:endParaRPr>
          </a:p>
          <a:p>
            <a:r>
              <a:rPr lang="en-US" sz="900" b="1" dirty="0" smtClean="0">
                <a:latin typeface="Braggadocio" charset="0"/>
                <a:ea typeface="Braggadocio" charset="0"/>
                <a:cs typeface="Braggadocio" charset="0"/>
              </a:rPr>
              <a:t>.</a:t>
            </a:r>
            <a:endParaRPr lang="en-US" sz="900" b="1" dirty="0" smtClean="0">
              <a:latin typeface="Braggadocio" charset="0"/>
              <a:ea typeface="Braggadocio" charset="0"/>
              <a:cs typeface="Braggadocio" charset="0"/>
            </a:endParaRPr>
          </a:p>
          <a:p>
            <a:r>
              <a:rPr lang="en-US" sz="900" b="1" dirty="0">
                <a:latin typeface="Braggadocio" charset="0"/>
                <a:ea typeface="Braggadocio" charset="0"/>
                <a:cs typeface="Braggadocio" charset="0"/>
              </a:rPr>
              <a:t>.</a:t>
            </a:r>
            <a:endParaRPr lang="en-US" sz="900" b="1" dirty="0">
              <a:latin typeface="Braggadocio" charset="0"/>
              <a:ea typeface="Braggadocio" charset="0"/>
              <a:cs typeface="Braggadocio" charset="0"/>
            </a:endParaRPr>
          </a:p>
        </p:txBody>
      </p:sp>
      <p:pic>
        <p:nvPicPr>
          <p:cNvPr id="15" name="Picture 14"/>
          <p:cNvPicPr>
            <a:picLocks noChangeAspect="1"/>
          </p:cNvPicPr>
          <p:nvPr/>
        </p:nvPicPr>
        <p:blipFill>
          <a:blip r:embed="rId4"/>
          <a:stretch>
            <a:fillRect/>
          </a:stretch>
        </p:blipFill>
        <p:spPr>
          <a:xfrm>
            <a:off x="2821168" y="1955498"/>
            <a:ext cx="520700" cy="254000"/>
          </a:xfrm>
          <a:prstGeom prst="rect">
            <a:avLst/>
          </a:prstGeom>
        </p:spPr>
      </p:pic>
      <p:pic>
        <p:nvPicPr>
          <p:cNvPr id="16" name="Picture 15"/>
          <p:cNvPicPr>
            <a:picLocks noChangeAspect="1"/>
          </p:cNvPicPr>
          <p:nvPr/>
        </p:nvPicPr>
        <p:blipFill>
          <a:blip r:embed="rId4"/>
          <a:stretch>
            <a:fillRect/>
          </a:stretch>
        </p:blipFill>
        <p:spPr>
          <a:xfrm>
            <a:off x="2812459" y="1401661"/>
            <a:ext cx="520700" cy="254000"/>
          </a:xfrm>
          <a:prstGeom prst="rect">
            <a:avLst/>
          </a:prstGeom>
        </p:spPr>
      </p:pic>
      <p:pic>
        <p:nvPicPr>
          <p:cNvPr id="17" name="Picture 16"/>
          <p:cNvPicPr>
            <a:picLocks noChangeAspect="1"/>
          </p:cNvPicPr>
          <p:nvPr/>
        </p:nvPicPr>
        <p:blipFill>
          <a:blip r:embed="rId5"/>
          <a:stretch>
            <a:fillRect/>
          </a:stretch>
        </p:blipFill>
        <p:spPr>
          <a:xfrm>
            <a:off x="2556920" y="2761227"/>
            <a:ext cx="349569" cy="222453"/>
          </a:xfrm>
          <a:prstGeom prst="rect">
            <a:avLst/>
          </a:prstGeom>
        </p:spPr>
      </p:pic>
      <p:pic>
        <p:nvPicPr>
          <p:cNvPr id="18" name="Picture 17"/>
          <p:cNvPicPr>
            <a:picLocks noChangeAspect="1"/>
          </p:cNvPicPr>
          <p:nvPr/>
        </p:nvPicPr>
        <p:blipFill>
          <a:blip r:embed="rId4"/>
          <a:stretch>
            <a:fillRect/>
          </a:stretch>
        </p:blipFill>
        <p:spPr>
          <a:xfrm>
            <a:off x="2906489" y="2761227"/>
            <a:ext cx="520700" cy="2540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64FD863-39F2-0244-B8C2-644E5D96AAF3}" type="slidenum">
              <a:rPr lang="en-US" smtClean="0"/>
            </a:fld>
            <a:endParaRPr lang="en-US" dirty="0"/>
          </a:p>
        </p:txBody>
      </p:sp>
      <p:sp>
        <p:nvSpPr>
          <p:cNvPr id="10" name="Rectangle 9"/>
          <p:cNvSpPr/>
          <p:nvPr/>
        </p:nvSpPr>
        <p:spPr>
          <a:xfrm>
            <a:off x="551735" y="1204908"/>
            <a:ext cx="2294333" cy="5817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smtClean="0">
                <a:solidFill>
                  <a:schemeClr val="tx1"/>
                </a:solidFill>
              </a:rPr>
              <a:t>LIME</a:t>
            </a:r>
            <a:endParaRPr lang="en-US" sz="2100" dirty="0" smtClean="0">
              <a:solidFill>
                <a:schemeClr val="tx1"/>
              </a:solidFill>
            </a:endParaRPr>
          </a:p>
        </p:txBody>
      </p:sp>
      <p:sp>
        <p:nvSpPr>
          <p:cNvPr id="18" name="Rectangle 17"/>
          <p:cNvSpPr/>
          <p:nvPr/>
        </p:nvSpPr>
        <p:spPr>
          <a:xfrm>
            <a:off x="551735" y="2429132"/>
            <a:ext cx="2294333" cy="5817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schemeClr val="tx1"/>
                </a:solidFill>
              </a:rPr>
              <a:t>Shapley </a:t>
            </a:r>
            <a:r>
              <a:rPr lang="en-US" sz="2100" dirty="0" smtClean="0">
                <a:solidFill>
                  <a:schemeClr val="tx1"/>
                </a:solidFill>
              </a:rPr>
              <a:t>reg. values</a:t>
            </a:r>
            <a:endParaRPr lang="en-US" sz="2100" dirty="0" smtClean="0">
              <a:solidFill>
                <a:schemeClr val="tx1"/>
              </a:solidFill>
            </a:endParaRPr>
          </a:p>
        </p:txBody>
      </p:sp>
      <p:sp>
        <p:nvSpPr>
          <p:cNvPr id="6" name="TextBox 5"/>
          <p:cNvSpPr txBox="1"/>
          <p:nvPr/>
        </p:nvSpPr>
        <p:spPr>
          <a:xfrm>
            <a:off x="931093" y="3035415"/>
            <a:ext cx="1535613" cy="276999"/>
          </a:xfrm>
          <a:prstGeom prst="rect">
            <a:avLst/>
          </a:prstGeom>
          <a:noFill/>
        </p:spPr>
        <p:txBody>
          <a:bodyPr wrap="none" rtlCol="0">
            <a:spAutoFit/>
          </a:bodyPr>
          <a:lstStyle/>
          <a:p>
            <a:pPr algn="ctr"/>
            <a:r>
              <a:rPr lang="en-US" sz="1200" dirty="0" err="1">
                <a:solidFill>
                  <a:schemeClr val="tx1">
                    <a:lumMod val="50000"/>
                    <a:lumOff val="50000"/>
                  </a:schemeClr>
                </a:solidFill>
              </a:rPr>
              <a:t>Lipovetsky</a:t>
            </a:r>
            <a:r>
              <a:rPr lang="en-US" sz="1200" dirty="0">
                <a:solidFill>
                  <a:schemeClr val="tx1">
                    <a:lumMod val="50000"/>
                    <a:lumOff val="50000"/>
                  </a:schemeClr>
                </a:solidFill>
              </a:rPr>
              <a:t> et al. </a:t>
            </a:r>
            <a:r>
              <a:rPr lang="en-US" sz="1200" dirty="0" smtClean="0">
                <a:solidFill>
                  <a:schemeClr val="tx1">
                    <a:lumMod val="50000"/>
                    <a:lumOff val="50000"/>
                  </a:schemeClr>
                </a:solidFill>
              </a:rPr>
              <a:t>2001</a:t>
            </a:r>
            <a:endParaRPr lang="en-US" sz="1200" dirty="0">
              <a:solidFill>
                <a:schemeClr val="tx1">
                  <a:lumMod val="50000"/>
                  <a:lumOff val="50000"/>
                </a:schemeClr>
              </a:solidFill>
            </a:endParaRPr>
          </a:p>
        </p:txBody>
      </p:sp>
      <p:sp>
        <p:nvSpPr>
          <p:cNvPr id="19" name="Rectangle 18"/>
          <p:cNvSpPr/>
          <p:nvPr/>
        </p:nvSpPr>
        <p:spPr>
          <a:xfrm>
            <a:off x="551734" y="3649074"/>
            <a:ext cx="2294333" cy="5817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smtClean="0">
                <a:solidFill>
                  <a:schemeClr val="tx1"/>
                </a:solidFill>
              </a:rPr>
              <a:t>QII</a:t>
            </a:r>
            <a:endParaRPr lang="en-US" sz="2100" dirty="0" smtClean="0">
              <a:solidFill>
                <a:schemeClr val="tx1"/>
              </a:solidFill>
            </a:endParaRPr>
          </a:p>
        </p:txBody>
      </p:sp>
      <p:sp>
        <p:nvSpPr>
          <p:cNvPr id="20" name="Rectangle 19"/>
          <p:cNvSpPr/>
          <p:nvPr/>
        </p:nvSpPr>
        <p:spPr>
          <a:xfrm>
            <a:off x="3406002" y="3649074"/>
            <a:ext cx="2294333" cy="5817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smtClean="0">
                <a:solidFill>
                  <a:schemeClr val="tx1"/>
                </a:solidFill>
              </a:rPr>
              <a:t>Shapley sampling</a:t>
            </a:r>
            <a:endParaRPr lang="en-US" sz="2100" dirty="0" smtClean="0">
              <a:solidFill>
                <a:schemeClr val="tx1"/>
              </a:solidFill>
            </a:endParaRPr>
          </a:p>
        </p:txBody>
      </p:sp>
      <p:sp>
        <p:nvSpPr>
          <p:cNvPr id="21" name="Rectangle 20"/>
          <p:cNvSpPr/>
          <p:nvPr/>
        </p:nvSpPr>
        <p:spPr>
          <a:xfrm>
            <a:off x="6261134" y="3652913"/>
            <a:ext cx="2296060" cy="577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schemeClr val="tx1"/>
                </a:solidFill>
              </a:rPr>
              <a:t>Path expectations</a:t>
            </a:r>
            <a:endParaRPr lang="en-US" sz="1015" dirty="0">
              <a:solidFill>
                <a:schemeClr val="tx1"/>
              </a:solidFill>
            </a:endParaRPr>
          </a:p>
        </p:txBody>
      </p:sp>
      <p:sp>
        <p:nvSpPr>
          <p:cNvPr id="22" name="Rectangle 21"/>
          <p:cNvSpPr/>
          <p:nvPr/>
        </p:nvSpPr>
        <p:spPr>
          <a:xfrm>
            <a:off x="6261134" y="1202974"/>
            <a:ext cx="2294333" cy="5836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smtClean="0">
                <a:solidFill>
                  <a:schemeClr val="tx1"/>
                </a:solidFill>
              </a:rPr>
              <a:t>DeepLIFT</a:t>
            </a:r>
            <a:endParaRPr lang="en-US" sz="2100" dirty="0" smtClean="0">
              <a:solidFill>
                <a:schemeClr val="tx1"/>
              </a:solidFill>
            </a:endParaRPr>
          </a:p>
        </p:txBody>
      </p:sp>
      <p:sp>
        <p:nvSpPr>
          <p:cNvPr id="23" name="Rectangle 22"/>
          <p:cNvSpPr/>
          <p:nvPr/>
        </p:nvSpPr>
        <p:spPr>
          <a:xfrm>
            <a:off x="6262861" y="2430692"/>
            <a:ext cx="2294333" cy="5836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smtClean="0">
                <a:solidFill>
                  <a:schemeClr val="tx1"/>
                </a:solidFill>
              </a:rPr>
              <a:t>Relevance prop.</a:t>
            </a:r>
            <a:endParaRPr lang="en-US" sz="2100" dirty="0" smtClean="0">
              <a:solidFill>
                <a:schemeClr val="tx1"/>
              </a:solidFill>
            </a:endParaRPr>
          </a:p>
        </p:txBody>
      </p:sp>
      <p:sp>
        <p:nvSpPr>
          <p:cNvPr id="24" name="TextBox 23"/>
          <p:cNvSpPr txBox="1"/>
          <p:nvPr/>
        </p:nvSpPr>
        <p:spPr>
          <a:xfrm>
            <a:off x="1037500" y="1855962"/>
            <a:ext cx="1322799" cy="276999"/>
          </a:xfrm>
          <a:prstGeom prst="rect">
            <a:avLst/>
          </a:prstGeom>
          <a:noFill/>
        </p:spPr>
        <p:txBody>
          <a:bodyPr wrap="none" rtlCol="0">
            <a:spAutoFit/>
          </a:bodyPr>
          <a:lstStyle/>
          <a:p>
            <a:pPr algn="ctr"/>
            <a:r>
              <a:rPr lang="en-US" sz="1200" dirty="0" smtClean="0">
                <a:solidFill>
                  <a:schemeClr val="tx1">
                    <a:lumMod val="50000"/>
                    <a:lumOff val="50000"/>
                  </a:schemeClr>
                </a:solidFill>
              </a:rPr>
              <a:t>Ribeiro </a:t>
            </a:r>
            <a:r>
              <a:rPr lang="en-US" sz="1200" dirty="0">
                <a:solidFill>
                  <a:schemeClr val="tx1">
                    <a:lumMod val="50000"/>
                    <a:lumOff val="50000"/>
                  </a:schemeClr>
                </a:solidFill>
              </a:rPr>
              <a:t>et al. </a:t>
            </a:r>
            <a:r>
              <a:rPr lang="en-US" sz="1200" dirty="0" smtClean="0">
                <a:solidFill>
                  <a:schemeClr val="tx1">
                    <a:lumMod val="50000"/>
                    <a:lumOff val="50000"/>
                  </a:schemeClr>
                </a:solidFill>
              </a:rPr>
              <a:t>2016</a:t>
            </a:r>
            <a:endParaRPr lang="en-US" sz="1200" dirty="0">
              <a:solidFill>
                <a:schemeClr val="tx1">
                  <a:lumMod val="50000"/>
                  <a:lumOff val="50000"/>
                </a:schemeClr>
              </a:solidFill>
            </a:endParaRPr>
          </a:p>
        </p:txBody>
      </p:sp>
      <p:sp>
        <p:nvSpPr>
          <p:cNvPr id="25" name="TextBox 24"/>
          <p:cNvSpPr txBox="1"/>
          <p:nvPr/>
        </p:nvSpPr>
        <p:spPr>
          <a:xfrm>
            <a:off x="1089501" y="4319828"/>
            <a:ext cx="1218795" cy="276999"/>
          </a:xfrm>
          <a:prstGeom prst="rect">
            <a:avLst/>
          </a:prstGeom>
          <a:noFill/>
        </p:spPr>
        <p:txBody>
          <a:bodyPr wrap="none" rtlCol="0">
            <a:spAutoFit/>
          </a:bodyPr>
          <a:lstStyle/>
          <a:p>
            <a:pPr algn="ctr"/>
            <a:r>
              <a:rPr lang="en-US" sz="1200" dirty="0" err="1" smtClean="0">
                <a:solidFill>
                  <a:schemeClr val="tx1">
                    <a:lumMod val="50000"/>
                    <a:lumOff val="50000"/>
                  </a:schemeClr>
                </a:solidFill>
              </a:rPr>
              <a:t>Datta</a:t>
            </a:r>
            <a:r>
              <a:rPr lang="en-US" sz="1200" dirty="0" smtClean="0">
                <a:solidFill>
                  <a:schemeClr val="tx1">
                    <a:lumMod val="50000"/>
                    <a:lumOff val="50000"/>
                  </a:schemeClr>
                </a:solidFill>
              </a:rPr>
              <a:t> et </a:t>
            </a:r>
            <a:r>
              <a:rPr lang="en-US" sz="1200" dirty="0">
                <a:solidFill>
                  <a:schemeClr val="tx1">
                    <a:lumMod val="50000"/>
                    <a:lumOff val="50000"/>
                  </a:schemeClr>
                </a:solidFill>
              </a:rPr>
              <a:t>al. </a:t>
            </a:r>
            <a:r>
              <a:rPr lang="en-US" sz="1200" dirty="0" smtClean="0">
                <a:solidFill>
                  <a:schemeClr val="tx1">
                    <a:lumMod val="50000"/>
                    <a:lumOff val="50000"/>
                  </a:schemeClr>
                </a:solidFill>
              </a:rPr>
              <a:t>2016</a:t>
            </a:r>
            <a:endParaRPr lang="en-US" sz="1200" dirty="0">
              <a:solidFill>
                <a:schemeClr val="tx1">
                  <a:lumMod val="50000"/>
                  <a:lumOff val="50000"/>
                </a:schemeClr>
              </a:solidFill>
            </a:endParaRPr>
          </a:p>
        </p:txBody>
      </p:sp>
      <p:sp>
        <p:nvSpPr>
          <p:cNvPr id="26" name="TextBox 25"/>
          <p:cNvSpPr txBox="1"/>
          <p:nvPr/>
        </p:nvSpPr>
        <p:spPr>
          <a:xfrm>
            <a:off x="3809599" y="4319827"/>
            <a:ext cx="1487138" cy="276999"/>
          </a:xfrm>
          <a:prstGeom prst="rect">
            <a:avLst/>
          </a:prstGeom>
          <a:noFill/>
        </p:spPr>
        <p:txBody>
          <a:bodyPr wrap="none" rtlCol="0">
            <a:spAutoFit/>
          </a:bodyPr>
          <a:lstStyle/>
          <a:p>
            <a:pPr algn="ctr"/>
            <a:r>
              <a:rPr lang="en-US" sz="1200" dirty="0" err="1">
                <a:solidFill>
                  <a:schemeClr val="tx1">
                    <a:lumMod val="50000"/>
                    <a:lumOff val="50000"/>
                  </a:schemeClr>
                </a:solidFill>
              </a:rPr>
              <a:t>Štrumbelj</a:t>
            </a:r>
            <a:r>
              <a:rPr lang="en-US" sz="1200" dirty="0">
                <a:solidFill>
                  <a:schemeClr val="tx1">
                    <a:lumMod val="50000"/>
                    <a:lumOff val="50000"/>
                  </a:schemeClr>
                </a:solidFill>
              </a:rPr>
              <a:t> et al. </a:t>
            </a:r>
            <a:r>
              <a:rPr lang="en-US" sz="1200" dirty="0" smtClean="0">
                <a:solidFill>
                  <a:schemeClr val="tx1">
                    <a:lumMod val="50000"/>
                    <a:lumOff val="50000"/>
                  </a:schemeClr>
                </a:solidFill>
              </a:rPr>
              <a:t>2011</a:t>
            </a:r>
            <a:endParaRPr lang="en-US" sz="1200" dirty="0">
              <a:solidFill>
                <a:schemeClr val="tx1">
                  <a:lumMod val="50000"/>
                  <a:lumOff val="50000"/>
                </a:schemeClr>
              </a:solidFill>
            </a:endParaRPr>
          </a:p>
        </p:txBody>
      </p:sp>
      <p:sp>
        <p:nvSpPr>
          <p:cNvPr id="27" name="TextBox 26"/>
          <p:cNvSpPr txBox="1"/>
          <p:nvPr/>
        </p:nvSpPr>
        <p:spPr>
          <a:xfrm>
            <a:off x="6925701" y="4320939"/>
            <a:ext cx="966931" cy="276999"/>
          </a:xfrm>
          <a:prstGeom prst="rect">
            <a:avLst/>
          </a:prstGeom>
          <a:noFill/>
        </p:spPr>
        <p:txBody>
          <a:bodyPr wrap="none" rtlCol="0">
            <a:spAutoFit/>
          </a:bodyPr>
          <a:lstStyle/>
          <a:p>
            <a:pPr algn="ctr"/>
            <a:r>
              <a:rPr lang="en-US" sz="1200" dirty="0" err="1" smtClean="0">
                <a:solidFill>
                  <a:schemeClr val="tx1">
                    <a:lumMod val="50000"/>
                    <a:lumOff val="50000"/>
                  </a:schemeClr>
                </a:solidFill>
              </a:rPr>
              <a:t>Saabas</a:t>
            </a:r>
            <a:r>
              <a:rPr lang="en-US" sz="1200" dirty="0" smtClean="0">
                <a:solidFill>
                  <a:schemeClr val="tx1">
                    <a:lumMod val="50000"/>
                    <a:lumOff val="50000"/>
                  </a:schemeClr>
                </a:solidFill>
              </a:rPr>
              <a:t> 2014</a:t>
            </a:r>
            <a:endParaRPr lang="en-US" sz="1200" dirty="0">
              <a:solidFill>
                <a:schemeClr val="tx1">
                  <a:lumMod val="50000"/>
                  <a:lumOff val="50000"/>
                </a:schemeClr>
              </a:solidFill>
            </a:endParaRPr>
          </a:p>
        </p:txBody>
      </p:sp>
      <p:sp>
        <p:nvSpPr>
          <p:cNvPr id="28" name="TextBox 27"/>
          <p:cNvSpPr txBox="1"/>
          <p:nvPr/>
        </p:nvSpPr>
        <p:spPr>
          <a:xfrm>
            <a:off x="6817880" y="3040783"/>
            <a:ext cx="1182568" cy="276999"/>
          </a:xfrm>
          <a:prstGeom prst="rect">
            <a:avLst/>
          </a:prstGeom>
          <a:noFill/>
        </p:spPr>
        <p:txBody>
          <a:bodyPr wrap="none" rtlCol="0">
            <a:spAutoFit/>
          </a:bodyPr>
          <a:lstStyle/>
          <a:p>
            <a:pPr algn="ctr"/>
            <a:r>
              <a:rPr lang="en-US" sz="1200" dirty="0" smtClean="0">
                <a:solidFill>
                  <a:schemeClr val="tx1">
                    <a:lumMod val="50000"/>
                    <a:lumOff val="50000"/>
                  </a:schemeClr>
                </a:solidFill>
              </a:rPr>
              <a:t>Bach et </a:t>
            </a:r>
            <a:r>
              <a:rPr lang="en-US" sz="1200" dirty="0">
                <a:solidFill>
                  <a:schemeClr val="tx1">
                    <a:lumMod val="50000"/>
                    <a:lumOff val="50000"/>
                  </a:schemeClr>
                </a:solidFill>
              </a:rPr>
              <a:t>al. </a:t>
            </a:r>
            <a:r>
              <a:rPr lang="en-US" sz="1200" dirty="0" smtClean="0">
                <a:solidFill>
                  <a:schemeClr val="tx1">
                    <a:lumMod val="50000"/>
                    <a:lumOff val="50000"/>
                  </a:schemeClr>
                </a:solidFill>
              </a:rPr>
              <a:t>2015</a:t>
            </a:r>
            <a:endParaRPr lang="en-US" sz="1200" dirty="0">
              <a:solidFill>
                <a:schemeClr val="tx1">
                  <a:lumMod val="50000"/>
                  <a:lumOff val="50000"/>
                </a:schemeClr>
              </a:solidFill>
            </a:endParaRPr>
          </a:p>
        </p:txBody>
      </p:sp>
      <p:sp>
        <p:nvSpPr>
          <p:cNvPr id="29" name="TextBox 28"/>
          <p:cNvSpPr txBox="1"/>
          <p:nvPr/>
        </p:nvSpPr>
        <p:spPr>
          <a:xfrm>
            <a:off x="6649631" y="1855961"/>
            <a:ext cx="1517339" cy="276999"/>
          </a:xfrm>
          <a:prstGeom prst="rect">
            <a:avLst/>
          </a:prstGeom>
          <a:noFill/>
        </p:spPr>
        <p:txBody>
          <a:bodyPr wrap="none" rtlCol="0">
            <a:spAutoFit/>
          </a:bodyPr>
          <a:lstStyle/>
          <a:p>
            <a:pPr algn="ctr"/>
            <a:r>
              <a:rPr lang="en-US" sz="1200" dirty="0" err="1" smtClean="0">
                <a:solidFill>
                  <a:schemeClr val="tx1">
                    <a:lumMod val="50000"/>
                    <a:lumOff val="50000"/>
                  </a:schemeClr>
                </a:solidFill>
              </a:rPr>
              <a:t>Shrikumar</a:t>
            </a:r>
            <a:r>
              <a:rPr lang="en-US" sz="1200" dirty="0" smtClean="0">
                <a:solidFill>
                  <a:schemeClr val="tx1">
                    <a:lumMod val="50000"/>
                    <a:lumOff val="50000"/>
                  </a:schemeClr>
                </a:solidFill>
              </a:rPr>
              <a:t> et </a:t>
            </a:r>
            <a:r>
              <a:rPr lang="en-US" sz="1200" dirty="0">
                <a:solidFill>
                  <a:schemeClr val="tx1">
                    <a:lumMod val="50000"/>
                    <a:lumOff val="50000"/>
                  </a:schemeClr>
                </a:solidFill>
              </a:rPr>
              <a:t>al. </a:t>
            </a:r>
            <a:r>
              <a:rPr lang="en-US" sz="1200" dirty="0" smtClean="0">
                <a:solidFill>
                  <a:schemeClr val="tx1">
                    <a:lumMod val="50000"/>
                    <a:lumOff val="50000"/>
                  </a:schemeClr>
                </a:solidFill>
              </a:rPr>
              <a:t>2016</a:t>
            </a:r>
            <a:endParaRPr lang="en-US" sz="1200" dirty="0">
              <a:solidFill>
                <a:schemeClr val="tx1">
                  <a:lumMod val="50000"/>
                  <a:lumOff val="50000"/>
                </a:schemeClr>
              </a:solidFill>
            </a:endParaRPr>
          </a:p>
        </p:txBody>
      </p:sp>
      <p:sp>
        <p:nvSpPr>
          <p:cNvPr id="44" name="Rectangle 43"/>
          <p:cNvSpPr/>
          <p:nvPr/>
        </p:nvSpPr>
        <p:spPr>
          <a:xfrm>
            <a:off x="551734" y="1204908"/>
            <a:ext cx="2294333" cy="581747"/>
          </a:xfrm>
          <a:prstGeom prst="rect">
            <a:avLst/>
          </a:prstGeom>
          <a:solidFill>
            <a:srgbClr val="13B7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smtClean="0">
                <a:solidFill>
                  <a:schemeClr val="bg1"/>
                </a:solidFill>
              </a:rPr>
              <a:t>LIME</a:t>
            </a:r>
            <a:endParaRPr lang="en-US" sz="2100" dirty="0" smtClean="0">
              <a:solidFill>
                <a:schemeClr val="bg1"/>
              </a:solidFill>
            </a:endParaRPr>
          </a:p>
        </p:txBody>
      </p:sp>
      <p:sp>
        <p:nvSpPr>
          <p:cNvPr id="45" name="Rectangle 44"/>
          <p:cNvSpPr/>
          <p:nvPr/>
        </p:nvSpPr>
        <p:spPr>
          <a:xfrm>
            <a:off x="551734" y="2429132"/>
            <a:ext cx="2294333" cy="581747"/>
          </a:xfrm>
          <a:prstGeom prst="rect">
            <a:avLst/>
          </a:prstGeom>
          <a:solidFill>
            <a:srgbClr val="7C5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schemeClr val="bg1"/>
                </a:solidFill>
              </a:rPr>
              <a:t>Shapley </a:t>
            </a:r>
            <a:r>
              <a:rPr lang="en-US" sz="2100" dirty="0" smtClean="0">
                <a:solidFill>
                  <a:schemeClr val="bg1"/>
                </a:solidFill>
              </a:rPr>
              <a:t>reg. values</a:t>
            </a:r>
            <a:endParaRPr lang="en-US" sz="2100" dirty="0" smtClean="0">
              <a:solidFill>
                <a:schemeClr val="bg1"/>
              </a:solidFill>
            </a:endParaRPr>
          </a:p>
        </p:txBody>
      </p:sp>
      <p:sp>
        <p:nvSpPr>
          <p:cNvPr id="46" name="Rectangle 45"/>
          <p:cNvSpPr/>
          <p:nvPr/>
        </p:nvSpPr>
        <p:spPr>
          <a:xfrm>
            <a:off x="551733" y="3649074"/>
            <a:ext cx="2294333" cy="581747"/>
          </a:xfrm>
          <a:prstGeom prst="rect">
            <a:avLst/>
          </a:prstGeom>
          <a:solidFill>
            <a:srgbClr val="7C5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smtClean="0">
                <a:solidFill>
                  <a:schemeClr val="bg1"/>
                </a:solidFill>
              </a:rPr>
              <a:t>QII</a:t>
            </a:r>
            <a:endParaRPr lang="en-US" sz="2100" dirty="0" smtClean="0">
              <a:solidFill>
                <a:schemeClr val="bg1"/>
              </a:solidFill>
            </a:endParaRPr>
          </a:p>
        </p:txBody>
      </p:sp>
      <p:sp>
        <p:nvSpPr>
          <p:cNvPr id="47" name="Rectangle 46"/>
          <p:cNvSpPr/>
          <p:nvPr/>
        </p:nvSpPr>
        <p:spPr>
          <a:xfrm>
            <a:off x="3406001" y="3649074"/>
            <a:ext cx="2294333" cy="581747"/>
          </a:xfrm>
          <a:prstGeom prst="rect">
            <a:avLst/>
          </a:prstGeom>
          <a:solidFill>
            <a:srgbClr val="7C5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smtClean="0">
                <a:solidFill>
                  <a:schemeClr val="bg1"/>
                </a:solidFill>
              </a:rPr>
              <a:t>Shapley sampling</a:t>
            </a:r>
            <a:endParaRPr lang="en-US" sz="2100" dirty="0" smtClean="0">
              <a:solidFill>
                <a:schemeClr val="bg1"/>
              </a:solidFill>
            </a:endParaRPr>
          </a:p>
        </p:txBody>
      </p:sp>
      <p:sp>
        <p:nvSpPr>
          <p:cNvPr id="32" name="Rectangle 31"/>
          <p:cNvSpPr/>
          <p:nvPr/>
        </p:nvSpPr>
        <p:spPr>
          <a:xfrm>
            <a:off x="3662194" y="1763338"/>
            <a:ext cx="1700745" cy="137823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33" name="Picture 32"/>
          <p:cNvPicPr>
            <a:picLocks noChangeAspect="1"/>
          </p:cNvPicPr>
          <p:nvPr/>
        </p:nvPicPr>
        <p:blipFill>
          <a:blip r:embed="rId1"/>
          <a:stretch>
            <a:fillRect/>
          </a:stretch>
        </p:blipFill>
        <p:spPr>
          <a:xfrm>
            <a:off x="4297028" y="2226656"/>
            <a:ext cx="431075" cy="45160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4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64FD863-39F2-0244-B8C2-644E5D96AAF3}" type="slidenum">
              <a:rPr lang="en-US" smtClean="0"/>
            </a:fld>
            <a:endParaRPr lang="en-US" dirty="0"/>
          </a:p>
        </p:txBody>
      </p:sp>
      <p:sp>
        <p:nvSpPr>
          <p:cNvPr id="10" name="Rectangle 9"/>
          <p:cNvSpPr/>
          <p:nvPr/>
        </p:nvSpPr>
        <p:spPr>
          <a:xfrm>
            <a:off x="551735" y="1204908"/>
            <a:ext cx="2294333" cy="5817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smtClean="0">
                <a:solidFill>
                  <a:schemeClr val="tx1"/>
                </a:solidFill>
              </a:rPr>
              <a:t>LIME</a:t>
            </a:r>
            <a:endParaRPr lang="en-US" sz="2100" dirty="0" smtClean="0">
              <a:solidFill>
                <a:schemeClr val="tx1"/>
              </a:solidFill>
            </a:endParaRPr>
          </a:p>
        </p:txBody>
      </p:sp>
      <p:sp>
        <p:nvSpPr>
          <p:cNvPr id="18" name="Rectangle 17"/>
          <p:cNvSpPr/>
          <p:nvPr/>
        </p:nvSpPr>
        <p:spPr>
          <a:xfrm>
            <a:off x="551735" y="2429132"/>
            <a:ext cx="2294333" cy="5817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schemeClr val="tx1"/>
                </a:solidFill>
              </a:rPr>
              <a:t>Shapley </a:t>
            </a:r>
            <a:r>
              <a:rPr lang="en-US" sz="2100" dirty="0" smtClean="0">
                <a:solidFill>
                  <a:schemeClr val="tx1"/>
                </a:solidFill>
              </a:rPr>
              <a:t>reg. values</a:t>
            </a:r>
            <a:endParaRPr lang="en-US" sz="2100" dirty="0" smtClean="0">
              <a:solidFill>
                <a:schemeClr val="tx1"/>
              </a:solidFill>
            </a:endParaRPr>
          </a:p>
        </p:txBody>
      </p:sp>
      <p:sp>
        <p:nvSpPr>
          <p:cNvPr id="6" name="TextBox 5"/>
          <p:cNvSpPr txBox="1"/>
          <p:nvPr/>
        </p:nvSpPr>
        <p:spPr>
          <a:xfrm>
            <a:off x="931093" y="3035415"/>
            <a:ext cx="1535613" cy="276999"/>
          </a:xfrm>
          <a:prstGeom prst="rect">
            <a:avLst/>
          </a:prstGeom>
          <a:noFill/>
        </p:spPr>
        <p:txBody>
          <a:bodyPr wrap="none" rtlCol="0">
            <a:spAutoFit/>
          </a:bodyPr>
          <a:lstStyle/>
          <a:p>
            <a:pPr algn="ctr"/>
            <a:r>
              <a:rPr lang="en-US" sz="1200" dirty="0" err="1">
                <a:solidFill>
                  <a:schemeClr val="tx1">
                    <a:lumMod val="50000"/>
                    <a:lumOff val="50000"/>
                  </a:schemeClr>
                </a:solidFill>
              </a:rPr>
              <a:t>Lipovetsky</a:t>
            </a:r>
            <a:r>
              <a:rPr lang="en-US" sz="1200" dirty="0">
                <a:solidFill>
                  <a:schemeClr val="tx1">
                    <a:lumMod val="50000"/>
                    <a:lumOff val="50000"/>
                  </a:schemeClr>
                </a:solidFill>
              </a:rPr>
              <a:t> et al. </a:t>
            </a:r>
            <a:r>
              <a:rPr lang="en-US" sz="1200" dirty="0" smtClean="0">
                <a:solidFill>
                  <a:schemeClr val="tx1">
                    <a:lumMod val="50000"/>
                    <a:lumOff val="50000"/>
                  </a:schemeClr>
                </a:solidFill>
              </a:rPr>
              <a:t>2001</a:t>
            </a:r>
            <a:endParaRPr lang="en-US" sz="1200" dirty="0">
              <a:solidFill>
                <a:schemeClr val="tx1">
                  <a:lumMod val="50000"/>
                  <a:lumOff val="50000"/>
                </a:schemeClr>
              </a:solidFill>
            </a:endParaRPr>
          </a:p>
        </p:txBody>
      </p:sp>
      <p:sp>
        <p:nvSpPr>
          <p:cNvPr id="19" name="Rectangle 18"/>
          <p:cNvSpPr/>
          <p:nvPr/>
        </p:nvSpPr>
        <p:spPr>
          <a:xfrm>
            <a:off x="551734" y="3649074"/>
            <a:ext cx="2294333" cy="5817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smtClean="0">
                <a:solidFill>
                  <a:schemeClr val="tx1"/>
                </a:solidFill>
              </a:rPr>
              <a:t>QII</a:t>
            </a:r>
            <a:endParaRPr lang="en-US" sz="2100" dirty="0" smtClean="0">
              <a:solidFill>
                <a:schemeClr val="tx1"/>
              </a:solidFill>
            </a:endParaRPr>
          </a:p>
        </p:txBody>
      </p:sp>
      <p:sp>
        <p:nvSpPr>
          <p:cNvPr id="20" name="Rectangle 19"/>
          <p:cNvSpPr/>
          <p:nvPr/>
        </p:nvSpPr>
        <p:spPr>
          <a:xfrm>
            <a:off x="3406002" y="3649074"/>
            <a:ext cx="2294333" cy="5817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smtClean="0">
                <a:solidFill>
                  <a:schemeClr val="tx1"/>
                </a:solidFill>
              </a:rPr>
              <a:t>Shapley sampling</a:t>
            </a:r>
            <a:endParaRPr lang="en-US" sz="2100" dirty="0" smtClean="0">
              <a:solidFill>
                <a:schemeClr val="tx1"/>
              </a:solidFill>
            </a:endParaRPr>
          </a:p>
        </p:txBody>
      </p:sp>
      <p:sp>
        <p:nvSpPr>
          <p:cNvPr id="21" name="Rectangle 20"/>
          <p:cNvSpPr/>
          <p:nvPr/>
        </p:nvSpPr>
        <p:spPr>
          <a:xfrm>
            <a:off x="6261134" y="3652913"/>
            <a:ext cx="2296060" cy="577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schemeClr val="tx1"/>
                </a:solidFill>
              </a:rPr>
              <a:t>Path expectations</a:t>
            </a:r>
            <a:endParaRPr lang="en-US" sz="1015" dirty="0">
              <a:solidFill>
                <a:schemeClr val="tx1"/>
              </a:solidFill>
            </a:endParaRPr>
          </a:p>
        </p:txBody>
      </p:sp>
      <p:sp>
        <p:nvSpPr>
          <p:cNvPr id="22" name="Rectangle 21"/>
          <p:cNvSpPr/>
          <p:nvPr/>
        </p:nvSpPr>
        <p:spPr>
          <a:xfrm>
            <a:off x="6261134" y="1202974"/>
            <a:ext cx="2294333" cy="5836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smtClean="0">
                <a:solidFill>
                  <a:schemeClr val="tx1"/>
                </a:solidFill>
              </a:rPr>
              <a:t>DeepLIFT</a:t>
            </a:r>
            <a:endParaRPr lang="en-US" sz="2100" dirty="0" smtClean="0">
              <a:solidFill>
                <a:schemeClr val="tx1"/>
              </a:solidFill>
            </a:endParaRPr>
          </a:p>
        </p:txBody>
      </p:sp>
      <p:sp>
        <p:nvSpPr>
          <p:cNvPr id="23" name="Rectangle 22"/>
          <p:cNvSpPr/>
          <p:nvPr/>
        </p:nvSpPr>
        <p:spPr>
          <a:xfrm>
            <a:off x="6262861" y="2430692"/>
            <a:ext cx="2294333" cy="5836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smtClean="0">
                <a:solidFill>
                  <a:schemeClr val="tx1"/>
                </a:solidFill>
              </a:rPr>
              <a:t>Relevance prop.</a:t>
            </a:r>
            <a:endParaRPr lang="en-US" sz="2100" dirty="0" smtClean="0">
              <a:solidFill>
                <a:schemeClr val="tx1"/>
              </a:solidFill>
            </a:endParaRPr>
          </a:p>
        </p:txBody>
      </p:sp>
      <p:sp>
        <p:nvSpPr>
          <p:cNvPr id="24" name="TextBox 23"/>
          <p:cNvSpPr txBox="1"/>
          <p:nvPr/>
        </p:nvSpPr>
        <p:spPr>
          <a:xfrm>
            <a:off x="1037500" y="1855962"/>
            <a:ext cx="1322799" cy="276999"/>
          </a:xfrm>
          <a:prstGeom prst="rect">
            <a:avLst/>
          </a:prstGeom>
          <a:noFill/>
        </p:spPr>
        <p:txBody>
          <a:bodyPr wrap="none" rtlCol="0">
            <a:spAutoFit/>
          </a:bodyPr>
          <a:lstStyle/>
          <a:p>
            <a:pPr algn="ctr"/>
            <a:r>
              <a:rPr lang="en-US" sz="1200" dirty="0" smtClean="0">
                <a:solidFill>
                  <a:schemeClr val="tx1">
                    <a:lumMod val="50000"/>
                    <a:lumOff val="50000"/>
                  </a:schemeClr>
                </a:solidFill>
              </a:rPr>
              <a:t>Ribeiro </a:t>
            </a:r>
            <a:r>
              <a:rPr lang="en-US" sz="1200" dirty="0">
                <a:solidFill>
                  <a:schemeClr val="tx1">
                    <a:lumMod val="50000"/>
                    <a:lumOff val="50000"/>
                  </a:schemeClr>
                </a:solidFill>
              </a:rPr>
              <a:t>et al. </a:t>
            </a:r>
            <a:r>
              <a:rPr lang="en-US" sz="1200" dirty="0" smtClean="0">
                <a:solidFill>
                  <a:schemeClr val="tx1">
                    <a:lumMod val="50000"/>
                    <a:lumOff val="50000"/>
                  </a:schemeClr>
                </a:solidFill>
              </a:rPr>
              <a:t>2016</a:t>
            </a:r>
            <a:endParaRPr lang="en-US" sz="1200" dirty="0">
              <a:solidFill>
                <a:schemeClr val="tx1">
                  <a:lumMod val="50000"/>
                  <a:lumOff val="50000"/>
                </a:schemeClr>
              </a:solidFill>
            </a:endParaRPr>
          </a:p>
        </p:txBody>
      </p:sp>
      <p:sp>
        <p:nvSpPr>
          <p:cNvPr id="25" name="TextBox 24"/>
          <p:cNvSpPr txBox="1"/>
          <p:nvPr/>
        </p:nvSpPr>
        <p:spPr>
          <a:xfrm>
            <a:off x="1089501" y="4319828"/>
            <a:ext cx="1218795" cy="276999"/>
          </a:xfrm>
          <a:prstGeom prst="rect">
            <a:avLst/>
          </a:prstGeom>
          <a:noFill/>
        </p:spPr>
        <p:txBody>
          <a:bodyPr wrap="none" rtlCol="0">
            <a:spAutoFit/>
          </a:bodyPr>
          <a:lstStyle/>
          <a:p>
            <a:pPr algn="ctr"/>
            <a:r>
              <a:rPr lang="en-US" sz="1200" dirty="0" err="1" smtClean="0">
                <a:solidFill>
                  <a:schemeClr val="tx1">
                    <a:lumMod val="50000"/>
                    <a:lumOff val="50000"/>
                  </a:schemeClr>
                </a:solidFill>
              </a:rPr>
              <a:t>Datta</a:t>
            </a:r>
            <a:r>
              <a:rPr lang="en-US" sz="1200" dirty="0" smtClean="0">
                <a:solidFill>
                  <a:schemeClr val="tx1">
                    <a:lumMod val="50000"/>
                    <a:lumOff val="50000"/>
                  </a:schemeClr>
                </a:solidFill>
              </a:rPr>
              <a:t> et </a:t>
            </a:r>
            <a:r>
              <a:rPr lang="en-US" sz="1200" dirty="0">
                <a:solidFill>
                  <a:schemeClr val="tx1">
                    <a:lumMod val="50000"/>
                    <a:lumOff val="50000"/>
                  </a:schemeClr>
                </a:solidFill>
              </a:rPr>
              <a:t>al. </a:t>
            </a:r>
            <a:r>
              <a:rPr lang="en-US" sz="1200" dirty="0" smtClean="0">
                <a:solidFill>
                  <a:schemeClr val="tx1">
                    <a:lumMod val="50000"/>
                    <a:lumOff val="50000"/>
                  </a:schemeClr>
                </a:solidFill>
              </a:rPr>
              <a:t>2016</a:t>
            </a:r>
            <a:endParaRPr lang="en-US" sz="1200" dirty="0">
              <a:solidFill>
                <a:schemeClr val="tx1">
                  <a:lumMod val="50000"/>
                  <a:lumOff val="50000"/>
                </a:schemeClr>
              </a:solidFill>
            </a:endParaRPr>
          </a:p>
        </p:txBody>
      </p:sp>
      <p:sp>
        <p:nvSpPr>
          <p:cNvPr id="26" name="TextBox 25"/>
          <p:cNvSpPr txBox="1"/>
          <p:nvPr/>
        </p:nvSpPr>
        <p:spPr>
          <a:xfrm>
            <a:off x="3809599" y="4319827"/>
            <a:ext cx="1487138" cy="276999"/>
          </a:xfrm>
          <a:prstGeom prst="rect">
            <a:avLst/>
          </a:prstGeom>
          <a:noFill/>
        </p:spPr>
        <p:txBody>
          <a:bodyPr wrap="none" rtlCol="0">
            <a:spAutoFit/>
          </a:bodyPr>
          <a:lstStyle/>
          <a:p>
            <a:pPr algn="ctr"/>
            <a:r>
              <a:rPr lang="en-US" sz="1200" dirty="0" err="1">
                <a:solidFill>
                  <a:schemeClr val="tx1">
                    <a:lumMod val="50000"/>
                    <a:lumOff val="50000"/>
                  </a:schemeClr>
                </a:solidFill>
              </a:rPr>
              <a:t>Štrumbelj</a:t>
            </a:r>
            <a:r>
              <a:rPr lang="en-US" sz="1200" dirty="0">
                <a:solidFill>
                  <a:schemeClr val="tx1">
                    <a:lumMod val="50000"/>
                    <a:lumOff val="50000"/>
                  </a:schemeClr>
                </a:solidFill>
              </a:rPr>
              <a:t> et al. </a:t>
            </a:r>
            <a:r>
              <a:rPr lang="en-US" sz="1200" dirty="0" smtClean="0">
                <a:solidFill>
                  <a:schemeClr val="tx1">
                    <a:lumMod val="50000"/>
                    <a:lumOff val="50000"/>
                  </a:schemeClr>
                </a:solidFill>
              </a:rPr>
              <a:t>2011</a:t>
            </a:r>
            <a:endParaRPr lang="en-US" sz="1200" dirty="0">
              <a:solidFill>
                <a:schemeClr val="tx1">
                  <a:lumMod val="50000"/>
                  <a:lumOff val="50000"/>
                </a:schemeClr>
              </a:solidFill>
            </a:endParaRPr>
          </a:p>
        </p:txBody>
      </p:sp>
      <p:sp>
        <p:nvSpPr>
          <p:cNvPr id="27" name="TextBox 26"/>
          <p:cNvSpPr txBox="1"/>
          <p:nvPr/>
        </p:nvSpPr>
        <p:spPr>
          <a:xfrm>
            <a:off x="6925701" y="4320939"/>
            <a:ext cx="966931" cy="276999"/>
          </a:xfrm>
          <a:prstGeom prst="rect">
            <a:avLst/>
          </a:prstGeom>
          <a:noFill/>
        </p:spPr>
        <p:txBody>
          <a:bodyPr wrap="none" rtlCol="0">
            <a:spAutoFit/>
          </a:bodyPr>
          <a:lstStyle/>
          <a:p>
            <a:pPr algn="ctr"/>
            <a:r>
              <a:rPr lang="en-US" sz="1200" dirty="0" err="1" smtClean="0">
                <a:solidFill>
                  <a:schemeClr val="tx1">
                    <a:lumMod val="50000"/>
                    <a:lumOff val="50000"/>
                  </a:schemeClr>
                </a:solidFill>
              </a:rPr>
              <a:t>Saabas</a:t>
            </a:r>
            <a:r>
              <a:rPr lang="en-US" sz="1200" dirty="0" smtClean="0">
                <a:solidFill>
                  <a:schemeClr val="tx1">
                    <a:lumMod val="50000"/>
                    <a:lumOff val="50000"/>
                  </a:schemeClr>
                </a:solidFill>
              </a:rPr>
              <a:t> 2014</a:t>
            </a:r>
            <a:endParaRPr lang="en-US" sz="1200" dirty="0">
              <a:solidFill>
                <a:schemeClr val="tx1">
                  <a:lumMod val="50000"/>
                  <a:lumOff val="50000"/>
                </a:schemeClr>
              </a:solidFill>
            </a:endParaRPr>
          </a:p>
        </p:txBody>
      </p:sp>
      <p:sp>
        <p:nvSpPr>
          <p:cNvPr id="28" name="TextBox 27"/>
          <p:cNvSpPr txBox="1"/>
          <p:nvPr/>
        </p:nvSpPr>
        <p:spPr>
          <a:xfrm>
            <a:off x="6817880" y="3040783"/>
            <a:ext cx="1182568" cy="276999"/>
          </a:xfrm>
          <a:prstGeom prst="rect">
            <a:avLst/>
          </a:prstGeom>
          <a:noFill/>
        </p:spPr>
        <p:txBody>
          <a:bodyPr wrap="none" rtlCol="0">
            <a:spAutoFit/>
          </a:bodyPr>
          <a:lstStyle/>
          <a:p>
            <a:pPr algn="ctr"/>
            <a:r>
              <a:rPr lang="en-US" sz="1200" dirty="0" smtClean="0">
                <a:solidFill>
                  <a:schemeClr val="tx1">
                    <a:lumMod val="50000"/>
                    <a:lumOff val="50000"/>
                  </a:schemeClr>
                </a:solidFill>
              </a:rPr>
              <a:t>Bach et </a:t>
            </a:r>
            <a:r>
              <a:rPr lang="en-US" sz="1200" dirty="0">
                <a:solidFill>
                  <a:schemeClr val="tx1">
                    <a:lumMod val="50000"/>
                    <a:lumOff val="50000"/>
                  </a:schemeClr>
                </a:solidFill>
              </a:rPr>
              <a:t>al. </a:t>
            </a:r>
            <a:r>
              <a:rPr lang="en-US" sz="1200" dirty="0" smtClean="0">
                <a:solidFill>
                  <a:schemeClr val="tx1">
                    <a:lumMod val="50000"/>
                    <a:lumOff val="50000"/>
                  </a:schemeClr>
                </a:solidFill>
              </a:rPr>
              <a:t>2015</a:t>
            </a:r>
            <a:endParaRPr lang="en-US" sz="1200" dirty="0">
              <a:solidFill>
                <a:schemeClr val="tx1">
                  <a:lumMod val="50000"/>
                  <a:lumOff val="50000"/>
                </a:schemeClr>
              </a:solidFill>
            </a:endParaRPr>
          </a:p>
        </p:txBody>
      </p:sp>
      <p:sp>
        <p:nvSpPr>
          <p:cNvPr id="29" name="TextBox 28"/>
          <p:cNvSpPr txBox="1"/>
          <p:nvPr/>
        </p:nvSpPr>
        <p:spPr>
          <a:xfrm>
            <a:off x="6649631" y="1855961"/>
            <a:ext cx="1517339" cy="276999"/>
          </a:xfrm>
          <a:prstGeom prst="rect">
            <a:avLst/>
          </a:prstGeom>
          <a:noFill/>
        </p:spPr>
        <p:txBody>
          <a:bodyPr wrap="none" rtlCol="0">
            <a:spAutoFit/>
          </a:bodyPr>
          <a:lstStyle/>
          <a:p>
            <a:pPr algn="ctr"/>
            <a:r>
              <a:rPr lang="en-US" sz="1200" dirty="0" err="1" smtClean="0">
                <a:solidFill>
                  <a:schemeClr val="tx1">
                    <a:lumMod val="50000"/>
                    <a:lumOff val="50000"/>
                  </a:schemeClr>
                </a:solidFill>
              </a:rPr>
              <a:t>Shrikumar</a:t>
            </a:r>
            <a:r>
              <a:rPr lang="en-US" sz="1200" dirty="0" smtClean="0">
                <a:solidFill>
                  <a:schemeClr val="tx1">
                    <a:lumMod val="50000"/>
                    <a:lumOff val="50000"/>
                  </a:schemeClr>
                </a:solidFill>
              </a:rPr>
              <a:t> et </a:t>
            </a:r>
            <a:r>
              <a:rPr lang="en-US" sz="1200" dirty="0">
                <a:solidFill>
                  <a:schemeClr val="tx1">
                    <a:lumMod val="50000"/>
                    <a:lumOff val="50000"/>
                  </a:schemeClr>
                </a:solidFill>
              </a:rPr>
              <a:t>al. </a:t>
            </a:r>
            <a:r>
              <a:rPr lang="en-US" sz="1200" dirty="0" smtClean="0">
                <a:solidFill>
                  <a:schemeClr val="tx1">
                    <a:lumMod val="50000"/>
                    <a:lumOff val="50000"/>
                  </a:schemeClr>
                </a:solidFill>
              </a:rPr>
              <a:t>2016</a:t>
            </a:r>
            <a:endParaRPr lang="en-US" sz="1200" dirty="0">
              <a:solidFill>
                <a:schemeClr val="tx1">
                  <a:lumMod val="50000"/>
                  <a:lumOff val="50000"/>
                </a:schemeClr>
              </a:solidFill>
            </a:endParaRPr>
          </a:p>
        </p:txBody>
      </p:sp>
      <p:sp>
        <p:nvSpPr>
          <p:cNvPr id="35" name="TextBox 34"/>
          <p:cNvSpPr txBox="1"/>
          <p:nvPr/>
        </p:nvSpPr>
        <p:spPr>
          <a:xfrm>
            <a:off x="0" y="329530"/>
            <a:ext cx="9144000" cy="523220"/>
          </a:xfrm>
          <a:prstGeom prst="rect">
            <a:avLst/>
          </a:prstGeom>
          <a:noFill/>
        </p:spPr>
        <p:txBody>
          <a:bodyPr wrap="square" rtlCol="0">
            <a:spAutoFit/>
          </a:bodyPr>
          <a:lstStyle/>
          <a:p>
            <a:pPr algn="ctr"/>
            <a:r>
              <a:rPr lang="en-US" sz="2800" dirty="0">
                <a:solidFill>
                  <a:srgbClr val="1D88E5"/>
                </a:solidFill>
                <a:latin typeface="+mj-lt"/>
              </a:rPr>
              <a:t>Additive feature attribution methods</a:t>
            </a:r>
            <a:endParaRPr lang="en-US" sz="2400" dirty="0">
              <a:latin typeface="+mj-lt"/>
            </a:endParaRPr>
          </a:p>
        </p:txBody>
      </p:sp>
      <p:sp>
        <p:nvSpPr>
          <p:cNvPr id="44" name="Rectangle 43"/>
          <p:cNvSpPr/>
          <p:nvPr/>
        </p:nvSpPr>
        <p:spPr>
          <a:xfrm>
            <a:off x="551734" y="1204908"/>
            <a:ext cx="2294333" cy="581747"/>
          </a:xfrm>
          <a:prstGeom prst="rect">
            <a:avLst/>
          </a:prstGeom>
          <a:solidFill>
            <a:srgbClr val="13B7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smtClean="0">
                <a:solidFill>
                  <a:schemeClr val="bg1"/>
                </a:solidFill>
              </a:rPr>
              <a:t>LIME</a:t>
            </a:r>
            <a:endParaRPr lang="en-US" sz="2100" dirty="0" smtClean="0">
              <a:solidFill>
                <a:schemeClr val="bg1"/>
              </a:solidFill>
            </a:endParaRPr>
          </a:p>
        </p:txBody>
      </p:sp>
      <p:sp>
        <p:nvSpPr>
          <p:cNvPr id="45" name="Rectangle 44"/>
          <p:cNvSpPr/>
          <p:nvPr/>
        </p:nvSpPr>
        <p:spPr>
          <a:xfrm>
            <a:off x="551734" y="2429132"/>
            <a:ext cx="2294333" cy="581747"/>
          </a:xfrm>
          <a:prstGeom prst="rect">
            <a:avLst/>
          </a:prstGeom>
          <a:solidFill>
            <a:srgbClr val="7C5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schemeClr val="bg1"/>
                </a:solidFill>
              </a:rPr>
              <a:t>Shapley </a:t>
            </a:r>
            <a:r>
              <a:rPr lang="en-US" sz="2100" dirty="0" smtClean="0">
                <a:solidFill>
                  <a:schemeClr val="bg1"/>
                </a:solidFill>
              </a:rPr>
              <a:t>reg. values</a:t>
            </a:r>
            <a:endParaRPr lang="en-US" sz="2100" dirty="0" smtClean="0">
              <a:solidFill>
                <a:schemeClr val="bg1"/>
              </a:solidFill>
            </a:endParaRPr>
          </a:p>
        </p:txBody>
      </p:sp>
      <p:sp>
        <p:nvSpPr>
          <p:cNvPr id="46" name="Rectangle 45"/>
          <p:cNvSpPr/>
          <p:nvPr/>
        </p:nvSpPr>
        <p:spPr>
          <a:xfrm>
            <a:off x="551733" y="3649074"/>
            <a:ext cx="2294333" cy="581747"/>
          </a:xfrm>
          <a:prstGeom prst="rect">
            <a:avLst/>
          </a:prstGeom>
          <a:solidFill>
            <a:srgbClr val="7C5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smtClean="0">
                <a:solidFill>
                  <a:schemeClr val="bg1"/>
                </a:solidFill>
              </a:rPr>
              <a:t>QII</a:t>
            </a:r>
            <a:endParaRPr lang="en-US" sz="2100" dirty="0" smtClean="0">
              <a:solidFill>
                <a:schemeClr val="bg1"/>
              </a:solidFill>
            </a:endParaRPr>
          </a:p>
        </p:txBody>
      </p:sp>
      <p:sp>
        <p:nvSpPr>
          <p:cNvPr id="47" name="Rectangle 46"/>
          <p:cNvSpPr/>
          <p:nvPr/>
        </p:nvSpPr>
        <p:spPr>
          <a:xfrm>
            <a:off x="3406001" y="3649074"/>
            <a:ext cx="2294333" cy="581747"/>
          </a:xfrm>
          <a:prstGeom prst="rect">
            <a:avLst/>
          </a:prstGeom>
          <a:solidFill>
            <a:srgbClr val="7C5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smtClean="0">
                <a:solidFill>
                  <a:schemeClr val="bg1"/>
                </a:solidFill>
              </a:rPr>
              <a:t>Shapley sampling</a:t>
            </a:r>
            <a:endParaRPr lang="en-US" sz="2100" dirty="0" smtClean="0">
              <a:solidFill>
                <a:schemeClr val="bg1"/>
              </a:solidFill>
            </a:endParaRPr>
          </a:p>
        </p:txBody>
      </p:sp>
      <p:sp>
        <p:nvSpPr>
          <p:cNvPr id="48" name="Rectangle 47"/>
          <p:cNvSpPr/>
          <p:nvPr/>
        </p:nvSpPr>
        <p:spPr>
          <a:xfrm>
            <a:off x="6261133" y="3652913"/>
            <a:ext cx="2296060" cy="5779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schemeClr val="bg1"/>
                </a:solidFill>
              </a:rPr>
              <a:t>Path expectations</a:t>
            </a:r>
            <a:endParaRPr lang="en-US" sz="1015" dirty="0">
              <a:solidFill>
                <a:schemeClr val="bg1"/>
              </a:solidFill>
            </a:endParaRPr>
          </a:p>
        </p:txBody>
      </p:sp>
      <p:sp>
        <p:nvSpPr>
          <p:cNvPr id="49" name="Rectangle 48"/>
          <p:cNvSpPr/>
          <p:nvPr/>
        </p:nvSpPr>
        <p:spPr>
          <a:xfrm>
            <a:off x="6261133" y="1202974"/>
            <a:ext cx="2294333" cy="583681"/>
          </a:xfrm>
          <a:prstGeom prst="rect">
            <a:avLst/>
          </a:prstGeom>
          <a:solidFill>
            <a:srgbClr val="F52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smtClean="0">
                <a:solidFill>
                  <a:schemeClr val="bg1"/>
                </a:solidFill>
              </a:rPr>
              <a:t>DeepLIFT</a:t>
            </a:r>
            <a:endParaRPr lang="en-US" sz="2100" dirty="0" smtClean="0">
              <a:solidFill>
                <a:schemeClr val="bg1"/>
              </a:solidFill>
            </a:endParaRPr>
          </a:p>
        </p:txBody>
      </p:sp>
      <p:sp>
        <p:nvSpPr>
          <p:cNvPr id="50" name="Rectangle 49"/>
          <p:cNvSpPr/>
          <p:nvPr/>
        </p:nvSpPr>
        <p:spPr>
          <a:xfrm>
            <a:off x="6262860" y="2430692"/>
            <a:ext cx="2294333" cy="583681"/>
          </a:xfrm>
          <a:prstGeom prst="rect">
            <a:avLst/>
          </a:prstGeom>
          <a:solidFill>
            <a:srgbClr val="F52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smtClean="0">
                <a:solidFill>
                  <a:schemeClr val="bg1"/>
                </a:solidFill>
              </a:rPr>
              <a:t>Relevance prop.</a:t>
            </a:r>
            <a:endParaRPr lang="en-US" sz="2100" dirty="0" smtClean="0">
              <a:solidFill>
                <a:schemeClr val="bg1"/>
              </a:solidFill>
            </a:endParaRPr>
          </a:p>
        </p:txBody>
      </p:sp>
      <p:sp>
        <p:nvSpPr>
          <p:cNvPr id="32" name="Rectangle 31"/>
          <p:cNvSpPr/>
          <p:nvPr/>
        </p:nvSpPr>
        <p:spPr>
          <a:xfrm>
            <a:off x="3662194" y="1763338"/>
            <a:ext cx="1700745" cy="137823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33" name="Picture 32"/>
          <p:cNvPicPr>
            <a:picLocks noChangeAspect="1"/>
          </p:cNvPicPr>
          <p:nvPr/>
        </p:nvPicPr>
        <p:blipFill>
          <a:blip r:embed="rId1"/>
          <a:stretch>
            <a:fillRect/>
          </a:stretch>
        </p:blipFill>
        <p:spPr>
          <a:xfrm>
            <a:off x="4297028" y="2226656"/>
            <a:ext cx="431075" cy="45160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9" grpId="0" animBg="1"/>
      <p:bldP spid="50" grpId="0" animBg="1"/>
    </p:bldLst>
  </p:timing>
</p:sld>
</file>

<file path=ppt/tags/tag1.xml><?xml version="1.0" encoding="utf-8"?>
<p:tagLst xmlns:p="http://schemas.openxmlformats.org/presentationml/2006/main">
  <p:tag name="TIMING" val="|3.3|0.3|1.4"/>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4181</Words>
  <Application>WPS 文字</Application>
  <PresentationFormat>On-screen Show (16:9)</PresentationFormat>
  <Paragraphs>408</Paragraphs>
  <Slides>30</Slides>
  <Notes>42</Notes>
  <HiddenSlides>4</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30</vt:i4>
      </vt:variant>
    </vt:vector>
  </HeadingPairs>
  <TitlesOfParts>
    <vt:vector size="51" baseType="lpstr">
      <vt:lpstr>Arial</vt:lpstr>
      <vt:lpstr>宋体</vt:lpstr>
      <vt:lpstr>Wingdings</vt:lpstr>
      <vt:lpstr>Braggadocio</vt:lpstr>
      <vt:lpstr>苹方-简</vt:lpstr>
      <vt:lpstr>Calibri</vt:lpstr>
      <vt:lpstr>Helvetica Neue</vt:lpstr>
      <vt:lpstr>Calibri Light</vt:lpstr>
      <vt:lpstr>微软雅黑</vt:lpstr>
      <vt:lpstr>汉仪旗黑</vt:lpstr>
      <vt:lpstr>宋体</vt:lpstr>
      <vt:lpstr>Arial Unicode MS</vt:lpstr>
      <vt:lpstr>等线</vt:lpstr>
      <vt:lpstr>宋体-简</vt:lpstr>
      <vt:lpstr>Cambria Math</vt:lpstr>
      <vt:lpstr>Kingsoft Math</vt:lpstr>
      <vt:lpstr>Apple Color Emoji</vt:lpstr>
      <vt:lpstr>DengXian</vt:lpstr>
      <vt:lpstr>DejaVu Math TeX Gyre</vt:lpstr>
      <vt:lpstr>等线 Light</vt:lpstr>
      <vt:lpstr>Office Theme</vt:lpstr>
      <vt:lpstr>Report of Explainable Machine Learning Models And The Application In Real-Rorld Use Case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SHapley Additive exPlanation (SHAP) values</vt:lpstr>
      <vt:lpstr>SHapley Additive exPlanation (SHAP) values</vt:lpstr>
      <vt:lpstr>SHapley Additive exPlanation (SHAP) values</vt:lpstr>
      <vt:lpstr>PowerPoint 演示文稿</vt:lpstr>
      <vt:lpstr>LIME —— Local Interpretable Model-agnostic Explanations</vt:lpstr>
      <vt:lpstr>LIME generates a new dataset consisting of perturbed samples and the corresponding predictions of the black box model.   On this new dataset LIME then trains an interpretable model, which is weighted by the proximity of the sampled instances to the instance of interest.  </vt:lpstr>
      <vt:lpstr>PowerPoint 演示文稿</vt:lpstr>
      <vt:lpstr>How can we trust their explanation?</vt:lpstr>
      <vt:lpstr>Real-World Use Case: Predicting Company Bankruptcy in Taiwan</vt:lpstr>
      <vt:lpstr>Real-World Use Case: Predicting Company Bankruptcy in Taiwan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KRI Meeting</dc:title>
  <dc:creator>Scott Lundberg</dc:creator>
  <cp:lastModifiedBy>ShawLin</cp:lastModifiedBy>
  <cp:revision>260</cp:revision>
  <cp:lastPrinted>2024-10-07T04:27:36Z</cp:lastPrinted>
  <dcterms:created xsi:type="dcterms:W3CDTF">2024-10-07T04:27:36Z</dcterms:created>
  <dcterms:modified xsi:type="dcterms:W3CDTF">2024-10-07T04:27:36Z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2052-6.10.1.8197</vt:lpwstr>
  </property>
  <property fmtid="{D5CDD505-2E9C-101B-9397-08002B2CF9AE}" pid="3" name="ICV">
    <vt:lpwstr>63D3E9813E43849338630367CC47AC6A_43</vt:lpwstr>
  </property>
</Properties>
</file>