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4"/>
    <p:restoredTop sz="95687"/>
  </p:normalViewPr>
  <p:slideViewPr>
    <p:cSldViewPr snapToGrid="0" snapToObjects="1">
      <p:cViewPr>
        <p:scale>
          <a:sx n="60" d="100"/>
          <a:sy n="60" d="100"/>
        </p:scale>
        <p:origin x="2384" y="-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6D0824-149F-A2D0-5D74-D802D8CF9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B48D950-60F4-D87A-60AA-57259C5F1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BE0950-EC53-4DA8-251C-0DEADC01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6E7E27-5C6A-C950-8093-07459D5D7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B83666-20AB-F2BC-B60D-8826027C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37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CF53E2-DB0C-4C47-3A15-63A77E6A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D2C598-D8FA-12BC-C271-6245C8C58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43E633-4DCA-4AA4-BE9E-25FB6680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D7B4B5-A00E-6B6A-E0A0-B516BD44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CB2EA3-ACAA-D605-5594-3D6088D10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50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670BA3-9535-0EAA-ADDD-3B9C779B6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028411-BDAA-E771-E93B-6486F61BD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4697E3-270B-1F0D-635F-BC426CE2A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D59A9-18E9-C33A-4940-84ADA013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5418E3-808B-7407-234B-3B70DDE6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60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7759A4-D947-E20D-F745-8B748F20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D423C1-A6AA-12E5-094F-5C4E98079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A74D96-47DF-B68F-B802-28BF8B44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886423-649F-D6EC-EAB6-57C63E750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A0B065-7936-5D7E-7F09-C9B07A76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48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AB18F1-7219-4007-AC3A-6F63E22B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8E345A-07D1-051A-7FF0-7ED2F0828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4A5693-00EA-7F34-ED31-7B552AC0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1658E3-B6EF-A448-FC08-AC83B8026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757DA8-4B7F-C0DB-6CCD-57E4AE57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65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2A5D17-3E3A-64E2-EAFC-290763B45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9BA543-BBA5-C1B3-D4F4-1D92A2969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933B807-DFB9-E7A1-9B3F-44D06EADF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717899-8D6D-0CB7-4B29-2D354A158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F49EAC-E060-7C05-31D9-5D843C2E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5AF63F-A63B-A178-5166-28DFA9E6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23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DB8A31-6BEC-3F41-3586-0D34C7F6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1F671B-4E05-2BC1-9FD9-E82ECABD1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97E727-E4EE-55F0-89CA-2CF340748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B2BD1E-3B05-18BD-09AC-768649A91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CFF587-FF2C-E148-5D92-0B2C05B96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68AE2D6-A329-3D82-E435-422DAACE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C72D13F-B666-D965-BEE1-BE966BEF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28249CA-DF26-3E3B-B411-422879C1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21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832D0F-FB5F-A360-C391-743D97EF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02BE9B-41F8-C458-CC35-8715D9C7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C15156E-8B12-7E7D-6DAC-4F31564B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D7E5B68-A5A5-3C85-D9E9-FA0924D8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60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60ED96F-F15C-F40E-DBC1-F7642995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3ED221-61F5-B597-25ED-6F687D05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7809C9-39AB-8EE3-5438-7D1E87A5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12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D1A8C0-229D-7A34-372D-442DFDC42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AF191E-E6E3-60A3-AEDB-35FD1676A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C31D39-DA04-31B9-F88B-237738DF1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F021B7-496F-CA2C-2A50-C77E2042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F506F7-C13B-FFDA-53CE-B450444D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7F3B08-8C8E-7592-15D9-8062CBCC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59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DD980-7C06-2C6F-BE0E-E51D7CF18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E33B382-C0C2-97D2-67F5-A6B31CFB3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C5E4B5-35E2-06A7-EE7B-F5C32B99C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BBB94B-5DAF-6255-ED42-57820C04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5C8252-3371-1323-9578-DD656035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2C33E7-1A50-F019-F595-E987C4B7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53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F6F2C52-79DF-069F-92EF-F44C9A036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7C910F-6C24-06C7-660F-D45228E01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1B54C3-D247-B9B5-C04A-90AFD503E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5DB4D-E349-9B4C-9A89-4C090BD18885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5A3C57-19D7-33DA-C4E7-0378EBA05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218D4B-C360-44A4-5A85-D9C12F9A0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49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BEE44963-5D00-3F1B-0EF5-CBDC077E5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54" y="0"/>
            <a:ext cx="10675292" cy="68580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D305DE2-7781-8641-7934-A76098BCD3F1}"/>
              </a:ext>
            </a:extLst>
          </p:cNvPr>
          <p:cNvSpPr/>
          <p:nvPr/>
        </p:nvSpPr>
        <p:spPr>
          <a:xfrm>
            <a:off x="7918295" y="-2611050"/>
            <a:ext cx="8902412" cy="253996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731F8D-B7C5-6297-C0AF-B54153FFE09E}"/>
              </a:ext>
            </a:extLst>
          </p:cNvPr>
          <p:cNvSpPr txBox="1"/>
          <p:nvPr/>
        </p:nvSpPr>
        <p:spPr>
          <a:xfrm>
            <a:off x="8402482" y="-2535047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ブロック変更ドロップダウンリスト</a:t>
            </a:r>
            <a:endParaRPr lang="en-US" altLang="ja-JP" sz="20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4751BAC-9063-1A54-D325-40CB37ABAAB5}"/>
              </a:ext>
            </a:extLst>
          </p:cNvPr>
          <p:cNvSpPr txBox="1"/>
          <p:nvPr/>
        </p:nvSpPr>
        <p:spPr>
          <a:xfrm>
            <a:off x="7982955" y="-2184239"/>
            <a:ext cx="89562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プレートを構成するブロックを変更します。</a:t>
            </a:r>
            <a:endParaRPr lang="en-US" altLang="ja-JP" dirty="0"/>
          </a:p>
          <a:p>
            <a:r>
              <a:rPr lang="en-US" altLang="ja-JP" dirty="0"/>
              <a:t>3 mm :</a:t>
            </a:r>
            <a:r>
              <a:rPr lang="ja-JP" altLang="en-US"/>
              <a:t>某楽しい工作シリーズに互換しそうな穴です</a:t>
            </a:r>
            <a:endParaRPr lang="en-US" altLang="ja-JP" dirty="0"/>
          </a:p>
          <a:p>
            <a:r>
              <a:rPr lang="en-US" altLang="ja-JP" dirty="0"/>
              <a:t>4.8 mm :LEGO</a:t>
            </a:r>
            <a:r>
              <a:rPr lang="ja-JP" altLang="en-US"/>
              <a:t>テクニック規格について互換しそうな穴です</a:t>
            </a:r>
            <a:endParaRPr lang="en-US" altLang="ja-JP" dirty="0"/>
          </a:p>
          <a:p>
            <a:r>
              <a:rPr lang="en-US" altLang="ja-JP" dirty="0"/>
              <a:t>2x2ClassicBlock: 2x2</a:t>
            </a:r>
            <a:r>
              <a:rPr lang="ja-JP" altLang="en-US"/>
              <a:t>の</a:t>
            </a:r>
            <a:r>
              <a:rPr lang="en-US" altLang="ja-JP" dirty="0"/>
              <a:t>LEGO</a:t>
            </a:r>
            <a:r>
              <a:rPr lang="ja-JP" altLang="en-US"/>
              <a:t>クラシック規格について互換しそうなブロックです</a:t>
            </a:r>
            <a:endParaRPr lang="en-US" altLang="ja-JP" dirty="0"/>
          </a:p>
          <a:p>
            <a:r>
              <a:rPr lang="en-US" altLang="ja-JP" dirty="0"/>
              <a:t>2x2CircleHoleClassicBlock: 2x2</a:t>
            </a:r>
            <a:r>
              <a:rPr lang="ja-JP" altLang="en-US"/>
              <a:t>の</a:t>
            </a:r>
            <a:r>
              <a:rPr lang="en-US" altLang="ja-JP" dirty="0"/>
              <a:t>LEGO</a:t>
            </a:r>
            <a:r>
              <a:rPr lang="ja-JP" altLang="en-US"/>
              <a:t>クラシック規格について互換しそうな</a:t>
            </a:r>
            <a:br>
              <a:rPr lang="en-US" altLang="ja-JP" dirty="0"/>
            </a:br>
            <a:r>
              <a:rPr lang="ja-JP" altLang="en-US"/>
              <a:t>　</a:t>
            </a:r>
            <a:r>
              <a:rPr lang="en-US" altLang="ja-JP" dirty="0"/>
              <a:t>			</a:t>
            </a:r>
            <a:r>
              <a:rPr lang="ja-JP" altLang="en-US"/>
              <a:t>　ブロックで、軸受の形が複数の丸形で構成されています</a:t>
            </a:r>
            <a:endParaRPr lang="en-US" altLang="ja-JP" dirty="0"/>
          </a:p>
          <a:p>
            <a:r>
              <a:rPr lang="en-US" altLang="ja-JP" dirty="0"/>
              <a:t>1x1ClassicBlock: 1x1</a:t>
            </a:r>
            <a:r>
              <a:rPr lang="ja-JP" altLang="en-US"/>
              <a:t>の</a:t>
            </a:r>
            <a:r>
              <a:rPr lang="en-US" altLang="ja-JP" dirty="0"/>
              <a:t>LEGO</a:t>
            </a:r>
            <a:r>
              <a:rPr lang="ja-JP" altLang="en-US"/>
              <a:t>クラシック規格について互換しそうなブロックです</a:t>
            </a:r>
            <a:endParaRPr lang="en-US" altLang="ja-JP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887AA12-A7BE-9967-06B3-9B9700FBD780}"/>
              </a:ext>
            </a:extLst>
          </p:cNvPr>
          <p:cNvSpPr/>
          <p:nvPr/>
        </p:nvSpPr>
        <p:spPr>
          <a:xfrm>
            <a:off x="9135463" y="5163468"/>
            <a:ext cx="7302472" cy="317245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429CB3A-8604-5EA2-2F1E-22BE021703E8}"/>
              </a:ext>
            </a:extLst>
          </p:cNvPr>
          <p:cNvSpPr txBox="1"/>
          <p:nvPr/>
        </p:nvSpPr>
        <p:spPr>
          <a:xfrm>
            <a:off x="11186319" y="5253264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プレート作成テーブル</a:t>
            </a:r>
            <a:endParaRPr lang="en-US" altLang="ja-JP" sz="20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C35936-5A7E-721D-E733-698196D93CAD}"/>
              </a:ext>
            </a:extLst>
          </p:cNvPr>
          <p:cNvSpPr txBox="1"/>
          <p:nvPr/>
        </p:nvSpPr>
        <p:spPr>
          <a:xfrm>
            <a:off x="9277081" y="5613252"/>
            <a:ext cx="734047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・セルをクリックすると左のモデル画面にブロックが追加されます。</a:t>
            </a:r>
            <a:endParaRPr lang="en-US" altLang="ja-JP" dirty="0"/>
          </a:p>
          <a:p>
            <a:r>
              <a:rPr lang="ja-JP" altLang="en-US"/>
              <a:t>・セルをクリックするたびにブロックの種類が変化します。</a:t>
            </a:r>
            <a:endParaRPr lang="en-US" altLang="ja-JP" dirty="0"/>
          </a:p>
          <a:p>
            <a:r>
              <a:rPr lang="ja-JP" altLang="en-US"/>
              <a:t>・セルを複数選択して</a:t>
            </a:r>
            <a:r>
              <a:rPr lang="en-US" altLang="ja-JP" dirty="0"/>
              <a:t>Ctrl(Command)+0~3</a:t>
            </a:r>
            <a:r>
              <a:rPr lang="ja-JP" altLang="en-US"/>
              <a:t>を入力すると選択されて</a:t>
            </a:r>
            <a:endParaRPr lang="en-US" altLang="ja-JP" dirty="0"/>
          </a:p>
          <a:p>
            <a:r>
              <a:rPr lang="ja-JP" altLang="en-US"/>
              <a:t>　いるすべてのセルに対して操作を適用することができます。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0:</a:t>
            </a:r>
            <a:r>
              <a:rPr lang="ja-JP" altLang="en-US"/>
              <a:t>ブロックなし</a:t>
            </a:r>
            <a:endParaRPr lang="en-US" altLang="ja-JP" dirty="0"/>
          </a:p>
          <a:p>
            <a:r>
              <a:rPr lang="en-US" altLang="ja-JP" b="1" dirty="0">
                <a:solidFill>
                  <a:schemeClr val="accent6">
                    <a:lumMod val="50000"/>
                  </a:schemeClr>
                </a:solidFill>
              </a:rPr>
              <a:t>1(</a:t>
            </a:r>
            <a:r>
              <a:rPr lang="ja-JP" altLang="en-US" b="1">
                <a:solidFill>
                  <a:schemeClr val="accent6">
                    <a:lumMod val="50000"/>
                  </a:schemeClr>
                </a:solidFill>
              </a:rPr>
              <a:t>緑</a:t>
            </a:r>
            <a:r>
              <a:rPr lang="en-US" altLang="ja-JP" b="1" dirty="0">
                <a:solidFill>
                  <a:schemeClr val="accent6">
                    <a:lumMod val="50000"/>
                  </a:schemeClr>
                </a:solidFill>
              </a:rPr>
              <a:t>): </a:t>
            </a:r>
            <a:r>
              <a:rPr lang="ja-JP" altLang="en-US" b="1">
                <a:solidFill>
                  <a:schemeClr val="accent6">
                    <a:lumMod val="50000"/>
                  </a:schemeClr>
                </a:solidFill>
              </a:rPr>
              <a:t>円筒形の穴</a:t>
            </a:r>
            <a:r>
              <a:rPr lang="en-US" altLang="ja-JP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ja-JP" altLang="en-US" b="1">
                <a:solidFill>
                  <a:schemeClr val="accent6">
                    <a:lumMod val="50000"/>
                  </a:schemeClr>
                </a:solidFill>
              </a:rPr>
              <a:t>あるいはスタッドありブロック</a:t>
            </a:r>
            <a:endParaRPr lang="en-US" altLang="ja-JP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</a:rPr>
              <a:t>2(</a:t>
            </a:r>
            <a:r>
              <a:rPr lang="ja-JP" altLang="en-US" b="1">
                <a:solidFill>
                  <a:schemeClr val="accent2">
                    <a:lumMod val="75000"/>
                  </a:schemeClr>
                </a:solidFill>
              </a:rPr>
              <a:t>橙</a:t>
            </a:r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</a:rPr>
              <a:t>): </a:t>
            </a:r>
            <a:r>
              <a:rPr lang="ja-JP" altLang="en-US" b="1">
                <a:solidFill>
                  <a:schemeClr val="accent2">
                    <a:lumMod val="75000"/>
                  </a:schemeClr>
                </a:solidFill>
              </a:rPr>
              <a:t>十字型の穴</a:t>
            </a:r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ja-JP" altLang="en-US" b="1">
                <a:solidFill>
                  <a:schemeClr val="accent2">
                    <a:lumMod val="75000"/>
                  </a:schemeClr>
                </a:solidFill>
              </a:rPr>
              <a:t>あるいは丸穴付きスタッドありブロック</a:t>
            </a:r>
            <a:endParaRPr lang="en-US" altLang="ja-JP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ja-JP" b="1" dirty="0">
                <a:solidFill>
                  <a:srgbClr val="7030A0"/>
                </a:solidFill>
              </a:rPr>
              <a:t>3</a:t>
            </a:r>
            <a:r>
              <a:rPr lang="en-US" altLang="ja-JP" b="1" dirty="0">
                <a:solidFill>
                  <a:srgbClr val="7030A0"/>
                </a:solidFill>
                <a:sym typeface="Wingdings" pitchFamily="2" charset="2"/>
              </a:rPr>
              <a:t>(</a:t>
            </a:r>
            <a:r>
              <a:rPr lang="ja-JP" altLang="en-US" b="1">
                <a:solidFill>
                  <a:srgbClr val="7030A0"/>
                </a:solidFill>
                <a:sym typeface="Wingdings" pitchFamily="2" charset="2"/>
              </a:rPr>
              <a:t>紫</a:t>
            </a:r>
            <a:r>
              <a:rPr lang="en-US" altLang="ja-JP" b="1" dirty="0">
                <a:solidFill>
                  <a:srgbClr val="7030A0"/>
                </a:solidFill>
                <a:sym typeface="Wingdings" pitchFamily="2" charset="2"/>
              </a:rPr>
              <a:t>): </a:t>
            </a:r>
            <a:r>
              <a:rPr lang="ja-JP" altLang="en-US" b="1">
                <a:solidFill>
                  <a:srgbClr val="7030A0"/>
                </a:solidFill>
                <a:sym typeface="Wingdings" pitchFamily="2" charset="2"/>
              </a:rPr>
              <a:t>穴なし</a:t>
            </a:r>
            <a:r>
              <a:rPr lang="en-US" altLang="ja-JP" b="1" dirty="0">
                <a:solidFill>
                  <a:srgbClr val="7030A0"/>
                </a:solidFill>
                <a:sym typeface="Wingdings" pitchFamily="2" charset="2"/>
              </a:rPr>
              <a:t> </a:t>
            </a:r>
            <a:r>
              <a:rPr lang="ja-JP" altLang="en-US" b="1">
                <a:solidFill>
                  <a:srgbClr val="7030A0"/>
                </a:solidFill>
                <a:sym typeface="Wingdings" pitchFamily="2" charset="2"/>
              </a:rPr>
              <a:t>あるいはスタッドなしブロック</a:t>
            </a:r>
            <a:endParaRPr lang="en-US" altLang="ja-JP" b="1" dirty="0">
              <a:solidFill>
                <a:srgbClr val="7030A0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06342A2-C5A0-5EA6-D295-B30D2F3605FE}"/>
              </a:ext>
            </a:extLst>
          </p:cNvPr>
          <p:cNvSpPr/>
          <p:nvPr/>
        </p:nvSpPr>
        <p:spPr>
          <a:xfrm>
            <a:off x="379398" y="6776716"/>
            <a:ext cx="5662710" cy="1188446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FB2F0F8-7A8E-0FD6-F313-3452C372C07C}"/>
              </a:ext>
            </a:extLst>
          </p:cNvPr>
          <p:cNvSpPr txBox="1"/>
          <p:nvPr/>
        </p:nvSpPr>
        <p:spPr>
          <a:xfrm>
            <a:off x="2434345" y="6847719"/>
            <a:ext cx="196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STL</a:t>
            </a:r>
            <a:r>
              <a:rPr lang="ja-JP" altLang="en-US" sz="2000" b="1"/>
              <a:t>出力ボタン</a:t>
            </a:r>
            <a:endParaRPr lang="en-US" altLang="ja-JP" sz="2000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1833C81-6D48-B06A-CA44-E6A778EECD00}"/>
              </a:ext>
            </a:extLst>
          </p:cNvPr>
          <p:cNvSpPr txBox="1"/>
          <p:nvPr/>
        </p:nvSpPr>
        <p:spPr>
          <a:xfrm>
            <a:off x="480678" y="7211253"/>
            <a:ext cx="5460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モデル画面に写っているプレートの</a:t>
            </a:r>
            <a:r>
              <a:rPr lang="en-US" altLang="ja-JP" dirty="0"/>
              <a:t>STL</a:t>
            </a:r>
            <a:r>
              <a:rPr lang="ja-JP" altLang="en-US"/>
              <a:t>ファイルを</a:t>
            </a:r>
            <a:endParaRPr lang="en-US" altLang="ja-JP" dirty="0"/>
          </a:p>
          <a:p>
            <a:r>
              <a:rPr lang="ja-JP" altLang="en-US"/>
              <a:t>出力します。出力先はクリック後に指定します。</a:t>
            </a:r>
            <a:endParaRPr lang="en-US" altLang="ja-JP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C8221F9-C941-08FF-2F60-490837C1432D}"/>
              </a:ext>
            </a:extLst>
          </p:cNvPr>
          <p:cNvSpPr/>
          <p:nvPr/>
        </p:nvSpPr>
        <p:spPr>
          <a:xfrm>
            <a:off x="-4341509" y="795160"/>
            <a:ext cx="4795354" cy="126345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F88B07F-5428-AB8A-4A5D-E89354539321}"/>
              </a:ext>
            </a:extLst>
          </p:cNvPr>
          <p:cNvSpPr txBox="1"/>
          <p:nvPr/>
        </p:nvSpPr>
        <p:spPr>
          <a:xfrm>
            <a:off x="-3910886" y="923801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プレートファイル読み込みボタン</a:t>
            </a:r>
            <a:endParaRPr lang="en-US" altLang="ja-JP" sz="2000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4C1AA56-6DE7-F491-23FD-F4EEC533119D}"/>
              </a:ext>
            </a:extLst>
          </p:cNvPr>
          <p:cNvSpPr txBox="1"/>
          <p:nvPr/>
        </p:nvSpPr>
        <p:spPr>
          <a:xfrm>
            <a:off x="-4253357" y="1323911"/>
            <a:ext cx="461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プレートファイル</a:t>
            </a:r>
            <a:r>
              <a:rPr lang="en-US" altLang="ja-JP" dirty="0"/>
              <a:t>(.</a:t>
            </a:r>
            <a:r>
              <a:rPr lang="en-US" altLang="ja-JP" dirty="0" err="1"/>
              <a:t>json</a:t>
            </a:r>
            <a:r>
              <a:rPr lang="en-US" altLang="ja-JP" dirty="0"/>
              <a:t>)</a:t>
            </a:r>
            <a:r>
              <a:rPr lang="ja-JP" altLang="en-US"/>
              <a:t>を読み込んで</a:t>
            </a:r>
            <a:endParaRPr lang="en-US" altLang="ja-JP" dirty="0"/>
          </a:p>
          <a:p>
            <a:r>
              <a:rPr lang="ja-JP" altLang="en-US"/>
              <a:t>続きから作業できるようにします。</a:t>
            </a:r>
            <a:endParaRPr lang="en-US" altLang="ja-JP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FCB69F8-C5F3-02FC-6D8D-98D2902E147D}"/>
              </a:ext>
            </a:extLst>
          </p:cNvPr>
          <p:cNvSpPr/>
          <p:nvPr/>
        </p:nvSpPr>
        <p:spPr>
          <a:xfrm>
            <a:off x="-4125372" y="-2082856"/>
            <a:ext cx="4795354" cy="201176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F7508C5-61B8-474B-A62B-A2E0C2980CA0}"/>
              </a:ext>
            </a:extLst>
          </p:cNvPr>
          <p:cNvSpPr txBox="1"/>
          <p:nvPr/>
        </p:nvSpPr>
        <p:spPr>
          <a:xfrm>
            <a:off x="-3487152" y="-2061258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プレートファイル保存ボタン</a:t>
            </a:r>
            <a:endParaRPr lang="en-US" altLang="ja-JP" sz="2000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FA4F6B4-967D-138E-5FE7-34AD344ADB7F}"/>
              </a:ext>
            </a:extLst>
          </p:cNvPr>
          <p:cNvSpPr txBox="1"/>
          <p:nvPr/>
        </p:nvSpPr>
        <p:spPr>
          <a:xfrm>
            <a:off x="-4037220" y="-1642474"/>
            <a:ext cx="4619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現状作成しているプレートの情報を</a:t>
            </a:r>
            <a:endParaRPr lang="en-US" altLang="ja-JP" dirty="0"/>
          </a:p>
          <a:p>
            <a:r>
              <a:rPr lang="ja-JP" altLang="en-US"/>
              <a:t>プレートファイル</a:t>
            </a:r>
            <a:r>
              <a:rPr lang="en-US" altLang="ja-JP" dirty="0"/>
              <a:t>(.</a:t>
            </a:r>
            <a:r>
              <a:rPr lang="en-US" altLang="ja-JP" dirty="0" err="1"/>
              <a:t>json</a:t>
            </a:r>
            <a:r>
              <a:rPr lang="en-US" altLang="ja-JP" dirty="0"/>
              <a:t>)</a:t>
            </a:r>
            <a:r>
              <a:rPr lang="ja-JP" altLang="en-US"/>
              <a:t>へ保存します。</a:t>
            </a:r>
            <a:endParaRPr lang="en-US" altLang="ja-JP" dirty="0"/>
          </a:p>
          <a:p>
            <a:r>
              <a:rPr lang="ja-JP" altLang="en-US"/>
              <a:t>保存したファイルを左のプレートファイル</a:t>
            </a:r>
            <a:endParaRPr lang="en-US" altLang="ja-JP" dirty="0"/>
          </a:p>
          <a:p>
            <a:r>
              <a:rPr lang="ja-JP" altLang="en-US"/>
              <a:t>読み込みボタンで読み込むことで続きから</a:t>
            </a:r>
            <a:endParaRPr lang="en-US" altLang="ja-JP" dirty="0"/>
          </a:p>
          <a:p>
            <a:r>
              <a:rPr lang="ja-JP" altLang="en-US"/>
              <a:t>作業を進めることができます。</a:t>
            </a:r>
            <a:endParaRPr lang="en-US" altLang="ja-JP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24BD6F3-B8AF-5B9A-F8B9-A964AB2A7AC8}"/>
              </a:ext>
            </a:extLst>
          </p:cNvPr>
          <p:cNvSpPr/>
          <p:nvPr/>
        </p:nvSpPr>
        <p:spPr>
          <a:xfrm>
            <a:off x="-2868645" y="3053176"/>
            <a:ext cx="4795354" cy="2560076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3FE99C1-0EA7-8F8E-DB0C-DC8147C36C60}"/>
              </a:ext>
            </a:extLst>
          </p:cNvPr>
          <p:cNvSpPr txBox="1"/>
          <p:nvPr/>
        </p:nvSpPr>
        <p:spPr>
          <a:xfrm>
            <a:off x="-1481251" y="314455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モデル画面</a:t>
            </a:r>
            <a:endParaRPr lang="en-US" altLang="ja-JP" sz="20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F23602E-C0F5-58C3-93A2-24014EB65D13}"/>
              </a:ext>
            </a:extLst>
          </p:cNvPr>
          <p:cNvSpPr txBox="1"/>
          <p:nvPr/>
        </p:nvSpPr>
        <p:spPr>
          <a:xfrm>
            <a:off x="-2780493" y="3581927"/>
            <a:ext cx="4619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プレート作成テーブルの</a:t>
            </a:r>
            <a:r>
              <a:rPr lang="en-US" altLang="ja-JP" dirty="0"/>
              <a:t>CAD</a:t>
            </a:r>
            <a:r>
              <a:rPr lang="ja-JP" altLang="en-US"/>
              <a:t>データを表示します。プレート作成テーブルで操作されるたびに画面が更新されます。</a:t>
            </a:r>
            <a:endParaRPr lang="en-US" altLang="ja-JP" dirty="0"/>
          </a:p>
          <a:p>
            <a:br>
              <a:rPr lang="en-US" altLang="ja-JP" dirty="0"/>
            </a:br>
            <a:r>
              <a:rPr lang="ja-JP" altLang="en-US"/>
              <a:t>モデル画面では下記の操作ができます。</a:t>
            </a:r>
            <a:br>
              <a:rPr lang="en-US" altLang="ja-JP" dirty="0"/>
            </a:br>
            <a:r>
              <a:rPr lang="ja-JP" altLang="en-US"/>
              <a:t>・ドラッグ操作でプレートを回転</a:t>
            </a:r>
            <a:endParaRPr lang="en-US" altLang="ja-JP" dirty="0"/>
          </a:p>
          <a:p>
            <a:r>
              <a:rPr lang="ja-JP" altLang="en-US"/>
              <a:t>・スクロース操作でプレートを拡大、縮小</a:t>
            </a:r>
            <a:endParaRPr lang="en-US" altLang="ja-JP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E4E74CFF-0B54-9646-3E47-F99C6C901692}"/>
              </a:ext>
            </a:extLst>
          </p:cNvPr>
          <p:cNvCxnSpPr>
            <a:cxnSpLocks/>
          </p:cNvCxnSpPr>
          <p:nvPr/>
        </p:nvCxnSpPr>
        <p:spPr>
          <a:xfrm flipV="1">
            <a:off x="312499" y="549247"/>
            <a:ext cx="571969" cy="23542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6AD0B36-1161-D3FE-E927-2388EEAF130F}"/>
              </a:ext>
            </a:extLst>
          </p:cNvPr>
          <p:cNvCxnSpPr>
            <a:cxnSpLocks/>
          </p:cNvCxnSpPr>
          <p:nvPr/>
        </p:nvCxnSpPr>
        <p:spPr>
          <a:xfrm>
            <a:off x="669982" y="-199404"/>
            <a:ext cx="1028928" cy="63698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817BF38-071B-6236-4FD9-D95AC124A5FB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926709" y="4333214"/>
            <a:ext cx="480204" cy="2541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3B4B502-40C5-89AC-0E55-3268BCC9EFE4}"/>
              </a:ext>
            </a:extLst>
          </p:cNvPr>
          <p:cNvCxnSpPr>
            <a:cxnSpLocks/>
          </p:cNvCxnSpPr>
          <p:nvPr/>
        </p:nvCxnSpPr>
        <p:spPr>
          <a:xfrm flipV="1">
            <a:off x="3637049" y="5875854"/>
            <a:ext cx="365969" cy="3921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E1E9681-82DC-4C02-A6C2-9D5B1D1731DB}"/>
              </a:ext>
            </a:extLst>
          </p:cNvPr>
          <p:cNvCxnSpPr>
            <a:cxnSpLocks/>
          </p:cNvCxnSpPr>
          <p:nvPr/>
        </p:nvCxnSpPr>
        <p:spPr>
          <a:xfrm flipH="1">
            <a:off x="7296960" y="-46752"/>
            <a:ext cx="2488127" cy="121633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E81A49DC-0885-3A7D-9D3B-7E1C4F6FFDBD}"/>
              </a:ext>
            </a:extLst>
          </p:cNvPr>
          <p:cNvCxnSpPr>
            <a:cxnSpLocks/>
          </p:cNvCxnSpPr>
          <p:nvPr/>
        </p:nvCxnSpPr>
        <p:spPr>
          <a:xfrm flipH="1" flipV="1">
            <a:off x="9084168" y="4397622"/>
            <a:ext cx="2279699" cy="78455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5E7CF4C7-02B0-83BF-B2BD-9312A9DBEC90}"/>
              </a:ext>
            </a:extLst>
          </p:cNvPr>
          <p:cNvSpPr/>
          <p:nvPr/>
        </p:nvSpPr>
        <p:spPr>
          <a:xfrm>
            <a:off x="11812602" y="1379569"/>
            <a:ext cx="5662710" cy="1786956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4DEB93F-10FB-479B-2967-6846A616E58F}"/>
              </a:ext>
            </a:extLst>
          </p:cNvPr>
          <p:cNvSpPr txBox="1"/>
          <p:nvPr/>
        </p:nvSpPr>
        <p:spPr>
          <a:xfrm>
            <a:off x="11986819" y="1534096"/>
            <a:ext cx="531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プレート作成テーブルのスケール設定リスト</a:t>
            </a:r>
            <a:endParaRPr lang="en-US" altLang="ja-JP" sz="20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58B7813-9B81-F51D-E5B1-A9D70FAFBB46}"/>
              </a:ext>
            </a:extLst>
          </p:cNvPr>
          <p:cNvSpPr txBox="1"/>
          <p:nvPr/>
        </p:nvSpPr>
        <p:spPr>
          <a:xfrm>
            <a:off x="11877262" y="1921684"/>
            <a:ext cx="56220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横方向</a:t>
            </a:r>
            <a:r>
              <a:rPr lang="en-US" altLang="ja-JP" dirty="0"/>
              <a:t>(X Scale)</a:t>
            </a:r>
            <a:r>
              <a:rPr lang="ja-JP" altLang="en-US"/>
              <a:t>および縦方向</a:t>
            </a:r>
            <a:r>
              <a:rPr lang="en-US" altLang="ja-JP" dirty="0"/>
              <a:t>(Y Scale)</a:t>
            </a:r>
            <a:r>
              <a:rPr lang="ja-JP" altLang="en-US"/>
              <a:t>の大きさを</a:t>
            </a:r>
            <a:endParaRPr lang="en-US" altLang="ja-JP" dirty="0"/>
          </a:p>
          <a:p>
            <a:r>
              <a:rPr lang="ja-JP" altLang="en-US"/>
              <a:t>指定することができます。</a:t>
            </a:r>
            <a:endParaRPr lang="en-US" altLang="ja-JP" dirty="0"/>
          </a:p>
          <a:p>
            <a:r>
              <a:rPr lang="ja-JP" altLang="en-US"/>
              <a:t>大きさは</a:t>
            </a:r>
            <a:r>
              <a:rPr lang="en-US" altLang="ja-JP" dirty="0"/>
              <a:t>5</a:t>
            </a:r>
            <a:r>
              <a:rPr lang="ja-JP" altLang="en-US"/>
              <a:t>刻みになっており、横方向と縦方向ともに</a:t>
            </a:r>
            <a:endParaRPr lang="en-US" altLang="ja-JP" dirty="0"/>
          </a:p>
          <a:p>
            <a:r>
              <a:rPr lang="ja-JP" altLang="en-US"/>
              <a:t>最小</a:t>
            </a:r>
            <a:r>
              <a:rPr lang="en-US" altLang="ja-JP" dirty="0"/>
              <a:t>10</a:t>
            </a:r>
            <a:r>
              <a:rPr lang="ja-JP" altLang="en-US"/>
              <a:t>、最大</a:t>
            </a:r>
            <a:r>
              <a:rPr lang="en-US" altLang="ja-JP" dirty="0"/>
              <a:t>100</a:t>
            </a:r>
            <a:r>
              <a:rPr lang="ja-JP" altLang="en-US"/>
              <a:t>になっています。</a:t>
            </a:r>
            <a:endParaRPr lang="en-US" altLang="ja-JP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AB5EC030-EB19-FE2D-3912-8423604B9758}"/>
              </a:ext>
            </a:extLst>
          </p:cNvPr>
          <p:cNvCxnSpPr>
            <a:cxnSpLocks/>
          </p:cNvCxnSpPr>
          <p:nvPr/>
        </p:nvCxnSpPr>
        <p:spPr>
          <a:xfrm flipH="1" flipV="1">
            <a:off x="7982955" y="2094227"/>
            <a:ext cx="3829647" cy="102778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65243FEA-8955-11D0-28D3-D2F13E729F5E}"/>
              </a:ext>
            </a:extLst>
          </p:cNvPr>
          <p:cNvCxnSpPr>
            <a:cxnSpLocks/>
          </p:cNvCxnSpPr>
          <p:nvPr/>
        </p:nvCxnSpPr>
        <p:spPr>
          <a:xfrm flipH="1" flipV="1">
            <a:off x="10164726" y="2084908"/>
            <a:ext cx="1663724" cy="43694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39A31AB-3AFB-E9E9-CE67-BD36278EA7F2}"/>
              </a:ext>
            </a:extLst>
          </p:cNvPr>
          <p:cNvSpPr/>
          <p:nvPr/>
        </p:nvSpPr>
        <p:spPr>
          <a:xfrm>
            <a:off x="1220049" y="-2611050"/>
            <a:ext cx="6510281" cy="250347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9D5377C-C921-DD7F-E904-004388214629}"/>
              </a:ext>
            </a:extLst>
          </p:cNvPr>
          <p:cNvSpPr txBox="1"/>
          <p:nvPr/>
        </p:nvSpPr>
        <p:spPr>
          <a:xfrm>
            <a:off x="2572038" y="-258945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選択セル一斉適用ボタン</a:t>
            </a:r>
            <a:endParaRPr lang="en-US" altLang="ja-JP" sz="2000" b="1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E0074D4-CBED-A4B6-B4F7-A1DF0080F80C}"/>
              </a:ext>
            </a:extLst>
          </p:cNvPr>
          <p:cNvSpPr txBox="1"/>
          <p:nvPr/>
        </p:nvSpPr>
        <p:spPr>
          <a:xfrm>
            <a:off x="1231815" y="-2213677"/>
            <a:ext cx="6372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プレート作成テーブルで選択しているすべてのセルに対して操作を行うボタンです。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0:</a:t>
            </a:r>
            <a:r>
              <a:rPr lang="ja-JP" altLang="en-US"/>
              <a:t>ブロックなし</a:t>
            </a:r>
            <a:endParaRPr lang="en-US" altLang="ja-JP" dirty="0"/>
          </a:p>
          <a:p>
            <a:r>
              <a:rPr lang="en-US" altLang="ja-JP" b="1" dirty="0">
                <a:solidFill>
                  <a:schemeClr val="accent6">
                    <a:lumMod val="50000"/>
                  </a:schemeClr>
                </a:solidFill>
              </a:rPr>
              <a:t>1(</a:t>
            </a:r>
            <a:r>
              <a:rPr lang="ja-JP" altLang="en-US" b="1">
                <a:solidFill>
                  <a:schemeClr val="accent6">
                    <a:lumMod val="50000"/>
                  </a:schemeClr>
                </a:solidFill>
              </a:rPr>
              <a:t>緑</a:t>
            </a:r>
            <a:r>
              <a:rPr lang="en-US" altLang="ja-JP" b="1" dirty="0">
                <a:solidFill>
                  <a:schemeClr val="accent6">
                    <a:lumMod val="50000"/>
                  </a:schemeClr>
                </a:solidFill>
              </a:rPr>
              <a:t>): </a:t>
            </a:r>
            <a:r>
              <a:rPr lang="ja-JP" altLang="en-US" b="1">
                <a:solidFill>
                  <a:schemeClr val="accent6">
                    <a:lumMod val="50000"/>
                  </a:schemeClr>
                </a:solidFill>
              </a:rPr>
              <a:t>円筒形の穴</a:t>
            </a:r>
            <a:r>
              <a:rPr lang="en-US" altLang="ja-JP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ja-JP" altLang="en-US" b="1">
                <a:solidFill>
                  <a:schemeClr val="accent6">
                    <a:lumMod val="50000"/>
                  </a:schemeClr>
                </a:solidFill>
              </a:rPr>
              <a:t>あるいはスタッドありブロック</a:t>
            </a:r>
            <a:endParaRPr lang="en-US" altLang="ja-JP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</a:rPr>
              <a:t>2(</a:t>
            </a:r>
            <a:r>
              <a:rPr lang="ja-JP" altLang="en-US" b="1">
                <a:solidFill>
                  <a:schemeClr val="accent2">
                    <a:lumMod val="75000"/>
                  </a:schemeClr>
                </a:solidFill>
              </a:rPr>
              <a:t>橙</a:t>
            </a:r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</a:rPr>
              <a:t>): </a:t>
            </a:r>
            <a:r>
              <a:rPr lang="ja-JP" altLang="en-US" b="1">
                <a:solidFill>
                  <a:schemeClr val="accent2">
                    <a:lumMod val="75000"/>
                  </a:schemeClr>
                </a:solidFill>
              </a:rPr>
              <a:t>十字型の穴</a:t>
            </a:r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ja-JP" altLang="en-US" b="1">
                <a:solidFill>
                  <a:schemeClr val="accent2">
                    <a:lumMod val="75000"/>
                  </a:schemeClr>
                </a:solidFill>
              </a:rPr>
              <a:t>あるいは丸穴付きスタッドありブロック</a:t>
            </a:r>
            <a:endParaRPr lang="en-US" altLang="ja-JP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ja-JP" b="1" dirty="0">
                <a:solidFill>
                  <a:srgbClr val="7030A0"/>
                </a:solidFill>
              </a:rPr>
              <a:t>3</a:t>
            </a:r>
            <a:r>
              <a:rPr lang="en-US" altLang="ja-JP" b="1" dirty="0">
                <a:solidFill>
                  <a:srgbClr val="7030A0"/>
                </a:solidFill>
                <a:sym typeface="Wingdings" pitchFamily="2" charset="2"/>
              </a:rPr>
              <a:t>(</a:t>
            </a:r>
            <a:r>
              <a:rPr lang="ja-JP" altLang="en-US" b="1">
                <a:solidFill>
                  <a:srgbClr val="7030A0"/>
                </a:solidFill>
                <a:sym typeface="Wingdings" pitchFamily="2" charset="2"/>
              </a:rPr>
              <a:t>紫</a:t>
            </a:r>
            <a:r>
              <a:rPr lang="en-US" altLang="ja-JP" b="1" dirty="0">
                <a:solidFill>
                  <a:srgbClr val="7030A0"/>
                </a:solidFill>
                <a:sym typeface="Wingdings" pitchFamily="2" charset="2"/>
              </a:rPr>
              <a:t>): </a:t>
            </a:r>
            <a:r>
              <a:rPr lang="ja-JP" altLang="en-US" b="1">
                <a:solidFill>
                  <a:srgbClr val="7030A0"/>
                </a:solidFill>
                <a:sym typeface="Wingdings" pitchFamily="2" charset="2"/>
              </a:rPr>
              <a:t>穴なし</a:t>
            </a:r>
            <a:r>
              <a:rPr lang="en-US" altLang="ja-JP" b="1" dirty="0">
                <a:solidFill>
                  <a:srgbClr val="7030A0"/>
                </a:solidFill>
                <a:sym typeface="Wingdings" pitchFamily="2" charset="2"/>
              </a:rPr>
              <a:t> </a:t>
            </a:r>
            <a:r>
              <a:rPr lang="ja-JP" altLang="en-US" b="1">
                <a:solidFill>
                  <a:srgbClr val="7030A0"/>
                </a:solidFill>
                <a:sym typeface="Wingdings" pitchFamily="2" charset="2"/>
              </a:rPr>
              <a:t>あるいはスタッドなしブロック</a:t>
            </a:r>
            <a:endParaRPr lang="en-US" altLang="ja-JP" b="1" dirty="0">
              <a:solidFill>
                <a:srgbClr val="7030A0"/>
              </a:solidFill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AE58338-F01A-20F5-228A-5258609042E9}"/>
              </a:ext>
            </a:extLst>
          </p:cNvPr>
          <p:cNvCxnSpPr>
            <a:cxnSpLocks/>
          </p:cNvCxnSpPr>
          <p:nvPr/>
        </p:nvCxnSpPr>
        <p:spPr>
          <a:xfrm flipH="1">
            <a:off x="2406913" y="-165146"/>
            <a:ext cx="151372" cy="50867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71B85A8-CA79-2EF3-446A-9FCF4F799A28}"/>
              </a:ext>
            </a:extLst>
          </p:cNvPr>
          <p:cNvCxnSpPr>
            <a:cxnSpLocks/>
          </p:cNvCxnSpPr>
          <p:nvPr/>
        </p:nvCxnSpPr>
        <p:spPr>
          <a:xfrm flipH="1">
            <a:off x="3097667" y="-199404"/>
            <a:ext cx="70134" cy="52417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35DAED5C-5E1C-F0BA-C1AD-B37EBE0D02A0}"/>
              </a:ext>
            </a:extLst>
          </p:cNvPr>
          <p:cNvCxnSpPr>
            <a:cxnSpLocks/>
          </p:cNvCxnSpPr>
          <p:nvPr/>
        </p:nvCxnSpPr>
        <p:spPr>
          <a:xfrm flipH="1">
            <a:off x="3637049" y="-152914"/>
            <a:ext cx="151372" cy="59049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6DB70F8-4FC6-F4D6-052F-49E206B8D5DF}"/>
              </a:ext>
            </a:extLst>
          </p:cNvPr>
          <p:cNvCxnSpPr>
            <a:cxnSpLocks/>
          </p:cNvCxnSpPr>
          <p:nvPr/>
        </p:nvCxnSpPr>
        <p:spPr>
          <a:xfrm flipH="1">
            <a:off x="4257669" y="-86107"/>
            <a:ext cx="151372" cy="46192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87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EC5907CF-4069-9012-9924-2E959FF4E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05695"/>
              </p:ext>
            </p:extLst>
          </p:nvPr>
        </p:nvGraphicFramePr>
        <p:xfrm>
          <a:off x="-1786270" y="-1079363"/>
          <a:ext cx="11121656" cy="153695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02419">
                  <a:extLst>
                    <a:ext uri="{9D8B030D-6E8A-4147-A177-3AD203B41FA5}">
                      <a16:colId xmlns:a16="http://schemas.microsoft.com/office/drawing/2014/main" val="2993506365"/>
                    </a:ext>
                  </a:extLst>
                </a:gridCol>
                <a:gridCol w="1935125">
                  <a:extLst>
                    <a:ext uri="{9D8B030D-6E8A-4147-A177-3AD203B41FA5}">
                      <a16:colId xmlns:a16="http://schemas.microsoft.com/office/drawing/2014/main" val="1503905983"/>
                    </a:ext>
                  </a:extLst>
                </a:gridCol>
                <a:gridCol w="1892596">
                  <a:extLst>
                    <a:ext uri="{9D8B030D-6E8A-4147-A177-3AD203B41FA5}">
                      <a16:colId xmlns:a16="http://schemas.microsoft.com/office/drawing/2014/main" val="2886260100"/>
                    </a:ext>
                  </a:extLst>
                </a:gridCol>
                <a:gridCol w="1871330">
                  <a:extLst>
                    <a:ext uri="{9D8B030D-6E8A-4147-A177-3AD203B41FA5}">
                      <a16:colId xmlns:a16="http://schemas.microsoft.com/office/drawing/2014/main" val="1210699008"/>
                    </a:ext>
                  </a:extLst>
                </a:gridCol>
                <a:gridCol w="2020186">
                  <a:extLst>
                    <a:ext uri="{9D8B030D-6E8A-4147-A177-3AD203B41FA5}">
                      <a16:colId xmlns:a16="http://schemas.microsoft.com/office/drawing/2014/main" val="207604226"/>
                    </a:ext>
                  </a:extLst>
                </a:gridCol>
              </a:tblGrid>
              <a:tr h="1632256">
                <a:tc>
                  <a:txBody>
                    <a:bodyPr/>
                    <a:lstStyle/>
                    <a:p>
                      <a:pPr algn="ctr"/>
                      <a:endParaRPr kumimoji="1" lang="en-US" altLang="ja-JP" sz="2800" dirty="0"/>
                    </a:p>
                    <a:p>
                      <a:pPr algn="ctr"/>
                      <a:r>
                        <a:rPr kumimoji="1" lang="en-US" altLang="ja-JP" sz="4400" dirty="0"/>
                        <a:t>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kumimoji="1" lang="en-US" altLang="ja-JP" sz="2800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4400" dirty="0"/>
                        <a:t>0</a:t>
                      </a:r>
                      <a:endParaRPr kumimoji="1" lang="ja-JP" altLang="en-US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kumimoji="1" lang="en-US" altLang="ja-JP" sz="2800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4400" dirty="0"/>
                        <a:t>1</a:t>
                      </a:r>
                      <a:endParaRPr kumimoji="1" lang="ja-JP" altLang="en-US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kumimoji="1" lang="en-US" altLang="ja-JP" sz="2800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4400" dirty="0"/>
                        <a:t>2</a:t>
                      </a:r>
                      <a:endParaRPr kumimoji="1" lang="ja-JP" altLang="en-US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kumimoji="1" lang="en-US" altLang="ja-JP" sz="2800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4400" dirty="0"/>
                        <a:t>3</a:t>
                      </a:r>
                      <a:endParaRPr kumimoji="1" lang="ja-JP" altLang="en-US" sz="4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526508"/>
                  </a:ext>
                </a:extLst>
              </a:tr>
              <a:tr h="17650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400" dirty="0"/>
                        <a:t>3mm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43605"/>
                  </a:ext>
                </a:extLst>
              </a:tr>
              <a:tr h="16799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400" dirty="0"/>
                        <a:t>4.8mm</a:t>
                      </a:r>
                      <a:endParaRPr kumimoji="1" lang="ja-JP" altLang="en-US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124714"/>
                  </a:ext>
                </a:extLst>
              </a:tr>
              <a:tr h="34236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kumimoji="1" lang="en-US" altLang="ja-JP" sz="32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2x2LEGO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 err="1"/>
                        <a:t>ClassicBlock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134147"/>
                  </a:ext>
                </a:extLst>
              </a:tr>
              <a:tr h="34024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kumimoji="1" lang="en-US" altLang="ja-JP" sz="18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2x2LEGO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 err="1"/>
                        <a:t>CircleHole</a:t>
                      </a:r>
                      <a:endParaRPr kumimoji="1" lang="en-US" altLang="ja-JP" sz="32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 err="1"/>
                        <a:t>ClassicBlock</a:t>
                      </a:r>
                      <a:endParaRPr kumimoji="1" lang="en-US" altLang="ja-JP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289743"/>
                  </a:ext>
                </a:extLst>
              </a:tr>
              <a:tr h="34662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kumimoji="1" lang="en-US" altLang="ja-JP" sz="32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1x1LEGO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 err="1"/>
                        <a:t>ClassicBlock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215665"/>
                  </a:ext>
                </a:extLst>
              </a:tr>
            </a:tbl>
          </a:graphicData>
        </a:graphic>
      </p:graphicFrame>
      <p:pic>
        <p:nvPicPr>
          <p:cNvPr id="5" name="図 4">
            <a:extLst>
              <a:ext uri="{FF2B5EF4-FFF2-40B4-BE49-F238E27FC236}">
                <a16:creationId xmlns:a16="http://schemas.microsoft.com/office/drawing/2014/main" id="{C9F9F9DA-4CE9-EEF3-4055-319663555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086" y="683911"/>
            <a:ext cx="1645179" cy="151665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FAC3CD4-0B12-6F41-B36E-E56BA0839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746" y="659431"/>
            <a:ext cx="1645179" cy="151664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5F841D6-0B06-3293-DF57-6A18764BB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406" y="683911"/>
            <a:ext cx="1645179" cy="1516649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838AEF-E412-22F0-CB2D-C8D87D6D279D}"/>
              </a:ext>
            </a:extLst>
          </p:cNvPr>
          <p:cNvSpPr txBox="1"/>
          <p:nvPr/>
        </p:nvSpPr>
        <p:spPr>
          <a:xfrm>
            <a:off x="1786269" y="1063812"/>
            <a:ext cx="1441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None</a:t>
            </a:r>
            <a:endParaRPr kumimoji="1" lang="ja-JP" altLang="en-US" sz="40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4C8494-3B49-A96D-ABE0-AC32890FDB0B}"/>
              </a:ext>
            </a:extLst>
          </p:cNvPr>
          <p:cNvSpPr txBox="1"/>
          <p:nvPr/>
        </p:nvSpPr>
        <p:spPr>
          <a:xfrm>
            <a:off x="1786269" y="2721114"/>
            <a:ext cx="1441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None</a:t>
            </a:r>
            <a:endParaRPr kumimoji="1" lang="ja-JP" altLang="en-US" sz="40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0AD6CA-51C7-3371-832B-0AB57F052424}"/>
              </a:ext>
            </a:extLst>
          </p:cNvPr>
          <p:cNvSpPr txBox="1"/>
          <p:nvPr/>
        </p:nvSpPr>
        <p:spPr>
          <a:xfrm>
            <a:off x="1786269" y="5226284"/>
            <a:ext cx="1441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None</a:t>
            </a:r>
            <a:endParaRPr kumimoji="1" lang="ja-JP" altLang="en-US" sz="40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E7F5139-8B67-81D4-A89B-87F4107EE6C4}"/>
              </a:ext>
            </a:extLst>
          </p:cNvPr>
          <p:cNvSpPr txBox="1"/>
          <p:nvPr/>
        </p:nvSpPr>
        <p:spPr>
          <a:xfrm>
            <a:off x="1786269" y="8707232"/>
            <a:ext cx="1441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None</a:t>
            </a:r>
            <a:endParaRPr kumimoji="1" lang="ja-JP" altLang="en-US" sz="40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2E3451D-F473-0194-728D-335BA8A670AB}"/>
              </a:ext>
            </a:extLst>
          </p:cNvPr>
          <p:cNvSpPr txBox="1"/>
          <p:nvPr/>
        </p:nvSpPr>
        <p:spPr>
          <a:xfrm>
            <a:off x="1786269" y="12154425"/>
            <a:ext cx="1441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None</a:t>
            </a:r>
            <a:endParaRPr kumimoji="1" lang="ja-JP" altLang="en-US" sz="400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8CE6F31-C8E2-F479-0164-E4AE29627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0132" y="2373744"/>
            <a:ext cx="1645180" cy="151665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334973B1-C7B2-1378-4A8E-6148C96658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7746" y="2373744"/>
            <a:ext cx="1645179" cy="151664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F76A342-63F7-D81B-7C2D-F05248E164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0759" y="2373744"/>
            <a:ext cx="1645179" cy="151664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00BB73D5-33DD-E45E-DB20-8939121295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8421" y="4093941"/>
            <a:ext cx="1796033" cy="151665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59DF08E-7446-609D-0D72-9ADCB56C53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1373" y="4063577"/>
            <a:ext cx="1796033" cy="151665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90D422D9-2EAA-E4BE-CF2F-507A8D9E01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57237" y="4035737"/>
            <a:ext cx="1829001" cy="154449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17BFA3CB-2315-C057-7516-9B1BF1870F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18421" y="7653779"/>
            <a:ext cx="1694792" cy="143115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F81FE63C-6205-D1F0-ADE5-6C65A854DB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43963" y="7632540"/>
            <a:ext cx="1694792" cy="143115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CA2F67AA-D3A6-670E-AA90-552D57A3FD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45406" y="7653779"/>
            <a:ext cx="1669641" cy="1409919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014C5F3-28FF-8310-7F37-661A1DD052D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45406" y="9190139"/>
            <a:ext cx="1631173" cy="150518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97599B87-E78D-B876-E9C6-84426AD2CA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18421" y="9190139"/>
            <a:ext cx="1631173" cy="1505188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979A282B-413B-7B18-3F6C-49767FFD7A8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77746" y="9188284"/>
            <a:ext cx="1631173" cy="1505188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DA5A9D7D-58DC-F823-E5F0-D4BFD2FE3DC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14756" y="5683548"/>
            <a:ext cx="1749317" cy="1614207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315DB251-9819-AD32-1619-3FF0FD63429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04515" y="5683548"/>
            <a:ext cx="1710532" cy="1578418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CF40AAFA-9DC7-3E6B-D210-B0DA3E2737C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18421" y="5683548"/>
            <a:ext cx="1798892" cy="165995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670C080F-1AF1-BD18-9BAA-40C95C226A8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18421" y="12549567"/>
            <a:ext cx="1798893" cy="1659954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3B6F94E2-D1F2-81E3-9ABA-65F5BC454F0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01433" y="12549565"/>
            <a:ext cx="1798894" cy="1659955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5B2FCBD7-0BD7-834F-D096-C0B2D775155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390588" y="12549564"/>
            <a:ext cx="1798894" cy="1659955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D9C08F8-E03A-1E0B-F9EE-E6F350FA6A3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404515" y="10867824"/>
            <a:ext cx="1777857" cy="1640543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4ADB6612-7AEB-0790-E6DF-3EE787F3723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647675" y="10867824"/>
            <a:ext cx="1746646" cy="1611742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63562283-8AF4-90FA-551F-7E675D8F856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486081" y="10867822"/>
            <a:ext cx="1746647" cy="161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0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472</Words>
  <Application>Microsoft Macintosh PowerPoint</Application>
  <PresentationFormat>ワイド画面</PresentationFormat>
  <Paragraphs>69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井上 稔</dc:creator>
  <cp:lastModifiedBy>井上 稔</cp:lastModifiedBy>
  <cp:revision>10</cp:revision>
  <dcterms:created xsi:type="dcterms:W3CDTF">2022-06-21T02:46:58Z</dcterms:created>
  <dcterms:modified xsi:type="dcterms:W3CDTF">2022-11-27T05:27:31Z</dcterms:modified>
</cp:coreProperties>
</file>