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E9C53AC0-F940-C062-B9D5-39D78EA4783E}" name="Manuel León Sánchez" initials="MLS" userId="S::mleon@freepikco.onmicrosoft.com::687f66f5-f43f-41a9-ac21-b6d6310773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FF"/>
    <a:srgbClr val="AD9EE3"/>
    <a:srgbClr val="F3BB30"/>
    <a:srgbClr val="BAD6F1"/>
    <a:srgbClr val="B5D0EB"/>
    <a:srgbClr val="ABB2FC"/>
    <a:srgbClr val="000000"/>
    <a:srgbClr val="E7C9F3"/>
    <a:srgbClr val="CFAFE7"/>
    <a:srgbClr val="B68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792" autoAdjust="0"/>
  </p:normalViewPr>
  <p:slideViewPr>
    <p:cSldViewPr snapToGrid="0" showGuides="1">
      <p:cViewPr varScale="1">
        <p:scale>
          <a:sx n="90" d="100"/>
          <a:sy n="90" d="100"/>
        </p:scale>
        <p:origin x="960" y="6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48" Type="http://schemas.microsoft.com/office/2018/10/relationships/authors" Target="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F641-E87C-4868-AE4A-7668A05F95D8}" type="datetimeFigureOut">
              <a:rPr lang="es-ES" smtClean="0"/>
              <a:t>21/06/2024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4F5AA-3CC3-485B-8229-2F3C9DC47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76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F5AA-3CC3-485B-8229-2F3C9DC4706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28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4A8FEC2-FECF-91B5-FF3D-1D5D4AE24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8780" y="720241"/>
            <a:ext cx="5806440" cy="2848865"/>
          </a:xfrm>
        </p:spPr>
        <p:txBody>
          <a:bodyPr anchor="b">
            <a:noAutofit/>
          </a:bodyPr>
          <a:lstStyle>
            <a:lvl1pPr algn="ctr"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D569B72-51DC-BE58-9871-32C9EA8303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4355" y="3617490"/>
            <a:ext cx="2475290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3BF9AB-B16E-A26A-BFF2-D1279E11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0609"/>
            <a:ext cx="7696200" cy="49570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4884DA22-FB37-CC61-F72B-C346C0937F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7162" r="83888" b="19636"/>
          <a:stretch/>
        </p:blipFill>
        <p:spPr>
          <a:xfrm rot="21136873" flipH="1" flipV="1">
            <a:off x="-138113" y="-105914"/>
            <a:ext cx="1724025" cy="2786969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070C2179-2569-3F3C-30CC-D4370B0E36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V="1">
            <a:off x="-38900" y="-32369"/>
            <a:ext cx="1009571" cy="802102"/>
          </a:xfrm>
          <a:prstGeom prst="rect">
            <a:avLst/>
          </a:prstGeom>
        </p:spPr>
      </p:pic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A0FDA114-D61F-53ED-3494-7437E1759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585017" y="4318687"/>
            <a:ext cx="1097627" cy="5447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CC3FA0-1A96-8F10-353E-13501EB5A5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98202" y="552452"/>
            <a:ext cx="294759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85456" y="2784207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79732" y="2548107"/>
            <a:ext cx="1299925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185456" y="2437620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E7B5AEF-C08F-9D9A-49D3-910C9A50612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55397" y="2784207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E8BE305-AD7E-F4F6-AA38-4181064113A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643874" y="2548107"/>
            <a:ext cx="1305724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9D2C4A4-11EF-352D-1148-EBCE026093D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955397" y="2437620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F84C1D4-2515-5DA2-CB33-5461C84DE5E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2185456" y="3986598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17137BC-B422-7845-F0F2-7CCD734F646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79732" y="3750498"/>
            <a:ext cx="1299925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00947E3-9F4B-64B2-9013-1D106AEA0086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185456" y="3640011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DF544F3-CE43-61D9-C801-6E5C95CC7000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55397" y="3986598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F1D6513-B55D-B47F-93D1-0BE186DA35BD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4643874" y="3750498"/>
            <a:ext cx="1305724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5B9A0DA-7F92-F155-EF5F-FA6BFFCEB8E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55397" y="3640011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3" name="Imagen 42" descr="Forma&#10;&#10;Descripción generada automáticamente">
            <a:extLst>
              <a:ext uri="{FF2B5EF4-FFF2-40B4-BE49-F238E27FC236}">
                <a16:creationId xmlns:a16="http://schemas.microsoft.com/office/drawing/2014/main" id="{858ADF4B-6A25-92E3-75CC-B385023F4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V="1">
            <a:off x="7422300" y="252920"/>
            <a:ext cx="2286955" cy="1134961"/>
          </a:xfrm>
          <a:prstGeom prst="rect">
            <a:avLst/>
          </a:prstGeom>
        </p:spPr>
      </p:pic>
      <p:pic>
        <p:nvPicPr>
          <p:cNvPr id="44" name="Imagen 4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D1F444CB-35F5-219C-08E9-25DEC4C23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1" t="37086" r="2754" b="19907"/>
          <a:stretch/>
        </p:blipFill>
        <p:spPr>
          <a:xfrm flipH="1">
            <a:off x="8197664" y="4107437"/>
            <a:ext cx="946335" cy="10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-4.93827E-6 L -0.0099 -0.02777 " pathEditMode="relative" rAng="0" ptsTypes="AA">
                                          <p:cBhvr>
                                            <p:cTn id="6" dur="2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6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1.35802E-6 L -8.33333E-7 -3.08642E-6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89 -2.59259E-6 L -0.0349 -2.59259E-6 " pathEditMode="relative" rAng="0" ptsTypes="AA">
                                          <p:cBhvr>
                                            <p:cTn id="14" dur="4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7.40741E-7 L 0.07136 0.00062 " pathEditMode="relative" rAng="0" ptsTypes="AA">
                                          <p:cBhvr>
                                            <p:cTn id="16" dur="7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3.20988E-6 L 0.01667 0.01697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3" y="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-4.93827E-6 L -0.0099 -0.02777 " pathEditMode="relative" rAng="0" ptsTypes="AA">
                                          <p:cBhvr>
                                            <p:cTn id="6" dur="2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6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1.35802E-6 L -8.33333E-7 -3.08642E-6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89 -2.59259E-6 L -0.0349 -2.59259E-6 " pathEditMode="relative" rAng="0" ptsTypes="AA">
                                          <p:cBhvr>
                                            <p:cTn id="14" dur="4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7.40741E-7 L 0.07136 0.00062 " pathEditMode="relative" rAng="0" ptsTypes="AA">
                                          <p:cBhvr>
                                            <p:cTn id="16" dur="7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3.20988E-6 L 0.01667 0.01697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3" y="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001A8A-891E-D2AE-FE4D-AB857A222E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76078" y="1741336"/>
            <a:ext cx="3591845" cy="232508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7D85608-CD86-DB54-886E-5B0C1DCC94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5468" y="3942677"/>
            <a:ext cx="2473065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016973" y="916611"/>
            <a:ext cx="3110054" cy="615714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8819" y="2169042"/>
            <a:ext cx="6606362" cy="242200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B21134-96A1-CABC-DEB1-9780239101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16372" y="552452"/>
            <a:ext cx="411125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C7939A1-0E92-74B6-5DFE-69AB56B1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5" t="24064" r="2121" b="27803"/>
          <a:stretch/>
        </p:blipFill>
        <p:spPr>
          <a:xfrm flipH="1" flipV="1">
            <a:off x="7475359" y="-228601"/>
            <a:ext cx="1851519" cy="1657995"/>
          </a:xfrm>
          <a:prstGeom prst="rect">
            <a:avLst/>
          </a:prstGeom>
        </p:spPr>
      </p:pic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48A88EED-AAAA-00FF-48A0-D45831195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913013" y="679493"/>
            <a:ext cx="2286955" cy="1134961"/>
          </a:xfrm>
          <a:prstGeom prst="rect">
            <a:avLst/>
          </a:prstGeom>
        </p:spPr>
      </p:pic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A5FB7142-D816-1946-DC3C-197B447D1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7" t="37085" r="2754" b="15750"/>
          <a:stretch/>
        </p:blipFill>
        <p:spPr>
          <a:xfrm flipH="1" flipV="1">
            <a:off x="8416774" y="-91441"/>
            <a:ext cx="910105" cy="867295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AE5A8C9C-274D-AFF7-7E9F-EC21A56F2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1" t="26660" r="-1628" b="28084"/>
          <a:stretch/>
        </p:blipFill>
        <p:spPr>
          <a:xfrm>
            <a:off x="-265176" y="4334468"/>
            <a:ext cx="2031631" cy="95076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BD6EBA5-A69D-AA95-B0EF-CB2A280E091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273" y="552452"/>
            <a:ext cx="3671454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DD306B-4B15-65F7-AA39-8D3BC6EA0A8E}"/>
              </a:ext>
            </a:extLst>
          </p:cNvPr>
          <p:cNvSpPr>
            <a:spLocks noGrp="1"/>
          </p:cNvSpPr>
          <p:nvPr userDrawn="1">
            <p:ph type="body" idx="24" hasCustomPrompt="1"/>
          </p:nvPr>
        </p:nvSpPr>
        <p:spPr>
          <a:xfrm>
            <a:off x="1547842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2643C61-59B4-A58F-A228-D9F7D6EB82E9}"/>
              </a:ext>
            </a:extLst>
          </p:cNvPr>
          <p:cNvSpPr>
            <a:spLocks noGrp="1"/>
          </p:cNvSpPr>
          <p:nvPr userDrawn="1">
            <p:ph type="body" idx="26" hasCustomPrompt="1"/>
          </p:nvPr>
        </p:nvSpPr>
        <p:spPr>
          <a:xfrm>
            <a:off x="1547842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3377C4-7D1C-7B6A-FAC4-B70137765F5B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4887825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E4FCE2E-88A9-25FA-BAD7-80A6B75AD5DF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4887825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 p14:bounceEnd="5091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959601-4BE1-E5E5-A7F9-E129DDA7AE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1685" y="552451"/>
            <a:ext cx="3700630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2086672"/>
            <a:ext cx="4224183" cy="227017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6EF09D-EFA4-B663-E5F4-CF64F187C1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552451"/>
            <a:ext cx="4224183" cy="115801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8F6C4-D890-F98C-8754-CB0360F01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7376" y="2072069"/>
            <a:ext cx="1768556" cy="1753044"/>
          </a:xfrm>
          <a:prstGeom prst="ellipse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175104E1-FF75-F03A-4E72-E4AD26F7E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761" b="12346"/>
          <a:stretch/>
        </p:blipFill>
        <p:spPr>
          <a:xfrm rot="10800000" flipH="1" flipV="1">
            <a:off x="7454375" y="423185"/>
            <a:ext cx="2293129" cy="1134961"/>
          </a:xfrm>
          <a:prstGeom prst="rect">
            <a:avLst/>
          </a:prstGeom>
        </p:spPr>
      </p:pic>
      <p:pic>
        <p:nvPicPr>
          <p:cNvPr id="10" name="Imagen 9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F6B481E3-3B9D-3FF3-6616-2306490D9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5216" r="41135" b="20031"/>
          <a:stretch/>
        </p:blipFill>
        <p:spPr>
          <a:xfrm rot="10800000" flipH="1" flipV="1">
            <a:off x="4315968" y="2124636"/>
            <a:ext cx="5065776" cy="31880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051F0E-F8D2-B290-5ECB-737621E7077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23901" y="3556751"/>
            <a:ext cx="2919632" cy="84512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BEFE41-2B4A-7DEB-7A96-9694689131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800978"/>
            <a:ext cx="3429887" cy="273478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9">
            <a:extLst>
              <a:ext uri="{FF2B5EF4-FFF2-40B4-BE49-F238E27FC236}">
                <a16:creationId xmlns:a16="http://schemas.microsoft.com/office/drawing/2014/main" id="{3AF2FBCA-206D-E060-CA0A-D0D1F42A73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5466">
            <a:off x="5181490" y="680791"/>
            <a:ext cx="3001482" cy="3759733"/>
          </a:xfrm>
          <a:prstGeom prst="roundRect">
            <a:avLst>
              <a:gd name="adj" fmla="val 9934"/>
            </a:avLst>
          </a:prstGeom>
        </p:spPr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</p:spPr>
        <p:txBody>
          <a:bodyPr anchor="b">
            <a:no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Staatliches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0616DF4A-2FFF-2C13-7E9C-4F919C31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94891" y="3405721"/>
            <a:ext cx="2286955" cy="1134961"/>
          </a:xfrm>
          <a:prstGeom prst="rect">
            <a:avLst/>
          </a:prstGeom>
        </p:spPr>
      </p:pic>
      <p:pic>
        <p:nvPicPr>
          <p:cNvPr id="5" name="Imagen 4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B33848EC-A231-1995-0AA4-F7B721A24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t="-1" r="13066" b="2056"/>
          <a:stretch/>
        </p:blipFill>
        <p:spPr>
          <a:xfrm>
            <a:off x="-403665" y="2125543"/>
            <a:ext cx="2553002" cy="3100153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0252CE12-3B36-12AF-BC31-EECE72395B89}"/>
              </a:ext>
            </a:extLst>
          </p:cNvPr>
          <p:cNvGrpSpPr/>
          <p:nvPr/>
        </p:nvGrpSpPr>
        <p:grpSpPr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A55D6E9-C2A1-7AC4-CFE8-517A0B47B1E3}"/>
                </a:ext>
              </a:extLst>
            </p:cNvPr>
            <p:cNvSpPr/>
            <p:nvPr/>
          </p:nvSpPr>
          <p:spPr>
            <a:xfrm>
              <a:off x="7708161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09F50E8-8908-9D49-CF25-75AA9E31E354}"/>
                </a:ext>
              </a:extLst>
            </p:cNvPr>
            <p:cNvSpPr/>
            <p:nvPr/>
          </p:nvSpPr>
          <p:spPr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76080A4-25C7-3DBE-F73F-160910291B56}"/>
                </a:ext>
              </a:extLst>
            </p:cNvPr>
            <p:cNvSpPr/>
            <p:nvPr/>
          </p:nvSpPr>
          <p:spPr>
            <a:xfrm>
              <a:off x="6571806" y="4032800"/>
              <a:ext cx="159162" cy="159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4D46114-2E67-E3A5-A6FC-59CE6B7A57FD}"/>
                </a:ext>
              </a:extLst>
            </p:cNvPr>
            <p:cNvSpPr/>
            <p:nvPr/>
          </p:nvSpPr>
          <p:spPr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D9B40B-F94C-9D00-0511-4B0E931BD7A2}"/>
                </a:ext>
              </a:extLst>
            </p:cNvPr>
            <p:cNvSpPr/>
            <p:nvPr/>
          </p:nvSpPr>
          <p:spPr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341BF1A-72C5-837F-B2EA-F87553846C24}"/>
                </a:ext>
              </a:extLst>
            </p:cNvPr>
            <p:cNvSpPr/>
            <p:nvPr/>
          </p:nvSpPr>
          <p:spPr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" name="Imagen 5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2C9551F7-1CC2-17DA-E795-426C995C9B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16723" r="2754" b="16297"/>
          <a:stretch/>
        </p:blipFill>
        <p:spPr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BB2D7DD-F93E-8C14-FD55-F8D608F6BC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24065" r="2121" b="29834"/>
          <a:stretch/>
        </p:blipFill>
        <p:spPr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36DE4F0E-359C-8659-9F6A-E7FB60FA61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0768" r="52157" b="16265"/>
          <a:stretch/>
        </p:blipFill>
        <p:spPr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2D65546-0E04-829A-2C66-1EFA7456FC6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3625" r="32257" b="25757"/>
          <a:stretch/>
        </p:blipFill>
        <p:spPr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20EC8C9-E192-543B-41C9-9EE6E8E2567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5327" r="75928" b="24553"/>
          <a:stretch/>
        </p:blipFill>
        <p:spPr>
          <a:xfrm>
            <a:off x="8292693" y="3830850"/>
            <a:ext cx="1129668" cy="1426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071" y="1233102"/>
            <a:ext cx="6179742" cy="2848865"/>
          </a:xfr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6000" b="1" dirty="0"/>
              <a:t>SOFTWARE CONFIGURATION MANAJEMEN (SCM)</a:t>
            </a:r>
            <a:endParaRPr lang="en-US" sz="2400" dirty="0"/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E0AF15B-946B-E61F-27E1-33F2B2A38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202470" y="1179535"/>
            <a:ext cx="1097627" cy="544726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A6C64AD8-0DB0-2832-F1C1-35805C11EF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1" t="7067" r="23582" b="7841"/>
          <a:stretch/>
        </p:blipFill>
        <p:spPr>
          <a:xfrm>
            <a:off x="-1262910" y="-1437473"/>
            <a:ext cx="2759858" cy="2736884"/>
          </a:xfrm>
          <a:prstGeom prst="rect">
            <a:avLst/>
          </a:prstGeom>
        </p:spPr>
      </p:pic>
      <p:pic>
        <p:nvPicPr>
          <p:cNvPr id="21" name="Imagen 20" descr="Imagen que contiene Forma&#10;&#10;Descripción generada automáticamente">
            <a:extLst>
              <a:ext uri="{FF2B5EF4-FFF2-40B4-BE49-F238E27FC236}">
                <a16:creationId xmlns:a16="http://schemas.microsoft.com/office/drawing/2014/main" id="{632DD628-04C5-CA87-E1EE-559AE69DA89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6651387" y="-1303255"/>
            <a:ext cx="1835802" cy="1824428"/>
          </a:xfrm>
          <a:prstGeom prst="rect">
            <a:avLst/>
          </a:prstGeom>
        </p:spPr>
      </p:pic>
      <p:pic>
        <p:nvPicPr>
          <p:cNvPr id="23" name="Imagen 2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DD46D984-9223-3367-6904-B3BCA1FAFDC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671495" y="1353532"/>
            <a:ext cx="471505" cy="451627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EEEBC7D9-ECC0-D71D-C3CB-0DE8581C005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8232" r="2400" b="10923"/>
          <a:stretch/>
        </p:blipFill>
        <p:spPr>
          <a:xfrm>
            <a:off x="736095" y="4533677"/>
            <a:ext cx="1550866" cy="756713"/>
          </a:xfrm>
          <a:prstGeom prst="rect">
            <a:avLst/>
          </a:prstGeom>
        </p:spPr>
      </p:pic>
      <p:pic>
        <p:nvPicPr>
          <p:cNvPr id="54" name="Imagen 53" descr="Círculo&#10;&#10;Descripción generada automáticamente">
            <a:extLst>
              <a:ext uri="{FF2B5EF4-FFF2-40B4-BE49-F238E27FC236}">
                <a16:creationId xmlns:a16="http://schemas.microsoft.com/office/drawing/2014/main" id="{F11A0CF4-010E-A5AB-9200-827BEFFCAB7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6949405" y="3605748"/>
            <a:ext cx="801545" cy="7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2.09877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10" dur="5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2.09877E-6 L 0.00035 0.05031 " pathEditMode="relative" rAng="0" ptsTypes="AA">
                                          <p:cBhvr>
                                            <p:cTn id="12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>
                                          <p:cBhvr>
                                            <p:cTn id="22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4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8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30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6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6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8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40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42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44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46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6C472D1-D7F7-5010-F51F-01F13E706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C94BCF3D-2AB2-F284-2248-D2AF46E84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19" name="Imagen 18" descr="Forma&#10;&#10;Descripción generada automáticamente">
            <a:extLst>
              <a:ext uri="{FF2B5EF4-FFF2-40B4-BE49-F238E27FC236}">
                <a16:creationId xmlns:a16="http://schemas.microsoft.com/office/drawing/2014/main" id="{7C535F28-2F5A-D36A-EAD1-28B3696AF1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pic>
        <p:nvPicPr>
          <p:cNvPr id="20" name="Imagen 19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CF60E3-78D7-51AC-75FD-E0A2B6208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25" name="Imagen 24" descr="Forma&#10;&#10;Descripción generada automáticamente">
            <a:extLst>
              <a:ext uri="{FF2B5EF4-FFF2-40B4-BE49-F238E27FC236}">
                <a16:creationId xmlns:a16="http://schemas.microsoft.com/office/drawing/2014/main" id="{EF29D5C1-068C-EFFE-DCB3-F2B782DB2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05BB9E87-182A-468B-9602-C5781A81D0E3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3A9DB9B-8C03-35B4-D1BA-B25EEDD9F97C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79DF483-5DF6-3D3B-E09B-F4DF371A8EB0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0054D9A-5830-30C2-E771-326ABB2A17C2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27C22C4-6251-4F2A-F030-5136E798906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89094FB-878D-B980-6403-6CBE7C76BAB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6B90AB65-9A2F-C54C-60F9-5665E2016760}"/>
              </a:ext>
            </a:extLst>
          </p:cNvPr>
          <p:cNvSpPr/>
          <p:nvPr/>
        </p:nvSpPr>
        <p:spPr>
          <a:xfrm>
            <a:off x="3364690" y="3468154"/>
            <a:ext cx="1014472" cy="101447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875693-0101-47F8-8FF6-40B84B49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847" y="214556"/>
            <a:ext cx="3700630" cy="1158014"/>
          </a:xfrm>
        </p:spPr>
        <p:txBody>
          <a:bodyPr/>
          <a:lstStyle/>
          <a:p>
            <a:r>
              <a:rPr lang="en-US" sz="3600" dirty="0"/>
              <a:t>2. ANSI/IEEE</a:t>
            </a:r>
          </a:p>
        </p:txBody>
      </p:sp>
      <p:sp>
        <p:nvSpPr>
          <p:cNvPr id="245" name="Marcador de texto 37">
            <a:extLst>
              <a:ext uri="{FF2B5EF4-FFF2-40B4-BE49-F238E27FC236}">
                <a16:creationId xmlns:a16="http://schemas.microsoft.com/office/drawing/2014/main" id="{F4C5F402-079B-DB67-5FCC-A2FCAD5A9859}"/>
              </a:ext>
            </a:extLst>
          </p:cNvPr>
          <p:cNvSpPr txBox="1">
            <a:spLocks/>
          </p:cNvSpPr>
          <p:nvPr/>
        </p:nvSpPr>
        <p:spPr>
          <a:xfrm>
            <a:off x="233916" y="1384230"/>
            <a:ext cx="8655677" cy="255357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/>
              <a:t>Standar</a:t>
            </a:r>
            <a:r>
              <a:rPr lang="en-US" sz="1400" dirty="0"/>
              <a:t> ANSI/IEEE Std 1044-2008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yang </a:t>
            </a:r>
            <a:r>
              <a:rPr lang="en-US" sz="1400" dirty="0" err="1"/>
              <a:t>dikembangkan</a:t>
            </a:r>
            <a:r>
              <a:rPr lang="en-US" sz="1400" dirty="0"/>
              <a:t> </a:t>
            </a:r>
            <a:r>
              <a:rPr lang="en-US" sz="1400" dirty="0" err="1"/>
              <a:t>bersama</a:t>
            </a:r>
            <a:r>
              <a:rPr lang="en-US" sz="1400" dirty="0"/>
              <a:t> oleh American National Standards Institute (ANSI) dan Institute of Electrical and Electronics Engineers (IEEE) yang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panduan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SCM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r>
              <a:rPr lang="en-US" sz="1400" dirty="0"/>
              <a:t>,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militer</a:t>
            </a:r>
            <a:r>
              <a:rPr lang="en-US" sz="1400" dirty="0"/>
              <a:t>, </a:t>
            </a:r>
            <a:r>
              <a:rPr lang="en-US" sz="1400" dirty="0" err="1"/>
              <a:t>komersial</a:t>
            </a:r>
            <a:r>
              <a:rPr lang="en-US" sz="1400" dirty="0"/>
              <a:t>, dan </a:t>
            </a:r>
            <a:r>
              <a:rPr lang="en-US" sz="1400" dirty="0" err="1"/>
              <a:t>organisasi</a:t>
            </a:r>
            <a:r>
              <a:rPr lang="en-US" sz="1400" dirty="0"/>
              <a:t>.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mencakup</a:t>
            </a:r>
            <a:r>
              <a:rPr lang="en-US" sz="1400" dirty="0"/>
              <a:t>:</a:t>
            </a:r>
          </a:p>
          <a:p>
            <a:pPr algn="just"/>
            <a:r>
              <a:rPr lang="en-US" sz="1400" b="1" dirty="0" err="1"/>
              <a:t>Konsep</a:t>
            </a:r>
            <a:r>
              <a:rPr lang="en-US" sz="1400" b="1" dirty="0"/>
              <a:t> dan </a:t>
            </a:r>
            <a:r>
              <a:rPr lang="en-US" sz="1400" b="1" dirty="0" err="1"/>
              <a:t>terminologi</a:t>
            </a:r>
            <a:r>
              <a:rPr lang="en-US" sz="1400" b="1" dirty="0"/>
              <a:t> SCM: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mendefinisikan</a:t>
            </a:r>
            <a:r>
              <a:rPr lang="en-US" sz="1400" dirty="0"/>
              <a:t> </a:t>
            </a:r>
            <a:r>
              <a:rPr lang="en-US" sz="1400" dirty="0" err="1"/>
              <a:t>istilah</a:t>
            </a:r>
            <a:r>
              <a:rPr lang="en-US" sz="1400" dirty="0"/>
              <a:t> dan </a:t>
            </a:r>
            <a:r>
              <a:rPr lang="en-US" sz="1400" dirty="0" err="1"/>
              <a:t>konsep</a:t>
            </a:r>
            <a:r>
              <a:rPr lang="en-US" sz="1400" dirty="0"/>
              <a:t> </a:t>
            </a:r>
            <a:r>
              <a:rPr lang="en-US" sz="1400" dirty="0" err="1"/>
              <a:t>kunci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SCM, </a:t>
            </a:r>
            <a:r>
              <a:rPr lang="en-US" sz="1400" dirty="0" err="1"/>
              <a:t>seperti</a:t>
            </a:r>
            <a:r>
              <a:rPr lang="en-US" sz="1400" dirty="0"/>
              <a:t> item </a:t>
            </a:r>
            <a:r>
              <a:rPr lang="en-US" sz="1400" dirty="0" err="1"/>
              <a:t>konfigurasi</a:t>
            </a:r>
            <a:r>
              <a:rPr lang="en-US" sz="1400" dirty="0"/>
              <a:t>, baseline, dan change control.</a:t>
            </a:r>
          </a:p>
          <a:p>
            <a:pPr algn="just"/>
            <a:r>
              <a:rPr lang="en-US" sz="1400" b="1" dirty="0"/>
              <a:t>Proses SCM: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menjelaskan</a:t>
            </a:r>
            <a:r>
              <a:rPr lang="en-US" sz="1400" dirty="0"/>
              <a:t> proses SCM,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identifikasi</a:t>
            </a:r>
            <a:r>
              <a:rPr lang="en-US" sz="1400" dirty="0"/>
              <a:t>, </a:t>
            </a:r>
            <a:r>
              <a:rPr lang="en-US" sz="1400" dirty="0" err="1"/>
              <a:t>kontrol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, </a:t>
            </a:r>
            <a:r>
              <a:rPr lang="en-US" sz="1400" dirty="0" err="1"/>
              <a:t>kontrol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, audit </a:t>
            </a:r>
            <a:r>
              <a:rPr lang="en-US" sz="1400" dirty="0" err="1"/>
              <a:t>konfigurasi</a:t>
            </a:r>
            <a:r>
              <a:rPr lang="en-US" sz="1400" dirty="0"/>
              <a:t>, dan </a:t>
            </a:r>
            <a:r>
              <a:rPr lang="en-US" sz="1400" dirty="0" err="1"/>
              <a:t>pelaporan</a:t>
            </a:r>
            <a:r>
              <a:rPr lang="en-US" sz="1400" dirty="0"/>
              <a:t> status </a:t>
            </a:r>
            <a:r>
              <a:rPr lang="en-US" sz="1400" dirty="0" err="1"/>
              <a:t>konfigurasi</a:t>
            </a:r>
            <a:r>
              <a:rPr lang="en-US" sz="1400" dirty="0"/>
              <a:t>.</a:t>
            </a:r>
          </a:p>
          <a:p>
            <a:pPr algn="just"/>
            <a:r>
              <a:rPr lang="en-US" sz="1400" b="1" dirty="0" err="1"/>
              <a:t>Praktik</a:t>
            </a:r>
            <a:r>
              <a:rPr lang="en-US" sz="1400" b="1" dirty="0"/>
              <a:t> </a:t>
            </a:r>
            <a:r>
              <a:rPr lang="en-US" sz="1400" b="1" dirty="0" err="1"/>
              <a:t>terbaik</a:t>
            </a:r>
            <a:r>
              <a:rPr lang="en-US" sz="1400" b="1" dirty="0"/>
              <a:t> SCM: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panduan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praktik</a:t>
            </a:r>
            <a:r>
              <a:rPr lang="en-US" sz="1400" dirty="0"/>
              <a:t> </a:t>
            </a:r>
            <a:r>
              <a:rPr lang="en-US" sz="1400" dirty="0" err="1"/>
              <a:t>terbaik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SCM,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SCM yang </a:t>
            </a:r>
            <a:r>
              <a:rPr lang="en-US" sz="1400" dirty="0" err="1"/>
              <a:t>tepat</a:t>
            </a:r>
            <a:r>
              <a:rPr lang="en-US" sz="1400" dirty="0"/>
              <a:t> dan </a:t>
            </a:r>
            <a:r>
              <a:rPr lang="en-US" sz="1400" dirty="0" err="1"/>
              <a:t>mendokumentasikan</a:t>
            </a:r>
            <a:r>
              <a:rPr lang="en-US" sz="1400" dirty="0"/>
              <a:t> proses SCM.</a:t>
            </a:r>
          </a:p>
          <a:p>
            <a:pPr algn="just"/>
            <a:r>
              <a:rPr lang="en-US" sz="1400" b="1" dirty="0" err="1"/>
              <a:t>Alat</a:t>
            </a:r>
            <a:r>
              <a:rPr lang="en-US" sz="1400" b="1" dirty="0"/>
              <a:t> dan </a:t>
            </a:r>
            <a:r>
              <a:rPr lang="en-US" sz="1400" b="1" dirty="0" err="1"/>
              <a:t>teknologi</a:t>
            </a:r>
            <a:r>
              <a:rPr lang="en-US" sz="1400" b="1" dirty="0"/>
              <a:t> SCM: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dan </a:t>
            </a:r>
            <a:r>
              <a:rPr lang="en-US" sz="1400" dirty="0" err="1"/>
              <a:t>teknologi</a:t>
            </a:r>
            <a:r>
              <a:rPr lang="en-US" sz="1400" dirty="0"/>
              <a:t> SCM yang </a:t>
            </a:r>
            <a:r>
              <a:rPr lang="en-US" sz="1400" dirty="0" err="1"/>
              <a:t>tersedia</a:t>
            </a:r>
            <a:r>
              <a:rPr lang="en-US" sz="1400" dirty="0"/>
              <a:t>.</a:t>
            </a:r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254" name="Marcador de texto 37">
            <a:extLst>
              <a:ext uri="{FF2B5EF4-FFF2-40B4-BE49-F238E27FC236}">
                <a16:creationId xmlns:a16="http://schemas.microsoft.com/office/drawing/2014/main" id="{94A9D87C-3B36-892C-A434-007A6A7C0FAB}"/>
              </a:ext>
            </a:extLst>
          </p:cNvPr>
          <p:cNvSpPr txBox="1">
            <a:spLocks/>
          </p:cNvSpPr>
          <p:nvPr/>
        </p:nvSpPr>
        <p:spPr>
          <a:xfrm>
            <a:off x="1126330" y="870910"/>
            <a:ext cx="2558263" cy="51332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Apa</a:t>
            </a:r>
            <a:r>
              <a:rPr lang="en-US" sz="1600" b="1" dirty="0"/>
              <a:t> </a:t>
            </a:r>
            <a:r>
              <a:rPr lang="en-US" sz="1600" b="1" dirty="0" err="1"/>
              <a:t>itu</a:t>
            </a:r>
            <a:r>
              <a:rPr lang="en-US" sz="1600" b="1" dirty="0"/>
              <a:t> </a:t>
            </a:r>
            <a:r>
              <a:rPr lang="en-US" sz="1600" b="1" dirty="0" err="1"/>
              <a:t>standar</a:t>
            </a:r>
            <a:r>
              <a:rPr lang="en-US" sz="1600" b="1" dirty="0"/>
              <a:t> ANSI/IEEE?</a:t>
            </a:r>
          </a:p>
        </p:txBody>
      </p:sp>
      <p:sp>
        <p:nvSpPr>
          <p:cNvPr id="280" name="Google Shape;9243;p18">
            <a:extLst>
              <a:ext uri="{FF2B5EF4-FFF2-40B4-BE49-F238E27FC236}">
                <a16:creationId xmlns:a16="http://schemas.microsoft.com/office/drawing/2014/main" id="{F2360AB2-0245-5DE2-A99E-0DF87A47453F}"/>
              </a:ext>
            </a:extLst>
          </p:cNvPr>
          <p:cNvSpPr/>
          <p:nvPr/>
        </p:nvSpPr>
        <p:spPr>
          <a:xfrm>
            <a:off x="5098025" y="3749904"/>
            <a:ext cx="397562" cy="450972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19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6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4" grpId="0"/>
          <p:bldP spid="245" grpId="0"/>
          <p:bldP spid="254" grpId="0"/>
          <p:bldP spid="28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6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4" grpId="0"/>
          <p:bldP spid="245" grpId="0"/>
          <p:bldP spid="254" grpId="0"/>
          <p:bldP spid="280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27EB9CEA-0F4D-9A93-06E1-083361132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>
            <a:off x="6060294" y="3462474"/>
            <a:ext cx="3090067" cy="1710466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B3544408-FF6D-565A-EAC9-9AD33465C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9214" b="24553"/>
          <a:stretch/>
        </p:blipFill>
        <p:spPr>
          <a:xfrm>
            <a:off x="8173817" y="3587567"/>
            <a:ext cx="1097627" cy="1624738"/>
          </a:xfrm>
          <a:prstGeom prst="rect">
            <a:avLst/>
          </a:prstGeom>
        </p:spPr>
      </p:pic>
      <p:pic>
        <p:nvPicPr>
          <p:cNvPr id="21" name="Imagen 20" descr="Forma&#10;&#10;Descripción generada automáticamente">
            <a:extLst>
              <a:ext uri="{FF2B5EF4-FFF2-40B4-BE49-F238E27FC236}">
                <a16:creationId xmlns:a16="http://schemas.microsoft.com/office/drawing/2014/main" id="{4B02D922-0C4D-409B-4571-5AD15C07E3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8525567" y="471723"/>
            <a:ext cx="1097627" cy="544726"/>
          </a:xfrm>
          <a:prstGeom prst="rect">
            <a:avLst/>
          </a:prstGeom>
        </p:spPr>
      </p:pic>
      <p:pic>
        <p:nvPicPr>
          <p:cNvPr id="22" name="Imagen 21" descr="Forma&#10;&#10;Descripción generada automáticamente">
            <a:extLst>
              <a:ext uri="{FF2B5EF4-FFF2-40B4-BE49-F238E27FC236}">
                <a16:creationId xmlns:a16="http://schemas.microsoft.com/office/drawing/2014/main" id="{EB6643B8-F3C0-3C86-EA48-942101A1EA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-155" b="12346"/>
          <a:stretch/>
        </p:blipFill>
        <p:spPr>
          <a:xfrm flipH="1">
            <a:off x="-1725930" y="3705859"/>
            <a:ext cx="2475708" cy="1134961"/>
          </a:xfrm>
          <a:prstGeom prst="rect">
            <a:avLst/>
          </a:prstGeom>
        </p:spPr>
      </p:pic>
      <p:pic>
        <p:nvPicPr>
          <p:cNvPr id="23" name="Imagen 2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60F01830-4687-0605-6A7C-0C3D55739F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0" t="16723" r="2755" b="30026"/>
          <a:stretch/>
        </p:blipFill>
        <p:spPr>
          <a:xfrm flipV="1">
            <a:off x="-148590" y="-112015"/>
            <a:ext cx="2041046" cy="2120923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863D40AD-2301-3398-8322-61A4691D86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9" t="24065" r="2121" b="32423"/>
          <a:stretch/>
        </p:blipFill>
        <p:spPr>
          <a:xfrm flipV="1">
            <a:off x="-148590" y="-112015"/>
            <a:ext cx="1157797" cy="914117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A97E1B8C-DF79-AF60-DFEF-91D59E66A7AC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C35D1B3B-6055-1841-3956-AD1D4DFD3253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D40C510-C065-CF96-4A67-FFECB82BB6E7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4F11DA0-6EFF-4D35-8420-A57B89E15CB8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F152C66-17BF-C506-E795-E2C91B01DB5E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A8C7D90-D956-45A8-7EF6-4A11A3EA8538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317" y="328563"/>
            <a:ext cx="5498592" cy="1158014"/>
          </a:xfrm>
        </p:spPr>
        <p:txBody>
          <a:bodyPr/>
          <a:lstStyle/>
          <a:p>
            <a:r>
              <a:rPr lang="en-US" sz="3200" dirty="0" err="1"/>
              <a:t>Manfaat</a:t>
            </a:r>
            <a:r>
              <a:rPr lang="en-US" sz="3200" dirty="0"/>
              <a:t> </a:t>
            </a:r>
            <a:r>
              <a:rPr lang="en-US" sz="3200" dirty="0" err="1"/>
              <a:t>Standar</a:t>
            </a:r>
            <a:r>
              <a:rPr lang="en-US" sz="3200" dirty="0"/>
              <a:t> ANSI/IEEE</a:t>
            </a:r>
          </a:p>
        </p:txBody>
      </p:sp>
      <p:sp>
        <p:nvSpPr>
          <p:cNvPr id="18" name="Marcador de texto 37">
            <a:extLst>
              <a:ext uri="{FF2B5EF4-FFF2-40B4-BE49-F238E27FC236}">
                <a16:creationId xmlns:a16="http://schemas.microsoft.com/office/drawing/2014/main" id="{D6F59639-3DAE-D34D-DB0F-5E0E92D6BE28}"/>
              </a:ext>
            </a:extLst>
          </p:cNvPr>
          <p:cNvSpPr txBox="1">
            <a:spLocks/>
          </p:cNvSpPr>
          <p:nvPr/>
        </p:nvSpPr>
        <p:spPr>
          <a:xfrm>
            <a:off x="1689091" y="1189049"/>
            <a:ext cx="7125300" cy="1710466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44182F-3780-47AB-A7A1-1AD2B8CE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09" y="1199389"/>
            <a:ext cx="848478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Meningkatkan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kualitas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dan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keandalan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perangkat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lunak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ANSI/IEEE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memastikan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bahwa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lunak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berkualitas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tinggi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andal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memberikan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panduan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SCM.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Meningkatkan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efisiensi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pengembangan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ANSI/IEEE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meningkatkan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efisiensi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pengembangan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lunak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menyediakan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proses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praktik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terbaik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terdefinisi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baik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Meningkatkan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komunikasi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dan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kolaborasi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ANSI/IEEE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meningkatkan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komunikasi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kolaborasi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antara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tim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pengembangan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lunak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menyediakan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terminologi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konsep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umum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Mempermudah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pemeliharaan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ANSI/IEEE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lunak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lebih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mudah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dipelihara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menyediakan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dokumentasi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jelas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tentang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proses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praktik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SCM. </a:t>
            </a:r>
          </a:p>
        </p:txBody>
      </p:sp>
    </p:spTree>
    <p:extLst>
      <p:ext uri="{BB962C8B-B14F-4D97-AF65-F5344CB8AC3E}">
        <p14:creationId xmlns:p14="http://schemas.microsoft.com/office/powerpoint/2010/main" val="293707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3 L 0.01337 0.03055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 p14:bounceEnd="5091">
                                          <p:cBhvr>
                                            <p:cTn id="10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8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4.69136E-6 L 0.00677 -0.01791 " pathEditMode="relative" rAng="0" ptsTypes="AA">
                                          <p:cBhvr>
                                            <p:cTn id="14" dur="2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6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7.40741E-7 L 0.00538 -0.01049 " pathEditMode="relative" rAng="0" ptsTypes="AA">
                                          <p:cBhvr>
                                            <p:cTn id="18" dur="4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-4.44444E-6 L -0.03489 -4.44444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4.44444E-6 L 0.07136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3 L 0.01337 0.03055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8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4.69136E-6 L 0.00677 -0.01791 " pathEditMode="relative" rAng="0" ptsTypes="AA">
                                          <p:cBhvr>
                                            <p:cTn id="14" dur="2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6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7.40741E-7 L 0.00538 -0.01049 " pathEditMode="relative" rAng="0" ptsTypes="AA">
                                          <p:cBhvr>
                                            <p:cTn id="18" dur="4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-4.44444E-6 L -0.03489 -4.44444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4.44444E-6 L 0.07136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D9898B80-D28A-518B-4326-E5E6AE12F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10" name="Imagen 9" descr="Forma&#10;&#10;Descripción generada automáticamente">
            <a:extLst>
              <a:ext uri="{FF2B5EF4-FFF2-40B4-BE49-F238E27FC236}">
                <a16:creationId xmlns:a16="http://schemas.microsoft.com/office/drawing/2014/main" id="{A78C64E0-B486-1BFA-7880-4BCEB1DB1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pic>
        <p:nvPicPr>
          <p:cNvPr id="11" name="Imagen 10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B263E769-E8D7-3A0F-D850-03247D28A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DC6BEAC3-A95B-3103-DF89-1C7E807CAA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5D6583CD-E550-B27E-3CFA-156D0770F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48D8389-33A3-9636-E4A2-7CCF492774E0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BF8EA02-08CA-733B-E1D9-4473CAD4B163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DCF83E0-D70D-D7B2-9E72-4B9C81B79D19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A290FED-362F-79C0-5F4B-E09B495E523D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5AB66214-2ACC-AA11-A287-1BEE2F2C5CE3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1B92E3C-87BA-2CAF-C613-D0BB37C6EDFB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98BF96BB-9EAE-D201-F2F1-394B1D01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80" y="1472721"/>
            <a:ext cx="8257495" cy="727809"/>
          </a:xfrm>
        </p:spPr>
        <p:txBody>
          <a:bodyPr/>
          <a:lstStyle/>
          <a:p>
            <a:pPr algn="just"/>
            <a:r>
              <a:rPr lang="en-US" sz="2400" dirty="0" err="1"/>
              <a:t>Standar</a:t>
            </a:r>
            <a:r>
              <a:rPr lang="en-US" sz="2400" dirty="0"/>
              <a:t> ANSI/IEEE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diterapkan</a:t>
            </a:r>
            <a:r>
              <a:rPr lang="en-US" sz="2400" dirty="0"/>
              <a:t> pada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,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dan </a:t>
            </a:r>
            <a:r>
              <a:rPr lang="en-US" sz="2400" dirty="0" err="1"/>
              <a:t>kompleks</a:t>
            </a:r>
            <a:r>
              <a:rPr lang="en-US" sz="2400" dirty="0"/>
              <a:t>.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oleh </a:t>
            </a:r>
            <a:r>
              <a:rPr lang="en-US" sz="2400" dirty="0" err="1"/>
              <a:t>organisasi</a:t>
            </a:r>
            <a:r>
              <a:rPr lang="en-US" sz="2400" dirty="0"/>
              <a:t> di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industri</a:t>
            </a:r>
            <a:r>
              <a:rPr lang="en-US" sz="2400" dirty="0"/>
              <a:t>,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, </a:t>
            </a:r>
            <a:r>
              <a:rPr lang="en-US" sz="2400" dirty="0" err="1"/>
              <a:t>manufaktur</a:t>
            </a:r>
            <a:r>
              <a:rPr lang="en-US" sz="2400" dirty="0"/>
              <a:t>, dan </a:t>
            </a:r>
            <a:r>
              <a:rPr lang="en-US" sz="2400" dirty="0" err="1"/>
              <a:t>keuangan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1E6007A-B497-790D-54A4-5FFC30ACA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23" y="451012"/>
            <a:ext cx="6009195" cy="618059"/>
          </a:xfrm>
        </p:spPr>
        <p:txBody>
          <a:bodyPr/>
          <a:lstStyle/>
          <a:p>
            <a:r>
              <a:rPr lang="en-US" sz="3600" dirty="0" err="1"/>
              <a:t>Penerapan</a:t>
            </a:r>
            <a:r>
              <a:rPr lang="en-US" sz="3600" dirty="0"/>
              <a:t> </a:t>
            </a:r>
            <a:r>
              <a:rPr lang="en-US" sz="3600" dirty="0" err="1"/>
              <a:t>Standar</a:t>
            </a:r>
            <a:r>
              <a:rPr lang="en-US" sz="3600" dirty="0"/>
              <a:t> ANSI/IEEE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ED34C321-A49F-DC36-801B-C73378319B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 t="11443" r="15680" b="5798"/>
          <a:stretch/>
        </p:blipFill>
        <p:spPr>
          <a:xfrm>
            <a:off x="5065951" y="3408932"/>
            <a:ext cx="1466554" cy="116461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3712B44A-9054-CDAE-77EF-E69807B540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7" t="10571" r="7781"/>
          <a:stretch/>
        </p:blipFill>
        <p:spPr>
          <a:xfrm>
            <a:off x="3678282" y="3547108"/>
            <a:ext cx="1388046" cy="906792"/>
          </a:xfrm>
          <a:prstGeom prst="rect">
            <a:avLst/>
          </a:prstGeom>
        </p:spPr>
      </p:pic>
      <p:pic>
        <p:nvPicPr>
          <p:cNvPr id="17" name="Imagen 16" descr="Imagen que contiene objeto, bola de billar, luz&#10;&#10;Descripción generada automáticamente">
            <a:extLst>
              <a:ext uri="{FF2B5EF4-FFF2-40B4-BE49-F238E27FC236}">
                <a16:creationId xmlns:a16="http://schemas.microsoft.com/office/drawing/2014/main" id="{D466BBFD-BCA2-D145-D74D-B1E7DF8EF48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8" t="4013" r="20080" b="-3419"/>
          <a:stretch/>
        </p:blipFill>
        <p:spPr>
          <a:xfrm>
            <a:off x="6465244" y="3163614"/>
            <a:ext cx="1830306" cy="1832022"/>
          </a:xfrm>
          <a:prstGeom prst="rect">
            <a:avLst/>
          </a:prstGeom>
        </p:spPr>
      </p:pic>
      <p:pic>
        <p:nvPicPr>
          <p:cNvPr id="19" name="Imagen 18" descr="Patrón de fondo&#10;&#10;Descripción generada automáticamente">
            <a:extLst>
              <a:ext uri="{FF2B5EF4-FFF2-40B4-BE49-F238E27FC236}">
                <a16:creationId xmlns:a16="http://schemas.microsoft.com/office/drawing/2014/main" id="{E28CA439-3514-230F-73E1-CA34CC8558D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18302" r="1641" b="12018"/>
          <a:stretch/>
        </p:blipFill>
        <p:spPr>
          <a:xfrm>
            <a:off x="1098937" y="3604998"/>
            <a:ext cx="2356222" cy="9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8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6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8A041C42-959C-B667-D87A-A81A43C54070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48044DBD-14DD-336C-5561-E79AE15194A0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032B2B9-FEAB-7F12-21D8-7000927EB1F9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C29D2A9E-83C8-5C74-6AF2-7498D835155C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5FF6EEE-3B58-0166-1228-9C3EB6A2EBC6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4A1524F-236C-9503-D1BA-B52E77CB8DED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" name="Imagen 30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B34901E6-69A4-ADEC-5D1F-8BC2AC99C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32" name="Imagen 31" descr="Forma&#10;&#10;Descripción generada automáticamente">
            <a:extLst>
              <a:ext uri="{FF2B5EF4-FFF2-40B4-BE49-F238E27FC236}">
                <a16:creationId xmlns:a16="http://schemas.microsoft.com/office/drawing/2014/main" id="{7454F399-FF4D-830A-F87A-245AF5F00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pic>
        <p:nvPicPr>
          <p:cNvPr id="33" name="Imagen 3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B20B8505-0AE3-4DD2-2879-64B8371CEA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ED259533-DDE1-C266-A1C1-1ADCD591BE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35" name="Imagen 34" descr="Forma&#10;&#10;Descripción generada automáticamente">
            <a:extLst>
              <a:ext uri="{FF2B5EF4-FFF2-40B4-BE49-F238E27FC236}">
                <a16:creationId xmlns:a16="http://schemas.microsoft.com/office/drawing/2014/main" id="{72848D5A-2F58-DE88-7B50-9F6200192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6F731C9-85FB-DE01-1F15-B03BC8C7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99" y="1973621"/>
            <a:ext cx="8225124" cy="669851"/>
          </a:xfrm>
        </p:spPr>
        <p:txBody>
          <a:bodyPr/>
          <a:lstStyle/>
          <a:p>
            <a:pPr algn="just"/>
            <a:r>
              <a:rPr lang="en-US" sz="2000" dirty="0" err="1"/>
              <a:t>Standar</a:t>
            </a:r>
            <a:r>
              <a:rPr lang="en-US" sz="2000" dirty="0"/>
              <a:t> ANSI/IEEE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militer</a:t>
            </a:r>
            <a:r>
              <a:rPr lang="en-US" sz="2000" dirty="0"/>
              <a:t> SCM dan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 pada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.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militer</a:t>
            </a:r>
            <a:r>
              <a:rPr lang="en-US" sz="2000" dirty="0"/>
              <a:t> SCM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spesifik</a:t>
            </a:r>
            <a:r>
              <a:rPr lang="en-US" sz="2000" dirty="0"/>
              <a:t> dan </a:t>
            </a:r>
            <a:r>
              <a:rPr lang="en-US" sz="2000" dirty="0" err="1"/>
              <a:t>dirancang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militer</a:t>
            </a:r>
            <a:r>
              <a:rPr lang="en-US" sz="2000" dirty="0"/>
              <a:t>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4A723ED-0C09-77DF-E03F-D49CF86A6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545" y="388927"/>
            <a:ext cx="6222632" cy="1158014"/>
          </a:xfrm>
        </p:spPr>
        <p:txBody>
          <a:bodyPr/>
          <a:lstStyle/>
          <a:p>
            <a:r>
              <a:rPr lang="en-US" sz="3600" dirty="0" err="1"/>
              <a:t>Perbedaan</a:t>
            </a:r>
            <a:r>
              <a:rPr lang="en-US" sz="3600" dirty="0"/>
              <a:t> </a:t>
            </a:r>
            <a:r>
              <a:rPr lang="en-US" sz="3600" dirty="0" err="1"/>
              <a:t>Standar</a:t>
            </a:r>
            <a:r>
              <a:rPr lang="en-US" sz="3600" dirty="0"/>
              <a:t> ANSI/IEEE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Standar</a:t>
            </a:r>
            <a:r>
              <a:rPr lang="en-US" sz="3600" dirty="0"/>
              <a:t> </a:t>
            </a:r>
            <a:r>
              <a:rPr lang="en-US" sz="3600" dirty="0" err="1"/>
              <a:t>Militer</a:t>
            </a:r>
            <a:r>
              <a:rPr lang="en-US" sz="3600" dirty="0"/>
              <a:t> SCM</a:t>
            </a:r>
          </a:p>
        </p:txBody>
      </p:sp>
    </p:spTree>
    <p:extLst>
      <p:ext uri="{BB962C8B-B14F-4D97-AF65-F5344CB8AC3E}">
        <p14:creationId xmlns:p14="http://schemas.microsoft.com/office/powerpoint/2010/main" val="192195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8" dur="6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6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6C472D1-D7F7-5010-F51F-01F13E706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C94BCF3D-2AB2-F284-2248-D2AF46E84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19" name="Imagen 18" descr="Forma&#10;&#10;Descripción generada automáticamente">
            <a:extLst>
              <a:ext uri="{FF2B5EF4-FFF2-40B4-BE49-F238E27FC236}">
                <a16:creationId xmlns:a16="http://schemas.microsoft.com/office/drawing/2014/main" id="{7C535F28-2F5A-D36A-EAD1-28B3696AF1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pic>
        <p:nvPicPr>
          <p:cNvPr id="20" name="Imagen 19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CF60E3-78D7-51AC-75FD-E0A2B6208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25" name="Imagen 24" descr="Forma&#10;&#10;Descripción generada automáticamente">
            <a:extLst>
              <a:ext uri="{FF2B5EF4-FFF2-40B4-BE49-F238E27FC236}">
                <a16:creationId xmlns:a16="http://schemas.microsoft.com/office/drawing/2014/main" id="{EF29D5C1-068C-EFFE-DCB3-F2B782DB2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05BB9E87-182A-468B-9602-C5781A81D0E3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3A9DB9B-8C03-35B4-D1BA-B25EEDD9F97C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79DF483-5DF6-3D3B-E09B-F4DF371A8EB0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0054D9A-5830-30C2-E771-326ABB2A17C2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27C22C4-6251-4F2A-F030-5136E798906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89094FB-878D-B980-6403-6CBE7C76BAB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6B90AB65-9A2F-C54C-60F9-5665E2016760}"/>
              </a:ext>
            </a:extLst>
          </p:cNvPr>
          <p:cNvSpPr/>
          <p:nvPr/>
        </p:nvSpPr>
        <p:spPr>
          <a:xfrm>
            <a:off x="3364690" y="3468154"/>
            <a:ext cx="1014472" cy="101447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875693-0101-47F8-8FF6-40B84B49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115" y="226216"/>
            <a:ext cx="4244093" cy="1158014"/>
          </a:xfrm>
        </p:spPr>
        <p:txBody>
          <a:bodyPr/>
          <a:lstStyle/>
          <a:p>
            <a:r>
              <a:rPr lang="en-US" sz="3600" dirty="0"/>
              <a:t>3. </a:t>
            </a:r>
            <a:r>
              <a:rPr lang="en-US" sz="3600" dirty="0" err="1"/>
              <a:t>Aplikasi</a:t>
            </a:r>
            <a:r>
              <a:rPr lang="en-US" sz="3600" dirty="0"/>
              <a:t> </a:t>
            </a:r>
            <a:r>
              <a:rPr lang="en-US" sz="3600" dirty="0" err="1"/>
              <a:t>Komersil</a:t>
            </a:r>
            <a:endParaRPr lang="en-US" sz="3600" dirty="0"/>
          </a:p>
        </p:txBody>
      </p:sp>
      <p:sp>
        <p:nvSpPr>
          <p:cNvPr id="245" name="Marcador de texto 37">
            <a:extLst>
              <a:ext uri="{FF2B5EF4-FFF2-40B4-BE49-F238E27FC236}">
                <a16:creationId xmlns:a16="http://schemas.microsoft.com/office/drawing/2014/main" id="{F4C5F402-079B-DB67-5FCC-A2FCAD5A9859}"/>
              </a:ext>
            </a:extLst>
          </p:cNvPr>
          <p:cNvSpPr txBox="1">
            <a:spLocks/>
          </p:cNvSpPr>
          <p:nvPr/>
        </p:nvSpPr>
        <p:spPr>
          <a:xfrm>
            <a:off x="233916" y="1384230"/>
            <a:ext cx="8655677" cy="255357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/>
              <a:t>Standar</a:t>
            </a:r>
            <a:r>
              <a:rPr lang="en-US" sz="1400" dirty="0"/>
              <a:t> SCM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komersial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fokus</a:t>
            </a:r>
            <a:r>
              <a:rPr lang="en-US" sz="1400" dirty="0"/>
              <a:t> pada </a:t>
            </a:r>
            <a:r>
              <a:rPr lang="en-US" sz="1400" dirty="0" err="1"/>
              <a:t>efisiensi</a:t>
            </a:r>
            <a:r>
              <a:rPr lang="en-US" sz="1400" dirty="0"/>
              <a:t> dan </a:t>
            </a:r>
            <a:r>
              <a:rPr lang="en-US" sz="1400" dirty="0" err="1"/>
              <a:t>kelincahan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. </a:t>
            </a:r>
            <a:r>
              <a:rPr lang="en-US" sz="1400" dirty="0" err="1"/>
              <a:t>Tujuannya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:</a:t>
            </a:r>
          </a:p>
          <a:p>
            <a:pPr algn="just"/>
            <a:r>
              <a:rPr lang="en-US" sz="1400" b="1" dirty="0" err="1"/>
              <a:t>Meningkatkan</a:t>
            </a:r>
            <a:r>
              <a:rPr lang="en-US" sz="1400" b="1" dirty="0"/>
              <a:t> </a:t>
            </a:r>
            <a:r>
              <a:rPr lang="en-US" sz="1400" b="1" dirty="0" err="1"/>
              <a:t>kecepatan</a:t>
            </a:r>
            <a:r>
              <a:rPr lang="en-US" sz="1400" b="1" dirty="0"/>
              <a:t> </a:t>
            </a:r>
            <a:r>
              <a:rPr lang="en-US" sz="1400" b="1" dirty="0" err="1"/>
              <a:t>pengembangan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SCM </a:t>
            </a:r>
            <a:r>
              <a:rPr lang="en-US" sz="1400" dirty="0" err="1"/>
              <a:t>komersial</a:t>
            </a:r>
            <a:r>
              <a:rPr lang="en-US" sz="1400" dirty="0"/>
              <a:t> </a:t>
            </a:r>
            <a:r>
              <a:rPr lang="en-US" sz="1400" dirty="0" err="1"/>
              <a:t>mendorong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dan </a:t>
            </a:r>
            <a:r>
              <a:rPr lang="en-US" sz="1400" dirty="0" err="1"/>
              <a:t>praktik</a:t>
            </a:r>
            <a:r>
              <a:rPr lang="en-US" sz="1400" dirty="0"/>
              <a:t> yang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mengembangkan</a:t>
            </a:r>
            <a:r>
              <a:rPr lang="en-US" sz="1400" dirty="0"/>
              <a:t> dan </a:t>
            </a:r>
            <a:r>
              <a:rPr lang="en-US" sz="1400" dirty="0" err="1"/>
              <a:t>meluncurkan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cepat</a:t>
            </a:r>
            <a:r>
              <a:rPr lang="en-US" sz="1400" dirty="0"/>
              <a:t>.</a:t>
            </a:r>
          </a:p>
          <a:p>
            <a:pPr algn="just"/>
            <a:r>
              <a:rPr lang="en-US" sz="1400" b="1" dirty="0" err="1"/>
              <a:t>Meningkatkan</a:t>
            </a:r>
            <a:r>
              <a:rPr lang="en-US" sz="1400" b="1" dirty="0"/>
              <a:t> </a:t>
            </a:r>
            <a:r>
              <a:rPr lang="en-US" sz="1400" b="1" dirty="0" err="1"/>
              <a:t>kolaborasi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SCM </a:t>
            </a:r>
            <a:r>
              <a:rPr lang="en-US" sz="1400" dirty="0" err="1"/>
              <a:t>komersial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bekerja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efektif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menyediakan</a:t>
            </a:r>
            <a:r>
              <a:rPr lang="en-US" sz="1400" dirty="0"/>
              <a:t> platform dan proses yang </a:t>
            </a:r>
            <a:r>
              <a:rPr lang="en-US" sz="1400" dirty="0" err="1"/>
              <a:t>terdefinisi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berbagi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dan </a:t>
            </a:r>
            <a:r>
              <a:rPr lang="en-US" sz="1400" dirty="0" err="1"/>
              <a:t>melacak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.</a:t>
            </a:r>
          </a:p>
          <a:p>
            <a:pPr algn="just"/>
            <a:r>
              <a:rPr lang="en-US" sz="1400" b="1" dirty="0" err="1"/>
              <a:t>Meningkatkan</a:t>
            </a:r>
            <a:r>
              <a:rPr lang="en-US" sz="1400" b="1" dirty="0"/>
              <a:t> </a:t>
            </a:r>
            <a:r>
              <a:rPr lang="en-US" sz="1400" b="1" dirty="0" err="1"/>
              <a:t>skalabilitas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SCM </a:t>
            </a:r>
            <a:r>
              <a:rPr lang="en-US" sz="1400" dirty="0" err="1"/>
              <a:t>komersial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diskalakan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memenuhi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yang </a:t>
            </a:r>
            <a:r>
              <a:rPr lang="en-US" sz="1400" dirty="0" err="1"/>
              <a:t>terus</a:t>
            </a:r>
            <a:r>
              <a:rPr lang="en-US" sz="1400" dirty="0"/>
              <a:t> </a:t>
            </a:r>
            <a:r>
              <a:rPr lang="en-US" sz="1400" dirty="0" err="1"/>
              <a:t>berkembang</a:t>
            </a:r>
            <a:r>
              <a:rPr lang="en-US" sz="1400" dirty="0"/>
              <a:t>.</a:t>
            </a:r>
          </a:p>
        </p:txBody>
      </p:sp>
      <p:sp>
        <p:nvSpPr>
          <p:cNvPr id="254" name="Marcador de texto 37">
            <a:extLst>
              <a:ext uri="{FF2B5EF4-FFF2-40B4-BE49-F238E27FC236}">
                <a16:creationId xmlns:a16="http://schemas.microsoft.com/office/drawing/2014/main" id="{94A9D87C-3B36-892C-A434-007A6A7C0FAB}"/>
              </a:ext>
            </a:extLst>
          </p:cNvPr>
          <p:cNvSpPr txBox="1">
            <a:spLocks/>
          </p:cNvSpPr>
          <p:nvPr/>
        </p:nvSpPr>
        <p:spPr>
          <a:xfrm>
            <a:off x="1126330" y="870910"/>
            <a:ext cx="3084163" cy="51332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Apa</a:t>
            </a:r>
            <a:r>
              <a:rPr lang="en-US" sz="1600" b="1" dirty="0"/>
              <a:t> </a:t>
            </a:r>
            <a:r>
              <a:rPr lang="en-US" sz="1600" b="1" dirty="0" err="1"/>
              <a:t>itu</a:t>
            </a:r>
            <a:r>
              <a:rPr lang="en-US" sz="1600" b="1" dirty="0"/>
              <a:t> </a:t>
            </a:r>
            <a:r>
              <a:rPr lang="en-US" sz="1600" b="1" dirty="0" err="1"/>
              <a:t>standar</a:t>
            </a:r>
            <a:r>
              <a:rPr lang="en-US" sz="1600" b="1" dirty="0"/>
              <a:t> </a:t>
            </a:r>
            <a:r>
              <a:rPr lang="en-US" sz="1600" b="1" dirty="0" err="1"/>
              <a:t>Aplikasi</a:t>
            </a:r>
            <a:r>
              <a:rPr lang="en-US" sz="1600" b="1" dirty="0"/>
              <a:t> </a:t>
            </a:r>
            <a:r>
              <a:rPr lang="en-US" sz="1600" b="1" dirty="0" err="1"/>
              <a:t>Komersil</a:t>
            </a:r>
            <a:r>
              <a:rPr lang="en-US" sz="1600" b="1" dirty="0"/>
              <a:t>?</a:t>
            </a:r>
          </a:p>
        </p:txBody>
      </p:sp>
      <p:sp>
        <p:nvSpPr>
          <p:cNvPr id="280" name="Google Shape;9243;p18">
            <a:extLst>
              <a:ext uri="{FF2B5EF4-FFF2-40B4-BE49-F238E27FC236}">
                <a16:creationId xmlns:a16="http://schemas.microsoft.com/office/drawing/2014/main" id="{F2360AB2-0245-5DE2-A99E-0DF87A47453F}"/>
              </a:ext>
            </a:extLst>
          </p:cNvPr>
          <p:cNvSpPr/>
          <p:nvPr/>
        </p:nvSpPr>
        <p:spPr>
          <a:xfrm>
            <a:off x="5098025" y="3749904"/>
            <a:ext cx="397562" cy="450972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60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6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4" grpId="0"/>
          <p:bldP spid="245" grpId="0"/>
          <p:bldP spid="254" grpId="0"/>
          <p:bldP spid="28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6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4" grpId="0"/>
          <p:bldP spid="245" grpId="0"/>
          <p:bldP spid="254" grpId="0"/>
          <p:bldP spid="280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27EB9CEA-0F4D-9A93-06E1-083361132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>
            <a:off x="6060294" y="3462474"/>
            <a:ext cx="3090067" cy="1710466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B3544408-FF6D-565A-EAC9-9AD33465C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9214" b="24553"/>
          <a:stretch/>
        </p:blipFill>
        <p:spPr>
          <a:xfrm>
            <a:off x="8173817" y="3587567"/>
            <a:ext cx="1097627" cy="1624738"/>
          </a:xfrm>
          <a:prstGeom prst="rect">
            <a:avLst/>
          </a:prstGeom>
        </p:spPr>
      </p:pic>
      <p:pic>
        <p:nvPicPr>
          <p:cNvPr id="21" name="Imagen 20" descr="Forma&#10;&#10;Descripción generada automáticamente">
            <a:extLst>
              <a:ext uri="{FF2B5EF4-FFF2-40B4-BE49-F238E27FC236}">
                <a16:creationId xmlns:a16="http://schemas.microsoft.com/office/drawing/2014/main" id="{4B02D922-0C4D-409B-4571-5AD15C07E3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8525567" y="471723"/>
            <a:ext cx="1097627" cy="544726"/>
          </a:xfrm>
          <a:prstGeom prst="rect">
            <a:avLst/>
          </a:prstGeom>
        </p:spPr>
      </p:pic>
      <p:pic>
        <p:nvPicPr>
          <p:cNvPr id="22" name="Imagen 21" descr="Forma&#10;&#10;Descripción generada automáticamente">
            <a:extLst>
              <a:ext uri="{FF2B5EF4-FFF2-40B4-BE49-F238E27FC236}">
                <a16:creationId xmlns:a16="http://schemas.microsoft.com/office/drawing/2014/main" id="{EB6643B8-F3C0-3C86-EA48-942101A1EA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-155" b="12346"/>
          <a:stretch/>
        </p:blipFill>
        <p:spPr>
          <a:xfrm flipH="1">
            <a:off x="-1725930" y="3705859"/>
            <a:ext cx="2475708" cy="1134961"/>
          </a:xfrm>
          <a:prstGeom prst="rect">
            <a:avLst/>
          </a:prstGeom>
        </p:spPr>
      </p:pic>
      <p:pic>
        <p:nvPicPr>
          <p:cNvPr id="23" name="Imagen 2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60F01830-4687-0605-6A7C-0C3D55739F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0" t="16723" r="2755" b="30026"/>
          <a:stretch/>
        </p:blipFill>
        <p:spPr>
          <a:xfrm flipV="1">
            <a:off x="-148590" y="-112015"/>
            <a:ext cx="2041046" cy="2120923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863D40AD-2301-3398-8322-61A4691D86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9" t="24065" r="2121" b="32423"/>
          <a:stretch/>
        </p:blipFill>
        <p:spPr>
          <a:xfrm flipV="1">
            <a:off x="-148590" y="-112015"/>
            <a:ext cx="1157797" cy="914117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A97E1B8C-DF79-AF60-DFEF-91D59E66A7AC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C35D1B3B-6055-1841-3956-AD1D4DFD3253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D40C510-C065-CF96-4A67-FFECB82BB6E7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4F11DA0-6EFF-4D35-8420-A57B89E15CB8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F152C66-17BF-C506-E795-E2C91B01DB5E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A8C7D90-D956-45A8-7EF6-4A11A3EA8538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24" y="565970"/>
            <a:ext cx="5982922" cy="1158014"/>
          </a:xfrm>
        </p:spPr>
        <p:txBody>
          <a:bodyPr/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Standar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Komersil</a:t>
            </a:r>
            <a:endParaRPr lang="en-US" sz="3200" dirty="0"/>
          </a:p>
        </p:txBody>
      </p:sp>
      <p:sp>
        <p:nvSpPr>
          <p:cNvPr id="18" name="Marcador de texto 37">
            <a:extLst>
              <a:ext uri="{FF2B5EF4-FFF2-40B4-BE49-F238E27FC236}">
                <a16:creationId xmlns:a16="http://schemas.microsoft.com/office/drawing/2014/main" id="{D6F59639-3DAE-D34D-DB0F-5E0E92D6BE28}"/>
              </a:ext>
            </a:extLst>
          </p:cNvPr>
          <p:cNvSpPr txBox="1">
            <a:spLocks/>
          </p:cNvSpPr>
          <p:nvPr/>
        </p:nvSpPr>
        <p:spPr>
          <a:xfrm>
            <a:off x="1689091" y="1189049"/>
            <a:ext cx="7125300" cy="1710466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B57A82-36C2-4E17-A048-9D9ADD037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8" y="1903111"/>
            <a:ext cx="624639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ITIL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Kerangka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kerja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manajemen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layanan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informasi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taatliche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COBIT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Kerangka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kerja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tata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kelola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jaminan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,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PMI PMBOK Guide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 Panduan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Pengetahuan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Manajemen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Proyek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22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3 L 0.01337 0.03055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 p14:bounceEnd="5091">
                                          <p:cBhvr>
                                            <p:cTn id="10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8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4.69136E-6 L 0.00677 -0.01791 " pathEditMode="relative" rAng="0" ptsTypes="AA">
                                          <p:cBhvr>
                                            <p:cTn id="14" dur="2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6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7.40741E-7 L 0.00538 -0.01049 " pathEditMode="relative" rAng="0" ptsTypes="AA">
                                          <p:cBhvr>
                                            <p:cTn id="18" dur="4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-4.44444E-6 L -0.03489 -4.44444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4.44444E-6 L 0.07136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6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3 L 0.01337 0.03055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8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4.69136E-6 L 0.00677 -0.01791 " pathEditMode="relative" rAng="0" ptsTypes="AA">
                                          <p:cBhvr>
                                            <p:cTn id="14" dur="2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6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7.40741E-7 L 0.00538 -0.01049 " pathEditMode="relative" rAng="0" ptsTypes="AA">
                                          <p:cBhvr>
                                            <p:cTn id="18" dur="4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-4.44444E-6 L -0.03489 -4.44444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4.44444E-6 L 0.07136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6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6C472D1-D7F7-5010-F51F-01F13E706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C94BCF3D-2AB2-F284-2248-D2AF46E840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19" name="Imagen 18" descr="Forma&#10;&#10;Descripción generada automáticamente">
            <a:extLst>
              <a:ext uri="{FF2B5EF4-FFF2-40B4-BE49-F238E27FC236}">
                <a16:creationId xmlns:a16="http://schemas.microsoft.com/office/drawing/2014/main" id="{7C535F28-2F5A-D36A-EAD1-28B3696AF1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pic>
        <p:nvPicPr>
          <p:cNvPr id="20" name="Imagen 19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CF60E3-78D7-51AC-75FD-E0A2B62088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25" name="Imagen 24" descr="Forma&#10;&#10;Descripción generada automáticamente">
            <a:extLst>
              <a:ext uri="{FF2B5EF4-FFF2-40B4-BE49-F238E27FC236}">
                <a16:creationId xmlns:a16="http://schemas.microsoft.com/office/drawing/2014/main" id="{EF29D5C1-068C-EFFE-DCB3-F2B782DB2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05BB9E87-182A-468B-9602-C5781A81D0E3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3A9DB9B-8C03-35B4-D1BA-B25EEDD9F97C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79DF483-5DF6-3D3B-E09B-F4DF371A8EB0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0054D9A-5830-30C2-E771-326ABB2A17C2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27C22C4-6251-4F2A-F030-5136E798906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89094FB-878D-B980-6403-6CBE7C76BAB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6B90AB65-9A2F-C54C-60F9-5665E2016760}"/>
              </a:ext>
            </a:extLst>
          </p:cNvPr>
          <p:cNvSpPr/>
          <p:nvPr/>
        </p:nvSpPr>
        <p:spPr>
          <a:xfrm>
            <a:off x="3364690" y="3468154"/>
            <a:ext cx="1014472" cy="101447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875693-0101-47F8-8FF6-40B84B49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115" y="226216"/>
            <a:ext cx="4244093" cy="1158014"/>
          </a:xfrm>
        </p:spPr>
        <p:txBody>
          <a:bodyPr/>
          <a:lstStyle/>
          <a:p>
            <a:r>
              <a:rPr lang="en-US" sz="3600" dirty="0"/>
              <a:t>4. </a:t>
            </a:r>
            <a:r>
              <a:rPr lang="en-US" sz="3600" dirty="0" err="1"/>
              <a:t>Organisasi</a:t>
            </a:r>
            <a:endParaRPr lang="en-US" sz="3600" dirty="0"/>
          </a:p>
        </p:txBody>
      </p:sp>
      <p:sp>
        <p:nvSpPr>
          <p:cNvPr id="245" name="Marcador de texto 37">
            <a:extLst>
              <a:ext uri="{FF2B5EF4-FFF2-40B4-BE49-F238E27FC236}">
                <a16:creationId xmlns:a16="http://schemas.microsoft.com/office/drawing/2014/main" id="{F4C5F402-079B-DB67-5FCC-A2FCAD5A9859}"/>
              </a:ext>
            </a:extLst>
          </p:cNvPr>
          <p:cNvSpPr txBox="1">
            <a:spLocks/>
          </p:cNvSpPr>
          <p:nvPr/>
        </p:nvSpPr>
        <p:spPr>
          <a:xfrm>
            <a:off x="233916" y="1384230"/>
            <a:ext cx="8655677" cy="255357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err="1"/>
              <a:t>Standar</a:t>
            </a:r>
            <a:r>
              <a:rPr lang="en-US" sz="1400" dirty="0"/>
              <a:t> SCM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disesuaikan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dan </a:t>
            </a:r>
            <a:r>
              <a:rPr lang="en-US" sz="1400" dirty="0" err="1"/>
              <a:t>budaya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. </a:t>
            </a:r>
            <a:r>
              <a:rPr lang="en-US" sz="1400" dirty="0" err="1"/>
              <a:t>Tujuannya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:</a:t>
            </a:r>
          </a:p>
          <a:p>
            <a:pPr algn="just"/>
            <a:r>
              <a:rPr lang="en-US" sz="1400" b="1" dirty="0" err="1"/>
              <a:t>Meningkatkan</a:t>
            </a:r>
            <a:r>
              <a:rPr lang="en-US" sz="1400" b="1" dirty="0"/>
              <a:t> </a:t>
            </a:r>
            <a:r>
              <a:rPr lang="en-US" sz="1400" b="1" dirty="0" err="1"/>
              <a:t>kepatuhan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SCM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mematuhi</a:t>
            </a:r>
            <a:r>
              <a:rPr lang="en-US" sz="1400" dirty="0"/>
              <a:t> </a:t>
            </a:r>
            <a:r>
              <a:rPr lang="en-US" sz="1400" dirty="0" err="1"/>
              <a:t>peraturan</a:t>
            </a:r>
            <a:r>
              <a:rPr lang="en-US" sz="1400" dirty="0"/>
              <a:t> dan </a:t>
            </a:r>
            <a:r>
              <a:rPr lang="en-US" sz="1400" dirty="0" err="1"/>
              <a:t>standar</a:t>
            </a:r>
            <a:r>
              <a:rPr lang="en-US" sz="1400" dirty="0"/>
              <a:t> internal dan </a:t>
            </a:r>
            <a:r>
              <a:rPr lang="en-US" sz="1400" dirty="0" err="1"/>
              <a:t>eksternal</a:t>
            </a:r>
            <a:r>
              <a:rPr lang="en-US" sz="1400" dirty="0"/>
              <a:t>.</a:t>
            </a:r>
          </a:p>
          <a:p>
            <a:pPr algn="just"/>
            <a:r>
              <a:rPr lang="en-US" sz="1400" b="1" dirty="0" err="1"/>
              <a:t>Meningkatkan</a:t>
            </a:r>
            <a:r>
              <a:rPr lang="en-US" sz="1400" b="1" dirty="0"/>
              <a:t> tata </a:t>
            </a:r>
            <a:r>
              <a:rPr lang="en-US" sz="1400" b="1" dirty="0" err="1"/>
              <a:t>kelola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SCM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tata </a:t>
            </a:r>
            <a:r>
              <a:rPr lang="en-US" sz="1400" dirty="0" err="1"/>
              <a:t>kelola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menyediakan</a:t>
            </a:r>
            <a:r>
              <a:rPr lang="en-US" sz="1400" dirty="0"/>
              <a:t> proses dan </a:t>
            </a:r>
            <a:r>
              <a:rPr lang="en-US" sz="1400" dirty="0" err="1"/>
              <a:t>kontrol</a:t>
            </a:r>
            <a:r>
              <a:rPr lang="en-US" sz="1400" dirty="0"/>
              <a:t> yang </a:t>
            </a:r>
            <a:r>
              <a:rPr lang="en-US" sz="1400" dirty="0" err="1"/>
              <a:t>jelas</a:t>
            </a:r>
            <a:r>
              <a:rPr lang="en-US" sz="1400" dirty="0"/>
              <a:t>.</a:t>
            </a:r>
          </a:p>
          <a:p>
            <a:pPr algn="just"/>
            <a:r>
              <a:rPr lang="en-US" sz="1400" b="1" dirty="0" err="1"/>
              <a:t>Meningkatkan</a:t>
            </a:r>
            <a:r>
              <a:rPr lang="en-US" sz="1400" b="1" dirty="0"/>
              <a:t> </a:t>
            </a:r>
            <a:r>
              <a:rPr lang="en-US" sz="1400" b="1" dirty="0" err="1"/>
              <a:t>manajemen</a:t>
            </a:r>
            <a:r>
              <a:rPr lang="en-US" sz="1400" b="1" dirty="0"/>
              <a:t> </a:t>
            </a:r>
            <a:r>
              <a:rPr lang="en-US" sz="1400" b="1" dirty="0" err="1"/>
              <a:t>risiko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Standar</a:t>
            </a:r>
            <a:r>
              <a:rPr lang="en-US" sz="1400" dirty="0"/>
              <a:t> SCM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mengidentifikasi</a:t>
            </a:r>
            <a:r>
              <a:rPr lang="en-US" sz="1400" dirty="0"/>
              <a:t> dan </a:t>
            </a:r>
            <a:r>
              <a:rPr lang="en-US" sz="1400" dirty="0" err="1"/>
              <a:t>mengelola</a:t>
            </a:r>
            <a:r>
              <a:rPr lang="en-US" sz="1400" dirty="0"/>
              <a:t> </a:t>
            </a:r>
            <a:r>
              <a:rPr lang="en-US" sz="1400" dirty="0" err="1"/>
              <a:t>risiko</a:t>
            </a:r>
            <a:r>
              <a:rPr lang="en-US" sz="1400" dirty="0"/>
              <a:t> yang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.</a:t>
            </a:r>
          </a:p>
        </p:txBody>
      </p:sp>
      <p:sp>
        <p:nvSpPr>
          <p:cNvPr id="254" name="Marcador de texto 37">
            <a:extLst>
              <a:ext uri="{FF2B5EF4-FFF2-40B4-BE49-F238E27FC236}">
                <a16:creationId xmlns:a16="http://schemas.microsoft.com/office/drawing/2014/main" id="{94A9D87C-3B36-892C-A434-007A6A7C0FAB}"/>
              </a:ext>
            </a:extLst>
          </p:cNvPr>
          <p:cNvSpPr txBox="1">
            <a:spLocks/>
          </p:cNvSpPr>
          <p:nvPr/>
        </p:nvSpPr>
        <p:spPr>
          <a:xfrm>
            <a:off x="1126330" y="870910"/>
            <a:ext cx="3084163" cy="51332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Apa</a:t>
            </a:r>
            <a:r>
              <a:rPr lang="en-US" sz="1600" b="1" dirty="0"/>
              <a:t> </a:t>
            </a:r>
            <a:r>
              <a:rPr lang="en-US" sz="1600" b="1" dirty="0" err="1"/>
              <a:t>itu</a:t>
            </a:r>
            <a:r>
              <a:rPr lang="en-US" sz="1600" b="1" dirty="0"/>
              <a:t> </a:t>
            </a:r>
            <a:r>
              <a:rPr lang="en-US" sz="1600" b="1" dirty="0" err="1"/>
              <a:t>standar</a:t>
            </a:r>
            <a:r>
              <a:rPr lang="en-US" sz="1600" b="1" dirty="0"/>
              <a:t> </a:t>
            </a:r>
            <a:r>
              <a:rPr lang="en-US" sz="1600" b="1" dirty="0" err="1"/>
              <a:t>Organisasi</a:t>
            </a:r>
            <a:r>
              <a:rPr lang="en-US" sz="1600" b="1" dirty="0"/>
              <a:t>?</a:t>
            </a:r>
          </a:p>
        </p:txBody>
      </p:sp>
      <p:sp>
        <p:nvSpPr>
          <p:cNvPr id="280" name="Google Shape;9243;p18">
            <a:extLst>
              <a:ext uri="{FF2B5EF4-FFF2-40B4-BE49-F238E27FC236}">
                <a16:creationId xmlns:a16="http://schemas.microsoft.com/office/drawing/2014/main" id="{F2360AB2-0245-5DE2-A99E-0DF87A47453F}"/>
              </a:ext>
            </a:extLst>
          </p:cNvPr>
          <p:cNvSpPr/>
          <p:nvPr/>
        </p:nvSpPr>
        <p:spPr>
          <a:xfrm>
            <a:off x="5098025" y="3749904"/>
            <a:ext cx="397562" cy="450972"/>
          </a:xfrm>
          <a:custGeom>
            <a:avLst/>
            <a:gdLst/>
            <a:ahLst/>
            <a:cxnLst/>
            <a:rect l="l" t="t" r="r" b="b"/>
            <a:pathLst>
              <a:path w="10555" h="11973" extrusionOk="0">
                <a:moveTo>
                  <a:pt x="3151" y="2836"/>
                </a:moveTo>
                <a:cubicBezTo>
                  <a:pt x="3340" y="2836"/>
                  <a:pt x="3498" y="2994"/>
                  <a:pt x="3498" y="3183"/>
                </a:cubicBezTo>
                <a:lnTo>
                  <a:pt x="3498" y="3529"/>
                </a:lnTo>
                <a:lnTo>
                  <a:pt x="2805" y="3529"/>
                </a:lnTo>
                <a:lnTo>
                  <a:pt x="2805" y="3183"/>
                </a:lnTo>
                <a:cubicBezTo>
                  <a:pt x="2805" y="2994"/>
                  <a:pt x="2962" y="2836"/>
                  <a:pt x="3151" y="2836"/>
                </a:cubicBezTo>
                <a:close/>
                <a:moveTo>
                  <a:pt x="9862" y="4191"/>
                </a:moveTo>
                <a:lnTo>
                  <a:pt x="9862" y="5262"/>
                </a:lnTo>
                <a:cubicBezTo>
                  <a:pt x="9862" y="5451"/>
                  <a:pt x="9704" y="5609"/>
                  <a:pt x="9484" y="5609"/>
                </a:cubicBezTo>
                <a:cubicBezTo>
                  <a:pt x="9295" y="5609"/>
                  <a:pt x="9137" y="5451"/>
                  <a:pt x="9137" y="5262"/>
                </a:cubicBezTo>
                <a:lnTo>
                  <a:pt x="9137" y="4191"/>
                </a:lnTo>
                <a:close/>
                <a:moveTo>
                  <a:pt x="3151" y="5609"/>
                </a:moveTo>
                <a:cubicBezTo>
                  <a:pt x="3340" y="5609"/>
                  <a:pt x="3498" y="5766"/>
                  <a:pt x="3498" y="5987"/>
                </a:cubicBezTo>
                <a:cubicBezTo>
                  <a:pt x="3498" y="6176"/>
                  <a:pt x="3340" y="6333"/>
                  <a:pt x="3151" y="6333"/>
                </a:cubicBezTo>
                <a:cubicBezTo>
                  <a:pt x="2962" y="6333"/>
                  <a:pt x="2805" y="6176"/>
                  <a:pt x="2805" y="5987"/>
                </a:cubicBezTo>
                <a:cubicBezTo>
                  <a:pt x="2805" y="5766"/>
                  <a:pt x="2962" y="5609"/>
                  <a:pt x="3151" y="5609"/>
                </a:cubicBezTo>
                <a:close/>
                <a:moveTo>
                  <a:pt x="3592" y="4254"/>
                </a:moveTo>
                <a:cubicBezTo>
                  <a:pt x="4695" y="4443"/>
                  <a:pt x="5640" y="5451"/>
                  <a:pt x="5640" y="6680"/>
                </a:cubicBezTo>
                <a:lnTo>
                  <a:pt x="5640" y="8822"/>
                </a:lnTo>
                <a:cubicBezTo>
                  <a:pt x="5640" y="10145"/>
                  <a:pt x="4538" y="11248"/>
                  <a:pt x="3183" y="11248"/>
                </a:cubicBezTo>
                <a:cubicBezTo>
                  <a:pt x="1860" y="11248"/>
                  <a:pt x="757" y="10145"/>
                  <a:pt x="757" y="8822"/>
                </a:cubicBezTo>
                <a:lnTo>
                  <a:pt x="757" y="6680"/>
                </a:lnTo>
                <a:cubicBezTo>
                  <a:pt x="757" y="5451"/>
                  <a:pt x="1671" y="4443"/>
                  <a:pt x="2868" y="4254"/>
                </a:cubicBezTo>
                <a:lnTo>
                  <a:pt x="2868" y="4979"/>
                </a:lnTo>
                <a:cubicBezTo>
                  <a:pt x="2490" y="5136"/>
                  <a:pt x="2175" y="5546"/>
                  <a:pt x="2175" y="5987"/>
                </a:cubicBezTo>
                <a:cubicBezTo>
                  <a:pt x="2175" y="6396"/>
                  <a:pt x="2458" y="6837"/>
                  <a:pt x="2868" y="6963"/>
                </a:cubicBezTo>
                <a:lnTo>
                  <a:pt x="2868" y="7341"/>
                </a:lnTo>
                <a:cubicBezTo>
                  <a:pt x="2868" y="7562"/>
                  <a:pt x="3025" y="7719"/>
                  <a:pt x="3246" y="7719"/>
                </a:cubicBezTo>
                <a:cubicBezTo>
                  <a:pt x="3435" y="7719"/>
                  <a:pt x="3592" y="7562"/>
                  <a:pt x="3592" y="7341"/>
                </a:cubicBezTo>
                <a:lnTo>
                  <a:pt x="3592" y="6963"/>
                </a:lnTo>
                <a:cubicBezTo>
                  <a:pt x="3970" y="6806"/>
                  <a:pt x="4286" y="6396"/>
                  <a:pt x="4286" y="5987"/>
                </a:cubicBezTo>
                <a:cubicBezTo>
                  <a:pt x="4286" y="5546"/>
                  <a:pt x="4033" y="5105"/>
                  <a:pt x="3592" y="4979"/>
                </a:cubicBezTo>
                <a:lnTo>
                  <a:pt x="3592" y="4254"/>
                </a:lnTo>
                <a:close/>
                <a:moveTo>
                  <a:pt x="5294" y="1"/>
                </a:moveTo>
                <a:cubicBezTo>
                  <a:pt x="4033" y="1"/>
                  <a:pt x="2994" y="946"/>
                  <a:pt x="2836" y="2143"/>
                </a:cubicBezTo>
                <a:cubicBezTo>
                  <a:pt x="2427" y="2301"/>
                  <a:pt x="2143" y="2710"/>
                  <a:pt x="2143" y="3151"/>
                </a:cubicBezTo>
                <a:lnTo>
                  <a:pt x="2143" y="3687"/>
                </a:lnTo>
                <a:cubicBezTo>
                  <a:pt x="914" y="4128"/>
                  <a:pt x="1" y="5294"/>
                  <a:pt x="1" y="6680"/>
                </a:cubicBezTo>
                <a:lnTo>
                  <a:pt x="1" y="8822"/>
                </a:lnTo>
                <a:cubicBezTo>
                  <a:pt x="1" y="10555"/>
                  <a:pt x="1419" y="11973"/>
                  <a:pt x="3151" y="11973"/>
                </a:cubicBezTo>
                <a:cubicBezTo>
                  <a:pt x="4884" y="11973"/>
                  <a:pt x="6302" y="10555"/>
                  <a:pt x="6302" y="8822"/>
                </a:cubicBezTo>
                <a:lnTo>
                  <a:pt x="6302" y="6680"/>
                </a:lnTo>
                <a:cubicBezTo>
                  <a:pt x="6302" y="5294"/>
                  <a:pt x="5451" y="4128"/>
                  <a:pt x="4191" y="3687"/>
                </a:cubicBezTo>
                <a:lnTo>
                  <a:pt x="4191" y="3151"/>
                </a:lnTo>
                <a:cubicBezTo>
                  <a:pt x="4191" y="2710"/>
                  <a:pt x="3907" y="2301"/>
                  <a:pt x="3529" y="2143"/>
                </a:cubicBezTo>
                <a:cubicBezTo>
                  <a:pt x="3624" y="1293"/>
                  <a:pt x="4380" y="662"/>
                  <a:pt x="5262" y="662"/>
                </a:cubicBezTo>
                <a:cubicBezTo>
                  <a:pt x="6239" y="662"/>
                  <a:pt x="7026" y="1450"/>
                  <a:pt x="7026" y="2427"/>
                </a:cubicBezTo>
                <a:lnTo>
                  <a:pt x="7026" y="8413"/>
                </a:lnTo>
                <a:cubicBezTo>
                  <a:pt x="7026" y="9200"/>
                  <a:pt x="7657" y="9830"/>
                  <a:pt x="8444" y="9830"/>
                </a:cubicBezTo>
                <a:cubicBezTo>
                  <a:pt x="9232" y="9830"/>
                  <a:pt x="9862" y="9200"/>
                  <a:pt x="9862" y="8413"/>
                </a:cubicBezTo>
                <a:lnTo>
                  <a:pt x="9862" y="6239"/>
                </a:lnTo>
                <a:cubicBezTo>
                  <a:pt x="10240" y="6081"/>
                  <a:pt x="10555" y="5703"/>
                  <a:pt x="10555" y="5262"/>
                </a:cubicBezTo>
                <a:lnTo>
                  <a:pt x="10555" y="3844"/>
                </a:lnTo>
                <a:cubicBezTo>
                  <a:pt x="10555" y="3687"/>
                  <a:pt x="10397" y="3529"/>
                  <a:pt x="10208" y="3529"/>
                </a:cubicBezTo>
                <a:lnTo>
                  <a:pt x="9862" y="3529"/>
                </a:lnTo>
                <a:lnTo>
                  <a:pt x="9862" y="2458"/>
                </a:lnTo>
                <a:cubicBezTo>
                  <a:pt x="9862" y="2269"/>
                  <a:pt x="9704" y="2112"/>
                  <a:pt x="9515" y="2112"/>
                </a:cubicBezTo>
                <a:cubicBezTo>
                  <a:pt x="9295" y="2112"/>
                  <a:pt x="9137" y="2269"/>
                  <a:pt x="9137" y="2458"/>
                </a:cubicBezTo>
                <a:lnTo>
                  <a:pt x="9137" y="3529"/>
                </a:lnTo>
                <a:lnTo>
                  <a:pt x="8791" y="3529"/>
                </a:lnTo>
                <a:cubicBezTo>
                  <a:pt x="8602" y="3529"/>
                  <a:pt x="8444" y="3687"/>
                  <a:pt x="8444" y="3876"/>
                </a:cubicBezTo>
                <a:lnTo>
                  <a:pt x="8444" y="5294"/>
                </a:lnTo>
                <a:cubicBezTo>
                  <a:pt x="8444" y="5766"/>
                  <a:pt x="8728" y="6176"/>
                  <a:pt x="9137" y="6302"/>
                </a:cubicBezTo>
                <a:lnTo>
                  <a:pt x="9137" y="8444"/>
                </a:lnTo>
                <a:cubicBezTo>
                  <a:pt x="9137" y="8854"/>
                  <a:pt x="8822" y="9169"/>
                  <a:pt x="8444" y="9169"/>
                </a:cubicBezTo>
                <a:cubicBezTo>
                  <a:pt x="8035" y="9169"/>
                  <a:pt x="7720" y="8854"/>
                  <a:pt x="7720" y="8444"/>
                </a:cubicBezTo>
                <a:lnTo>
                  <a:pt x="7720" y="2458"/>
                </a:lnTo>
                <a:cubicBezTo>
                  <a:pt x="7720" y="1103"/>
                  <a:pt x="6617" y="1"/>
                  <a:pt x="52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69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6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4" grpId="0"/>
          <p:bldP spid="245" grpId="0"/>
          <p:bldP spid="254" grpId="0"/>
          <p:bldP spid="28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2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6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6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4" grpId="0"/>
          <p:bldP spid="245" grpId="0"/>
          <p:bldP spid="254" grpId="0"/>
          <p:bldP spid="280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27EB9CEA-0F4D-9A93-06E1-083361132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>
            <a:off x="6060294" y="3462474"/>
            <a:ext cx="3090067" cy="1710466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B3544408-FF6D-565A-EAC9-9AD33465C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9214" b="24553"/>
          <a:stretch/>
        </p:blipFill>
        <p:spPr>
          <a:xfrm>
            <a:off x="8173817" y="3587567"/>
            <a:ext cx="1097627" cy="1624738"/>
          </a:xfrm>
          <a:prstGeom prst="rect">
            <a:avLst/>
          </a:prstGeom>
        </p:spPr>
      </p:pic>
      <p:pic>
        <p:nvPicPr>
          <p:cNvPr id="21" name="Imagen 20" descr="Forma&#10;&#10;Descripción generada automáticamente">
            <a:extLst>
              <a:ext uri="{FF2B5EF4-FFF2-40B4-BE49-F238E27FC236}">
                <a16:creationId xmlns:a16="http://schemas.microsoft.com/office/drawing/2014/main" id="{4B02D922-0C4D-409B-4571-5AD15C07E3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8525567" y="471723"/>
            <a:ext cx="1097627" cy="544726"/>
          </a:xfrm>
          <a:prstGeom prst="rect">
            <a:avLst/>
          </a:prstGeom>
        </p:spPr>
      </p:pic>
      <p:pic>
        <p:nvPicPr>
          <p:cNvPr id="22" name="Imagen 21" descr="Forma&#10;&#10;Descripción generada automáticamente">
            <a:extLst>
              <a:ext uri="{FF2B5EF4-FFF2-40B4-BE49-F238E27FC236}">
                <a16:creationId xmlns:a16="http://schemas.microsoft.com/office/drawing/2014/main" id="{EB6643B8-F3C0-3C86-EA48-942101A1EA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-155" b="12346"/>
          <a:stretch/>
        </p:blipFill>
        <p:spPr>
          <a:xfrm flipH="1">
            <a:off x="-1725930" y="3705859"/>
            <a:ext cx="2475708" cy="1134961"/>
          </a:xfrm>
          <a:prstGeom prst="rect">
            <a:avLst/>
          </a:prstGeom>
        </p:spPr>
      </p:pic>
      <p:pic>
        <p:nvPicPr>
          <p:cNvPr id="23" name="Imagen 2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60F01830-4687-0605-6A7C-0C3D55739F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0" t="16723" r="2755" b="30026"/>
          <a:stretch/>
        </p:blipFill>
        <p:spPr>
          <a:xfrm flipV="1">
            <a:off x="-148590" y="-112015"/>
            <a:ext cx="2041046" cy="2120923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863D40AD-2301-3398-8322-61A4691D86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9" t="24065" r="2121" b="32423"/>
          <a:stretch/>
        </p:blipFill>
        <p:spPr>
          <a:xfrm flipV="1">
            <a:off x="-148590" y="-112015"/>
            <a:ext cx="1157797" cy="914117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A97E1B8C-DF79-AF60-DFEF-91D59E66A7AC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C35D1B3B-6055-1841-3956-AD1D4DFD3253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D40C510-C065-CF96-4A67-FFECB82BB6E7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4F11DA0-6EFF-4D35-8420-A57B89E15CB8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F152C66-17BF-C506-E795-E2C91B01DB5E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A8C7D90-D956-45A8-7EF6-4A11A3EA8538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836" y="481515"/>
            <a:ext cx="5982922" cy="1158014"/>
          </a:xfrm>
        </p:spPr>
        <p:txBody>
          <a:bodyPr/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Standar</a:t>
            </a:r>
            <a:r>
              <a:rPr lang="en-US" sz="3200" dirty="0"/>
              <a:t> </a:t>
            </a:r>
            <a:r>
              <a:rPr lang="en-US" sz="3200" dirty="0" err="1"/>
              <a:t>Organisasi</a:t>
            </a:r>
            <a:endParaRPr lang="en-US" sz="3200" dirty="0"/>
          </a:p>
        </p:txBody>
      </p:sp>
      <p:sp>
        <p:nvSpPr>
          <p:cNvPr id="18" name="Marcador de texto 37">
            <a:extLst>
              <a:ext uri="{FF2B5EF4-FFF2-40B4-BE49-F238E27FC236}">
                <a16:creationId xmlns:a16="http://schemas.microsoft.com/office/drawing/2014/main" id="{D6F59639-3DAE-D34D-DB0F-5E0E92D6BE28}"/>
              </a:ext>
            </a:extLst>
          </p:cNvPr>
          <p:cNvSpPr txBox="1">
            <a:spLocks/>
          </p:cNvSpPr>
          <p:nvPr/>
        </p:nvSpPr>
        <p:spPr>
          <a:xfrm>
            <a:off x="1689091" y="1189049"/>
            <a:ext cx="7125300" cy="1710466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3626E-DBA1-43E2-B8C6-79D430D6C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991" y="223305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organisasi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Pedoman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terbaik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Kerangka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manajemen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93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3 L 0.01337 0.03055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 p14:bounceEnd="5091">
                                          <p:cBhvr>
                                            <p:cTn id="10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8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4.69136E-6 L 0.00677 -0.01791 " pathEditMode="relative" rAng="0" ptsTypes="AA">
                                          <p:cBhvr>
                                            <p:cTn id="14" dur="2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6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7.40741E-7 L 0.00538 -0.01049 " pathEditMode="relative" rAng="0" ptsTypes="AA">
                                          <p:cBhvr>
                                            <p:cTn id="18" dur="4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-4.44444E-6 L -0.03489 -4.44444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4.44444E-6 L 0.07136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3 L 0.01337 0.03055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8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4.69136E-6 L 0.00677 -0.01791 " pathEditMode="relative" rAng="0" ptsTypes="AA">
                                          <p:cBhvr>
                                            <p:cTn id="14" dur="2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6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7.40741E-7 L 0.00538 -0.01049 " pathEditMode="relative" rAng="0" ptsTypes="AA">
                                          <p:cBhvr>
                                            <p:cTn id="18" dur="4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-4.44444E-6 L -0.03489 -4.44444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4.44444E-6 L 0.07136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 descr="Círculo&#10;&#10;Descripción generada automáticamente">
            <a:extLst>
              <a:ext uri="{FF2B5EF4-FFF2-40B4-BE49-F238E27FC236}">
                <a16:creationId xmlns:a16="http://schemas.microsoft.com/office/drawing/2014/main" id="{4504FCEB-82EC-4DA1-2705-C4CDEF1E9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644514" y="1170264"/>
            <a:ext cx="1000982" cy="99810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EA0A7F-FA2B-45AD-B026-F97D6DBD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94" y="122715"/>
            <a:ext cx="3602473" cy="2734785"/>
          </a:xfrm>
        </p:spPr>
        <p:txBody>
          <a:bodyPr/>
          <a:lstStyle/>
          <a:p>
            <a:r>
              <a:rPr lang="en-US" sz="4400" dirty="0"/>
              <a:t>TERIMA KASIH</a:t>
            </a:r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067E1570-7205-3C7D-7754-EA24270612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1" b="8183"/>
          <a:stretch/>
        </p:blipFill>
        <p:spPr>
          <a:xfrm rot="185466">
            <a:off x="5409355" y="1659035"/>
            <a:ext cx="2691742" cy="2632193"/>
          </a:xfrm>
        </p:spPr>
      </p:pic>
      <p:pic>
        <p:nvPicPr>
          <p:cNvPr id="27" name="Imagen 2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FC7534B-DD40-FFA5-FB6A-EE8A328D98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 t="12604" r="39166" b="4333"/>
          <a:stretch/>
        </p:blipFill>
        <p:spPr>
          <a:xfrm rot="10800000" flipH="1" flipV="1">
            <a:off x="6192370" y="2857500"/>
            <a:ext cx="3155181" cy="2491740"/>
          </a:xfrm>
          <a:prstGeom prst="rect">
            <a:avLst/>
          </a:prstGeom>
          <a:effectLst/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DE4F8AE2-82D7-5DB4-F23C-6C2A4B3283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45269" r="72962" b="24553"/>
          <a:stretch/>
        </p:blipFill>
        <p:spPr>
          <a:xfrm rot="10800000" flipH="1" flipV="1">
            <a:off x="7637929" y="4091940"/>
            <a:ext cx="1686410" cy="1131570"/>
          </a:xfrm>
          <a:prstGeom prst="rect">
            <a:avLst/>
          </a:prstGeom>
        </p:spPr>
      </p:pic>
      <p:pic>
        <p:nvPicPr>
          <p:cNvPr id="33" name="Imagen 3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C021B233-F4BA-23C2-0F52-2F27ED898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4487076" y="2259009"/>
            <a:ext cx="393191" cy="376615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8CE7A7B-8A6E-58E6-A606-30BEAE3B6751}"/>
              </a:ext>
            </a:extLst>
          </p:cNvPr>
          <p:cNvGrpSpPr/>
          <p:nvPr/>
        </p:nvGrpSpPr>
        <p:grpSpPr>
          <a:xfrm>
            <a:off x="3937635" y="602601"/>
            <a:ext cx="736494" cy="3977290"/>
            <a:chOff x="3927211" y="546311"/>
            <a:chExt cx="757341" cy="408987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74F9DDE-37B1-D3E1-A753-3874C61C20D0}"/>
                </a:ext>
              </a:extLst>
            </p:cNvPr>
            <p:cNvSpPr/>
            <p:nvPr/>
          </p:nvSpPr>
          <p:spPr>
            <a:xfrm>
              <a:off x="4532152" y="3844715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850E486-F680-6EC3-37F9-F6511B9994A7}"/>
                </a:ext>
              </a:extLst>
            </p:cNvPr>
            <p:cNvSpPr/>
            <p:nvPr/>
          </p:nvSpPr>
          <p:spPr>
            <a:xfrm>
              <a:off x="4236647" y="455509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62A5F53-0977-5339-3FED-5A75AE5C9568}"/>
                </a:ext>
              </a:extLst>
            </p:cNvPr>
            <p:cNvSpPr/>
            <p:nvPr/>
          </p:nvSpPr>
          <p:spPr>
            <a:xfrm>
              <a:off x="3927211" y="546311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93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6 0.00123 L 0.01337 0.03056 " pathEditMode="relative" rAng="0" ptsTypes="AA" p14:bounceEnd="5091">
                                          <p:cBhvr>
                                            <p:cTn id="6" dur="3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8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9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6" dur="2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8" dur="6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3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5 " pathEditMode="relative" rAng="0" ptsTypes="AA">
                                          <p:cBhvr>
                                            <p:cTn id="25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6 0.00123 L 0.01337 0.03056 " pathEditMode="relative" rAng="0" ptsTypes="AA">
                                          <p:cBhvr>
                                            <p:cTn id="6" dur="3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8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9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6" dur="2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6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3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5 " pathEditMode="relative" rAng="0" ptsTypes="AA">
                                          <p:cBhvr>
                                            <p:cTn id="25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0205632-89F2-4CCC-D5EA-7E272FB5B9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3" t="16723" r="2755" b="32838"/>
          <a:stretch/>
        </p:blipFill>
        <p:spPr>
          <a:xfrm flipH="1" flipV="1">
            <a:off x="7251179" y="-2"/>
            <a:ext cx="1892820" cy="2008910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09379ABD-BE92-CD49-C95B-4B08C69DD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H="1" flipV="1">
            <a:off x="8271392" y="-71432"/>
            <a:ext cx="1009571" cy="802102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9C2DB85-AE99-1A6B-224A-3D3750A30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 flipH="1">
            <a:off x="-2" y="3433035"/>
            <a:ext cx="3090067" cy="171046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8D522B0-4027-2A73-8105-32590608B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81431" b="24553"/>
          <a:stretch/>
        </p:blipFill>
        <p:spPr>
          <a:xfrm flipH="1">
            <a:off x="-38101" y="3556862"/>
            <a:ext cx="969818" cy="16247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68F8C9-9363-411D-9575-F40C87BDB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DIBUAT OLEH</a:t>
            </a:r>
          </a:p>
        </p:txBody>
      </p:sp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709E8D6D-25DC-E418-E192-3A4B320EFC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750134"/>
            <a:ext cx="1097627" cy="544726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977BB8F-901A-F6AE-6347-F64054F0CE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7198556" y="3668342"/>
            <a:ext cx="2286955" cy="1134961"/>
          </a:xfrm>
          <a:prstGeom prst="rect">
            <a:avLst/>
          </a:prstGeom>
        </p:spPr>
      </p:pic>
      <p:graphicFrame>
        <p:nvGraphicFramePr>
          <p:cNvPr id="18" name="Google Shape;134;p28">
            <a:extLst>
              <a:ext uri="{FF2B5EF4-FFF2-40B4-BE49-F238E27FC236}">
                <a16:creationId xmlns:a16="http://schemas.microsoft.com/office/drawing/2014/main" id="{61C81FDD-5A7A-4238-94B2-58702BBE2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92250"/>
              </p:ext>
            </p:extLst>
          </p:nvPr>
        </p:nvGraphicFramePr>
        <p:xfrm>
          <a:off x="872608" y="1739019"/>
          <a:ext cx="7348235" cy="182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dirty="0">
                          <a:solidFill>
                            <a:schemeClr val="tx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NAMA</a:t>
                      </a:r>
                      <a:endParaRPr sz="1400" b="1" u="none" dirty="0">
                        <a:solidFill>
                          <a:schemeClr val="tx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u="none" dirty="0">
                          <a:solidFill>
                            <a:schemeClr val="dk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: HENNE IREANI</a:t>
                      </a:r>
                      <a:endParaRPr sz="1400" u="none" dirty="0">
                        <a:solidFill>
                          <a:schemeClr val="dk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dirty="0">
                          <a:solidFill>
                            <a:schemeClr val="tx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NIM</a:t>
                      </a:r>
                      <a:endParaRPr sz="1400" b="1" u="none" dirty="0">
                        <a:solidFill>
                          <a:schemeClr val="tx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u="none" dirty="0">
                          <a:solidFill>
                            <a:schemeClr val="dk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: 220110007</a:t>
                      </a:r>
                      <a:endParaRPr sz="1400" u="none" dirty="0">
                        <a:solidFill>
                          <a:schemeClr val="dk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dirty="0">
                          <a:solidFill>
                            <a:schemeClr val="tx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KELAS</a:t>
                      </a:r>
                      <a:endParaRPr sz="1400" b="1" u="none" dirty="0">
                        <a:solidFill>
                          <a:schemeClr val="tx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u="none" dirty="0">
                          <a:solidFill>
                            <a:schemeClr val="dk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: ILMU KOMPUTER 2020</a:t>
                      </a:r>
                      <a:endParaRPr sz="1400" u="none" dirty="0">
                        <a:solidFill>
                          <a:schemeClr val="dk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dirty="0">
                          <a:solidFill>
                            <a:schemeClr val="tx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MATA KULIAH</a:t>
                      </a:r>
                      <a:endParaRPr sz="1400" b="1" u="none" dirty="0">
                        <a:solidFill>
                          <a:schemeClr val="tx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u="none" dirty="0">
                          <a:solidFill>
                            <a:schemeClr val="dk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: MANAJEMEN KONFIGURASI PERANGKAT LUNAK</a:t>
                      </a:r>
                      <a:endParaRPr sz="1400" u="none" dirty="0">
                        <a:solidFill>
                          <a:schemeClr val="dk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dirty="0">
                          <a:solidFill>
                            <a:schemeClr val="tx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DOSEN PENGAMPU</a:t>
                      </a:r>
                      <a:endParaRPr sz="1400" b="1" u="none" dirty="0">
                        <a:solidFill>
                          <a:schemeClr val="tx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u="none" dirty="0">
                          <a:solidFill>
                            <a:schemeClr val="dk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: ABDUL HAMID, </a:t>
                      </a:r>
                      <a:r>
                        <a:rPr lang="en-US" sz="1400" u="none" dirty="0" err="1">
                          <a:solidFill>
                            <a:schemeClr val="dk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S.Kom</a:t>
                      </a:r>
                      <a:r>
                        <a:rPr lang="en-US" sz="1400" u="none" dirty="0">
                          <a:solidFill>
                            <a:schemeClr val="dk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, </a:t>
                      </a:r>
                      <a:r>
                        <a:rPr lang="en-US" sz="1400" u="none" dirty="0" err="1">
                          <a:solidFill>
                            <a:schemeClr val="dk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M.Kom</a:t>
                      </a:r>
                      <a:r>
                        <a:rPr lang="en-US" sz="1400" u="none" dirty="0">
                          <a:solidFill>
                            <a:schemeClr val="dk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, M.M</a:t>
                      </a: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dirty="0">
                          <a:solidFill>
                            <a:schemeClr val="tx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HARI/TANGGAL</a:t>
                      </a:r>
                      <a:endParaRPr sz="1400" b="1" u="none" dirty="0">
                        <a:solidFill>
                          <a:schemeClr val="tx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u="none" dirty="0">
                          <a:solidFill>
                            <a:schemeClr val="dk1"/>
                          </a:solidFill>
                          <a:latin typeface="Manrope Medium" pitchFamily="2" charset="0"/>
                          <a:ea typeface="Anaheim"/>
                          <a:cs typeface="Anaheim"/>
                          <a:sym typeface="Anaheim"/>
                        </a:rPr>
                        <a:t>: SABTU, 15 JUNI 2024</a:t>
                      </a:r>
                      <a:endParaRPr sz="1400" u="none" dirty="0">
                        <a:solidFill>
                          <a:schemeClr val="dk1"/>
                        </a:solidFill>
                        <a:latin typeface="Manrope Medium" pitchFamily="2" charset="0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Google Shape;136;p28">
            <a:extLst>
              <a:ext uri="{FF2B5EF4-FFF2-40B4-BE49-F238E27FC236}">
                <a16:creationId xmlns:a16="http://schemas.microsoft.com/office/drawing/2014/main" id="{986FA26E-F02C-6817-5008-8E64F7020A1B}"/>
              </a:ext>
            </a:extLst>
          </p:cNvPr>
          <p:cNvSpPr txBox="1"/>
          <p:nvPr/>
        </p:nvSpPr>
        <p:spPr>
          <a:xfrm>
            <a:off x="2721685" y="4623527"/>
            <a:ext cx="4302724" cy="35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anrope Medium" pitchFamily="2" charset="0"/>
                <a:ea typeface="Anaheim"/>
                <a:cs typeface="Anaheim"/>
                <a:sym typeface="Anaheim"/>
              </a:rPr>
              <a:t>INSTITUT TEKNOLOGI SAPTA MANDIRI</a:t>
            </a:r>
            <a:endParaRPr sz="2000" b="1" dirty="0">
              <a:latin typeface="Manrope Medium" pitchFamily="2" charset="0"/>
              <a:ea typeface="Anaheim"/>
              <a:cs typeface="Anaheim"/>
              <a:sym typeface="Anaheim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B4A40A6-4313-5A6E-C427-FE2354EB7F4B}"/>
              </a:ext>
            </a:extLst>
          </p:cNvPr>
          <p:cNvGrpSpPr/>
          <p:nvPr/>
        </p:nvGrpSpPr>
        <p:grpSpPr>
          <a:xfrm>
            <a:off x="460145" y="1170075"/>
            <a:ext cx="8224154" cy="2054318"/>
            <a:chOff x="399330" y="1154884"/>
            <a:chExt cx="8345784" cy="20847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F4566C5-8C9C-15A5-82A2-F9B70773E7E7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2C05076-AE96-AF06-8912-558157E7E246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169BFE3-6DE9-EA72-20E2-FF87433475A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56C3943-0BAD-6C11-CD8B-7AFFCFB8C9D2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074ABF9-2095-F913-6CF0-64D911337E4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8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 p14:bounceEnd="5091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2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8" dur="4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61111E-6 -3.08642E-6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6" y="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22222E-6 1.11111E-6 L 0.00677 -0.0179 " pathEditMode="relative" rAng="0" ptsTypes="AA">
                                          <p:cBhvr>
                                            <p:cTn id="16" dur="2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6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4 L -4.72222E-6 -2.71605E-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2517 0.04229 L 5E-6 3.33333E-6 " pathEditMode="relative" rAng="0" ptsTypes="AA">
                                          <p:cBhvr>
                                            <p:cTn id="24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1" y="-17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2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2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8538" y="325893"/>
            <a:ext cx="3948836" cy="1158014"/>
          </a:xfrm>
        </p:spPr>
        <p:txBody>
          <a:bodyPr>
            <a:noAutofit/>
          </a:bodyPr>
          <a:lstStyle/>
          <a:p>
            <a:r>
              <a:rPr lang="en-US" sz="4000" dirty="0" err="1"/>
              <a:t>Apa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SCM?</a:t>
            </a:r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0A249FD0-987A-EC9C-AC8C-005ABF049CB1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35467" y="1238188"/>
            <a:ext cx="7454979" cy="646463"/>
          </a:xfrm>
        </p:spPr>
        <p:txBody>
          <a:bodyPr/>
          <a:lstStyle/>
          <a:p>
            <a:pPr algn="just"/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(SCM)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dan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dan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 SCM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F035AD5-85F8-884B-6B0E-E6B87D66897D}"/>
              </a:ext>
            </a:extLst>
          </p:cNvPr>
          <p:cNvGrpSpPr/>
          <p:nvPr/>
        </p:nvGrpSpPr>
        <p:grpSpPr>
          <a:xfrm>
            <a:off x="534432" y="918216"/>
            <a:ext cx="7930332" cy="779096"/>
            <a:chOff x="400539" y="905062"/>
            <a:chExt cx="8198117" cy="80540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B77E4B7-0F24-AC14-5CE2-67CF0CC9FA63}"/>
                </a:ext>
              </a:extLst>
            </p:cNvPr>
            <p:cNvSpPr/>
            <p:nvPr/>
          </p:nvSpPr>
          <p:spPr>
            <a:xfrm>
              <a:off x="730437" y="1624888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4B76C5-D4BF-899A-4C94-8BDF2E1487B6}"/>
                </a:ext>
              </a:extLst>
            </p:cNvPr>
            <p:cNvSpPr/>
            <p:nvPr/>
          </p:nvSpPr>
          <p:spPr>
            <a:xfrm>
              <a:off x="400539" y="1082027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F86804F-3376-8490-AD49-33AE12D7D417}"/>
                </a:ext>
              </a:extLst>
            </p:cNvPr>
            <p:cNvSpPr/>
            <p:nvPr/>
          </p:nvSpPr>
          <p:spPr>
            <a:xfrm>
              <a:off x="8047335" y="90506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C5A5FE4-ED7E-0EEC-4114-41C560842EA9}"/>
                </a:ext>
              </a:extLst>
            </p:cNvPr>
            <p:cNvSpPr/>
            <p:nvPr/>
          </p:nvSpPr>
          <p:spPr>
            <a:xfrm>
              <a:off x="8446256" y="131472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B84C2C2-AAFF-58FA-C5CB-7EC8EA793ADC}"/>
                </a:ext>
              </a:extLst>
            </p:cNvPr>
            <p:cNvSpPr/>
            <p:nvPr/>
          </p:nvSpPr>
          <p:spPr>
            <a:xfrm>
              <a:off x="1302787" y="911824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Marcador de texto 34">
            <a:extLst>
              <a:ext uri="{FF2B5EF4-FFF2-40B4-BE49-F238E27FC236}">
                <a16:creationId xmlns:a16="http://schemas.microsoft.com/office/drawing/2014/main" id="{088ADF6F-CC2D-45D6-BEFF-3785B3777C58}"/>
              </a:ext>
            </a:extLst>
          </p:cNvPr>
          <p:cNvSpPr txBox="1">
            <a:spLocks/>
          </p:cNvSpPr>
          <p:nvPr/>
        </p:nvSpPr>
        <p:spPr>
          <a:xfrm>
            <a:off x="835466" y="2049236"/>
            <a:ext cx="7454979" cy="182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Perangkat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lunak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tetap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konsisten</a:t>
            </a:r>
            <a:r>
              <a:rPr lang="en-US" altLang="en-US" b="1" dirty="0">
                <a:latin typeface="Arial" panose="020B0604020202020204" pitchFamily="34" charset="0"/>
              </a:rPr>
              <a:t> dan </a:t>
            </a:r>
            <a:r>
              <a:rPr lang="en-US" altLang="en-US" b="1" dirty="0" err="1">
                <a:latin typeface="Arial" panose="020B0604020202020204" pitchFamily="34" charset="0"/>
              </a:rPr>
              <a:t>stabil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SCM </a:t>
            </a:r>
            <a:r>
              <a:rPr lang="en-US" altLang="en-US" dirty="0" err="1">
                <a:latin typeface="Arial" panose="020B0604020202020204" pitchFamily="34" charset="0"/>
              </a:rPr>
              <a:t>membantu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melacak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semua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perubahan</a:t>
            </a:r>
            <a:r>
              <a:rPr lang="en-US" altLang="en-US" dirty="0">
                <a:latin typeface="Arial" panose="020B0604020202020204" pitchFamily="34" charset="0"/>
              </a:rPr>
              <a:t> yang </a:t>
            </a:r>
            <a:r>
              <a:rPr lang="en-US" altLang="en-US" dirty="0" err="1">
                <a:latin typeface="Arial" panose="020B0604020202020204" pitchFamily="34" charset="0"/>
              </a:rPr>
              <a:t>dilakukan</a:t>
            </a:r>
            <a:r>
              <a:rPr lang="en-US" altLang="en-US" dirty="0">
                <a:latin typeface="Arial" panose="020B0604020202020204" pitchFamily="34" charset="0"/>
              </a:rPr>
              <a:t> pada </a:t>
            </a:r>
            <a:r>
              <a:rPr lang="en-US" altLang="en-US" dirty="0" err="1">
                <a:latin typeface="Arial" panose="020B0604020202020204" pitchFamily="34" charset="0"/>
              </a:rPr>
              <a:t>perangkat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lunak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sehingga</a:t>
            </a:r>
            <a:r>
              <a:rPr lang="en-US" altLang="en-US" dirty="0">
                <a:latin typeface="Arial" panose="020B0604020202020204" pitchFamily="34" charset="0"/>
              </a:rPr>
              <a:t> Anda </a:t>
            </a:r>
            <a:r>
              <a:rPr lang="en-US" altLang="en-US" dirty="0" err="1">
                <a:latin typeface="Arial" panose="020B0604020202020204" pitchFamily="34" charset="0"/>
              </a:rPr>
              <a:t>dapat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dengan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mudah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mengidentifikasi</a:t>
            </a:r>
            <a:r>
              <a:rPr lang="en-US" altLang="en-US" dirty="0">
                <a:latin typeface="Arial" panose="020B0604020202020204" pitchFamily="34" charset="0"/>
              </a:rPr>
              <a:t> dan </a:t>
            </a:r>
            <a:r>
              <a:rPr lang="en-US" altLang="en-US" dirty="0" err="1">
                <a:latin typeface="Arial" panose="020B0604020202020204" pitchFamily="34" charset="0"/>
              </a:rPr>
              <a:t>mengembalikan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versi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sebelumnya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jika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terjadi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masalah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Tim </a:t>
            </a:r>
            <a:r>
              <a:rPr lang="en-US" altLang="en-US" b="1" dirty="0" err="1">
                <a:latin typeface="Arial" panose="020B0604020202020204" pitchFamily="34" charset="0"/>
              </a:rPr>
              <a:t>bekerja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sama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secara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efektif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SCM </a:t>
            </a:r>
            <a:r>
              <a:rPr lang="en-US" altLang="en-US" dirty="0" err="1">
                <a:latin typeface="Arial" panose="020B0604020202020204" pitchFamily="34" charset="0"/>
              </a:rPr>
              <a:t>membantu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tim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pengembang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untuk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bekerja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sama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secara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efektif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dengan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melacak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siapa</a:t>
            </a:r>
            <a:r>
              <a:rPr lang="en-US" altLang="en-US" dirty="0">
                <a:latin typeface="Arial" panose="020B0604020202020204" pitchFamily="34" charset="0"/>
              </a:rPr>
              <a:t> yang </a:t>
            </a:r>
            <a:r>
              <a:rPr lang="en-US" altLang="en-US" dirty="0" err="1">
                <a:latin typeface="Arial" panose="020B0604020202020204" pitchFamily="34" charset="0"/>
              </a:rPr>
              <a:t>mengerjakan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apa</a:t>
            </a:r>
            <a:r>
              <a:rPr lang="en-US" altLang="en-US" dirty="0">
                <a:latin typeface="Arial" panose="020B0604020202020204" pitchFamily="34" charset="0"/>
              </a:rPr>
              <a:t> dan </a:t>
            </a:r>
            <a:r>
              <a:rPr lang="en-US" altLang="en-US" dirty="0" err="1">
                <a:latin typeface="Arial" panose="020B0604020202020204" pitchFamily="34" charset="0"/>
              </a:rPr>
              <a:t>kapan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Perangkat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lunak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mudah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dipelihara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SCM </a:t>
            </a:r>
            <a:r>
              <a:rPr lang="en-US" altLang="en-US" dirty="0" err="1">
                <a:latin typeface="Arial" panose="020B0604020202020204" pitchFamily="34" charset="0"/>
              </a:rPr>
              <a:t>membantu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membuat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perangkat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lunak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lebih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mudah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dipelihara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dengan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menyediakan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dokumentasi</a:t>
            </a:r>
            <a:r>
              <a:rPr lang="en-US" altLang="en-US" dirty="0">
                <a:latin typeface="Arial" panose="020B0604020202020204" pitchFamily="34" charset="0"/>
              </a:rPr>
              <a:t> yang </a:t>
            </a:r>
            <a:r>
              <a:rPr lang="en-US" altLang="en-US" dirty="0" err="1">
                <a:latin typeface="Arial" panose="020B0604020202020204" pitchFamily="34" charset="0"/>
              </a:rPr>
              <a:t>jelas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tentang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semua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perubahan</a:t>
            </a:r>
            <a:r>
              <a:rPr lang="en-US" altLang="en-US" dirty="0">
                <a:latin typeface="Arial" panose="020B0604020202020204" pitchFamily="34" charset="0"/>
              </a:rPr>
              <a:t> yang </a:t>
            </a:r>
            <a:r>
              <a:rPr lang="en-US" altLang="en-US" dirty="0" err="1">
                <a:latin typeface="Arial" panose="020B0604020202020204" pitchFamily="34" charset="0"/>
              </a:rPr>
              <a:t>telah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dilakukan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5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5" grpId="0"/>
          <p:bldP spid="4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8" descr="Círculo&#10;&#10;Descripción generada automáticamente">
            <a:extLst>
              <a:ext uri="{FF2B5EF4-FFF2-40B4-BE49-F238E27FC236}">
                <a16:creationId xmlns:a16="http://schemas.microsoft.com/office/drawing/2014/main" id="{4504FCEB-82EC-4DA1-2705-C4CDEF1E9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4644514" y="1170264"/>
            <a:ext cx="1000982" cy="99810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EA0A7F-FA2B-45AD-B026-F97D6DBD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099" y="981173"/>
            <a:ext cx="3602473" cy="2734785"/>
          </a:xfrm>
        </p:spPr>
        <p:txBody>
          <a:bodyPr/>
          <a:lstStyle/>
          <a:p>
            <a:r>
              <a:rPr lang="en-US" sz="4400" dirty="0" err="1"/>
              <a:t>Apa</a:t>
            </a:r>
            <a:r>
              <a:rPr lang="en-US" sz="4400" dirty="0"/>
              <a:t> </a:t>
            </a:r>
            <a:r>
              <a:rPr lang="en-US" sz="4400" dirty="0" err="1"/>
              <a:t>saja</a:t>
            </a:r>
            <a:r>
              <a:rPr lang="en-US" sz="4400" dirty="0"/>
              <a:t> 3 </a:t>
            </a:r>
            <a:r>
              <a:rPr lang="en-US" sz="4400" dirty="0" err="1"/>
              <a:t>standar</a:t>
            </a:r>
            <a:r>
              <a:rPr lang="en-US" sz="4400" dirty="0"/>
              <a:t> SCM (Software Conditional </a:t>
            </a:r>
            <a:r>
              <a:rPr lang="en-US" sz="4400" dirty="0" err="1"/>
              <a:t>manajement</a:t>
            </a:r>
            <a:r>
              <a:rPr lang="en-US" sz="4400" dirty="0"/>
              <a:t>)?</a:t>
            </a:r>
          </a:p>
        </p:txBody>
      </p:sp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067E1570-7205-3C7D-7754-EA24270612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5466">
            <a:off x="5181490" y="1059916"/>
            <a:ext cx="3001482" cy="3001482"/>
          </a:xfrm>
        </p:spPr>
      </p:pic>
      <p:pic>
        <p:nvPicPr>
          <p:cNvPr id="27" name="Imagen 2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FC7534B-DD40-FFA5-FB6A-EE8A328D98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 t="12604" r="39166" b="4333"/>
          <a:stretch/>
        </p:blipFill>
        <p:spPr>
          <a:xfrm rot="10800000" flipH="1" flipV="1">
            <a:off x="6192370" y="2857500"/>
            <a:ext cx="3155181" cy="2491740"/>
          </a:xfrm>
          <a:prstGeom prst="rect">
            <a:avLst/>
          </a:prstGeom>
          <a:effectLst/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DE4F8AE2-82D7-5DB4-F23C-6C2A4B3283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45269" r="72962" b="24553"/>
          <a:stretch/>
        </p:blipFill>
        <p:spPr>
          <a:xfrm rot="10800000" flipH="1" flipV="1">
            <a:off x="7637929" y="4091940"/>
            <a:ext cx="1686410" cy="1131570"/>
          </a:xfrm>
          <a:prstGeom prst="rect">
            <a:avLst/>
          </a:prstGeom>
        </p:spPr>
      </p:pic>
      <p:pic>
        <p:nvPicPr>
          <p:cNvPr id="33" name="Imagen 3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C021B233-F4BA-23C2-0F52-2F27ED898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4487076" y="2259009"/>
            <a:ext cx="393191" cy="376615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8CE7A7B-8A6E-58E6-A606-30BEAE3B6751}"/>
              </a:ext>
            </a:extLst>
          </p:cNvPr>
          <p:cNvGrpSpPr/>
          <p:nvPr/>
        </p:nvGrpSpPr>
        <p:grpSpPr>
          <a:xfrm>
            <a:off x="3937635" y="602601"/>
            <a:ext cx="736494" cy="3977290"/>
            <a:chOff x="3927211" y="546311"/>
            <a:chExt cx="757341" cy="408987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74F9DDE-37B1-D3E1-A753-3874C61C20D0}"/>
                </a:ext>
              </a:extLst>
            </p:cNvPr>
            <p:cNvSpPr/>
            <p:nvPr/>
          </p:nvSpPr>
          <p:spPr>
            <a:xfrm>
              <a:off x="4532152" y="3844715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850E486-F680-6EC3-37F9-F6511B9994A7}"/>
                </a:ext>
              </a:extLst>
            </p:cNvPr>
            <p:cNvSpPr/>
            <p:nvPr/>
          </p:nvSpPr>
          <p:spPr>
            <a:xfrm>
              <a:off x="4236647" y="455509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62A5F53-0977-5339-3FED-5A75AE5C9568}"/>
                </a:ext>
              </a:extLst>
            </p:cNvPr>
            <p:cNvSpPr/>
            <p:nvPr/>
          </p:nvSpPr>
          <p:spPr>
            <a:xfrm>
              <a:off x="3927211" y="546311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8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6 0.00123 L 0.01337 0.03056 " pathEditMode="relative" rAng="0" ptsTypes="AA" p14:bounceEnd="5091">
                                          <p:cBhvr>
                                            <p:cTn id="6" dur="3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8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9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6" dur="2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8" dur="6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3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5 " pathEditMode="relative" rAng="0" ptsTypes="AA">
                                          <p:cBhvr>
                                            <p:cTn id="25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6 0.00123 L 0.01337 0.03056 " pathEditMode="relative" rAng="0" ptsTypes="AA">
                                          <p:cBhvr>
                                            <p:cTn id="6" dur="3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8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5.55556E-7 0.00123 L 0.01337 0.03055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9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6" dur="2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6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">
                                          <p:cBhvr>
                                            <p:cTn id="23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5 " pathEditMode="relative" rAng="0" ptsTypes="AA">
                                          <p:cBhvr>
                                            <p:cTn id="25" dur="3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F2C40DD3-0FB4-7083-371E-27079241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1190" r="47314" b="12346"/>
          <a:stretch/>
        </p:blipFill>
        <p:spPr>
          <a:xfrm>
            <a:off x="7920953" y="2717322"/>
            <a:ext cx="1223046" cy="1134961"/>
          </a:xfrm>
          <a:prstGeom prst="rect">
            <a:avLst/>
          </a:prstGeom>
        </p:spPr>
      </p:pic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78444BCE-AC51-0EBF-1E27-A44A5DE82F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8" t="16723" r="2754" b="16966"/>
          <a:stretch/>
        </p:blipFill>
        <p:spPr>
          <a:xfrm flipV="1">
            <a:off x="-171449" y="-68580"/>
            <a:ext cx="3283602" cy="1702336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C5252B5-042A-050D-A4A9-CE2C7BFE62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 t="24065" r="2121" b="27656"/>
          <a:stretch/>
        </p:blipFill>
        <p:spPr>
          <a:xfrm flipV="1">
            <a:off x="-156282" y="-215983"/>
            <a:ext cx="1832919" cy="1014256"/>
          </a:xfrm>
          <a:prstGeom prst="rect">
            <a:avLst/>
          </a:prstGeom>
        </p:spPr>
      </p:pic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EACE198-8088-997F-FD46-02F8E53370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9961" r="62780" b="21464"/>
          <a:stretch/>
        </p:blipFill>
        <p:spPr>
          <a:xfrm>
            <a:off x="5980573" y="3324297"/>
            <a:ext cx="3163425" cy="1899213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B5CD2A73-C90A-A1B8-BED4-05152A6915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" r="53804" b="34414"/>
          <a:stretch/>
        </p:blipFill>
        <p:spPr>
          <a:xfrm>
            <a:off x="6752508" y="3284803"/>
            <a:ext cx="2463658" cy="1858697"/>
          </a:xfrm>
          <a:prstGeom prst="rect">
            <a:avLst/>
          </a:prstGeom>
        </p:spPr>
      </p:pic>
      <p:pic>
        <p:nvPicPr>
          <p:cNvPr id="15" name="Imagen 14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41E0F4B5-83D5-81F9-D16E-BFEC6113F8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14258" r="3883" b="15917"/>
          <a:stretch/>
        </p:blipFill>
        <p:spPr>
          <a:xfrm rot="17969043">
            <a:off x="-789033" y="3688811"/>
            <a:ext cx="2477967" cy="1102610"/>
          </a:xfrm>
          <a:prstGeom prst="rect">
            <a:avLst/>
          </a:prstGeom>
        </p:spPr>
      </p:pic>
      <p:pic>
        <p:nvPicPr>
          <p:cNvPr id="17" name="Imagen 16" descr="Círculo&#10;&#10;Descripción generada automáticamente">
            <a:extLst>
              <a:ext uri="{FF2B5EF4-FFF2-40B4-BE49-F238E27FC236}">
                <a16:creationId xmlns:a16="http://schemas.microsoft.com/office/drawing/2014/main" id="{80D10D1F-A34B-F59E-0925-BDA9E197E1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341488" y="1076751"/>
            <a:ext cx="801545" cy="799242"/>
          </a:xfrm>
          <a:prstGeom prst="rect">
            <a:avLst/>
          </a:prstGeom>
        </p:spPr>
      </p:pic>
      <p:pic>
        <p:nvPicPr>
          <p:cNvPr id="19" name="Imagen 18" descr="Imagen que contiene Forma&#10;&#10;Descripción generada automáticamente">
            <a:extLst>
              <a:ext uri="{FF2B5EF4-FFF2-40B4-BE49-F238E27FC236}">
                <a16:creationId xmlns:a16="http://schemas.microsoft.com/office/drawing/2014/main" id="{C7F49B56-7AD9-FD06-4831-7F0F265D5F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382585" y="-1151886"/>
            <a:ext cx="2300037" cy="2285787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F95500FF-5F15-A707-A8B0-D6BB4B4CF0D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022" r="5733" b="13919"/>
          <a:stretch/>
        </p:blipFill>
        <p:spPr>
          <a:xfrm rot="20639185">
            <a:off x="-354108" y="4382203"/>
            <a:ext cx="1955286" cy="866325"/>
          </a:xfrm>
          <a:prstGeom prst="rect">
            <a:avLst/>
          </a:prstGeom>
        </p:spPr>
      </p:pic>
      <p:pic>
        <p:nvPicPr>
          <p:cNvPr id="21" name="Imagen 20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5BEF0C80-96ED-ACA3-1509-73CBAD54B15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980564" y="3614794"/>
            <a:ext cx="471505" cy="45162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112AC5FB-292F-AF20-3273-D5F7C2185005}"/>
              </a:ext>
            </a:extLst>
          </p:cNvPr>
          <p:cNvSpPr/>
          <p:nvPr/>
        </p:nvSpPr>
        <p:spPr>
          <a:xfrm>
            <a:off x="13407807" y="4655444"/>
            <a:ext cx="81089" cy="810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168F1AF-FF19-5CE0-ACFA-FC1FAEC94904}"/>
              </a:ext>
            </a:extLst>
          </p:cNvPr>
          <p:cNvGrpSpPr/>
          <p:nvPr/>
        </p:nvGrpSpPr>
        <p:grpSpPr>
          <a:xfrm>
            <a:off x="479578" y="1325239"/>
            <a:ext cx="7725988" cy="3135952"/>
            <a:chOff x="353635" y="1274118"/>
            <a:chExt cx="7977874" cy="323819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3A0A0C-768A-103F-9788-31DBF077BFF4}"/>
                </a:ext>
              </a:extLst>
            </p:cNvPr>
            <p:cNvSpPr/>
            <p:nvPr/>
          </p:nvSpPr>
          <p:spPr>
            <a:xfrm>
              <a:off x="353635" y="2349689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D7E544-DC0C-C77B-8580-CAE9813CF86B}"/>
                </a:ext>
              </a:extLst>
            </p:cNvPr>
            <p:cNvSpPr/>
            <p:nvPr/>
          </p:nvSpPr>
          <p:spPr>
            <a:xfrm>
              <a:off x="1338442" y="2358303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060FA3F-4E9E-249A-5455-536C4A71EDFC}"/>
                </a:ext>
              </a:extLst>
            </p:cNvPr>
            <p:cNvSpPr/>
            <p:nvPr/>
          </p:nvSpPr>
          <p:spPr>
            <a:xfrm>
              <a:off x="1498925" y="127411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43307E2-2F1E-6FD3-F1B1-9D1DD0C21CD9}"/>
                </a:ext>
              </a:extLst>
            </p:cNvPr>
            <p:cNvSpPr/>
            <p:nvPr/>
          </p:nvSpPr>
          <p:spPr>
            <a:xfrm>
              <a:off x="1639948" y="2631744"/>
              <a:ext cx="85578" cy="855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422F606-6846-2810-C0AA-DCDE5A4FC325}"/>
                </a:ext>
              </a:extLst>
            </p:cNvPr>
            <p:cNvSpPr/>
            <p:nvPr/>
          </p:nvSpPr>
          <p:spPr>
            <a:xfrm>
              <a:off x="7106255" y="1700791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567F1F1-DB0D-5FC5-18D4-19A9916A379B}"/>
                </a:ext>
              </a:extLst>
            </p:cNvPr>
            <p:cNvSpPr/>
            <p:nvPr/>
          </p:nvSpPr>
          <p:spPr>
            <a:xfrm>
              <a:off x="7604339" y="3866477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5FB70843-6506-4AD3-0AEC-754F6F42C3DF}"/>
                </a:ext>
              </a:extLst>
            </p:cNvPr>
            <p:cNvSpPr/>
            <p:nvPr/>
          </p:nvSpPr>
          <p:spPr>
            <a:xfrm>
              <a:off x="7756739" y="2510730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FF43F78-8087-7207-A9F4-F0530FFFBDF6}"/>
                </a:ext>
              </a:extLst>
            </p:cNvPr>
            <p:cNvSpPr/>
            <p:nvPr/>
          </p:nvSpPr>
          <p:spPr>
            <a:xfrm>
              <a:off x="8245931" y="1556293"/>
              <a:ext cx="85578" cy="855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34D7C7C-0EA5-1847-6DEC-93E82047218F}"/>
                </a:ext>
              </a:extLst>
            </p:cNvPr>
            <p:cNvSpPr/>
            <p:nvPr/>
          </p:nvSpPr>
          <p:spPr>
            <a:xfrm>
              <a:off x="1868805" y="443122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4" name="Title 3">
            <a:extLst>
              <a:ext uri="{FF2B5EF4-FFF2-40B4-BE49-F238E27FC236}">
                <a16:creationId xmlns:a16="http://schemas.microsoft.com/office/drawing/2014/main" id="{643DA6C7-56B9-4ED1-93A8-33380BED6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6303" y="-293338"/>
            <a:ext cx="3948836" cy="1158014"/>
          </a:xfrm>
        </p:spPr>
        <p:txBody>
          <a:bodyPr>
            <a:noAutofit/>
          </a:bodyPr>
          <a:lstStyle/>
          <a:p>
            <a:r>
              <a:rPr lang="en-US" sz="3600" b="1" dirty="0"/>
              <a:t>1. MILITER</a:t>
            </a:r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F5E8950E-4165-41D4-9FEE-C28E658CB048}"/>
              </a:ext>
            </a:extLst>
          </p:cNvPr>
          <p:cNvSpPr txBox="1">
            <a:spLocks/>
          </p:cNvSpPr>
          <p:nvPr/>
        </p:nvSpPr>
        <p:spPr>
          <a:xfrm>
            <a:off x="834464" y="2297764"/>
            <a:ext cx="7542094" cy="11580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Staatliches" pitchFamily="2" charset="0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militer</a:t>
            </a:r>
            <a:r>
              <a:rPr lang="en-US" sz="2000" dirty="0"/>
              <a:t> SCM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serangkaian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dan </a:t>
            </a:r>
            <a:r>
              <a:rPr lang="en-US" sz="2000" dirty="0" err="1"/>
              <a:t>pedoman</a:t>
            </a:r>
            <a:r>
              <a:rPr lang="en-US" sz="2000" dirty="0"/>
              <a:t> yang </a:t>
            </a:r>
            <a:r>
              <a:rPr lang="en-US" sz="2000" dirty="0" err="1"/>
              <a:t>menetapkan</a:t>
            </a:r>
            <a:r>
              <a:rPr lang="en-US" sz="2000" dirty="0"/>
              <a:t> </a:t>
            </a:r>
            <a:r>
              <a:rPr lang="en-US" sz="2000" dirty="0" err="1"/>
              <a:t>persyaratan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dan </a:t>
            </a:r>
            <a:r>
              <a:rPr lang="en-US" sz="2000" dirty="0" err="1"/>
              <a:t>mengontrol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pada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militer</a:t>
            </a:r>
            <a:r>
              <a:rPr lang="en-US" sz="2000" dirty="0"/>
              <a:t>.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dirancang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: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konsisten</a:t>
            </a:r>
            <a:r>
              <a:rPr lang="en-US" sz="2000" dirty="0"/>
              <a:t> dan </a:t>
            </a:r>
            <a:r>
              <a:rPr lang="en-US" sz="2000" dirty="0" err="1"/>
              <a:t>stabil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Aman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dilacak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peraturan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6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07407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10000" decel="1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0.00124 L 0.01337 0.03056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77778E-7 0.00123 L 0.01337 0.03055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7 -1.48148E-6 L 0.00677 -0.0179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-4.93827E-7 L 0.00539 -0.01049 " pathEditMode="relative" rAng="0" ptsTypes="AA">
                                          <p:cBhvr>
                                            <p:cTn id="2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2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4" dur="4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2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0.00185 L 8.33333E-7 0.03766 " pathEditMode="relative" rAng="0" ptsTypes="AA">
                                          <p:cBhvr>
                                            <p:cTn id="38" dur="2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6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6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Forma&#10;&#10;Descripción generada automáticamente">
            <a:extLst>
              <a:ext uri="{FF2B5EF4-FFF2-40B4-BE49-F238E27FC236}">
                <a16:creationId xmlns:a16="http://schemas.microsoft.com/office/drawing/2014/main" id="{85AD7C29-B4B1-1189-DBA1-3E4DF13C5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t="11190" r="6596" b="12346"/>
          <a:stretch/>
        </p:blipFill>
        <p:spPr>
          <a:xfrm>
            <a:off x="7454375" y="1142984"/>
            <a:ext cx="2297486" cy="1134961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95ACBABC-502B-2105-D154-862FE81F6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38296" r="54437" b="15040"/>
          <a:stretch/>
        </p:blipFill>
        <p:spPr>
          <a:xfrm rot="16200000">
            <a:off x="6260796" y="599457"/>
            <a:ext cx="3862170" cy="2297488"/>
          </a:xfrm>
          <a:prstGeom prst="rect">
            <a:avLst/>
          </a:prstGeom>
        </p:spPr>
      </p:pic>
      <p:pic>
        <p:nvPicPr>
          <p:cNvPr id="7" name="Imagen 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66D6CD3-79B1-42BA-FD3A-D836D68D3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9029" r="34047" b="28091"/>
          <a:stretch/>
        </p:blipFill>
        <p:spPr>
          <a:xfrm rot="16200000">
            <a:off x="7296355" y="-24866"/>
            <a:ext cx="2202289" cy="1886250"/>
          </a:xfrm>
          <a:prstGeom prst="rect">
            <a:avLst/>
          </a:prstGeom>
          <a:effectLst/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26C2CF29-35C6-37D3-50F6-1D68E8C707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7816" b="24553"/>
          <a:stretch/>
        </p:blipFill>
        <p:spPr>
          <a:xfrm rot="16200000">
            <a:off x="7980309" y="-378887"/>
            <a:ext cx="1034193" cy="1426196"/>
          </a:xfrm>
          <a:prstGeom prst="rect">
            <a:avLst/>
          </a:prstGeom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3468FA76-4661-5981-362F-A58423237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019410" y="3137766"/>
            <a:ext cx="1395910" cy="1387261"/>
          </a:xfrm>
          <a:prstGeom prst="rect">
            <a:avLst/>
          </a:prstGeom>
        </p:spPr>
      </p:pic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FB32CF01-3B95-DA83-BCFF-7F4124AE76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1207" r="22900" b="4213"/>
          <a:stretch/>
        </p:blipFill>
        <p:spPr>
          <a:xfrm rot="5400000" flipH="1" flipV="1">
            <a:off x="5041915" y="1600304"/>
            <a:ext cx="2703580" cy="27087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094" y="1069444"/>
            <a:ext cx="4371186" cy="1158014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MIL-STD-498: </a:t>
            </a:r>
            <a:br>
              <a:rPr lang="en-US" sz="2400" dirty="0"/>
            </a:br>
            <a:r>
              <a:rPr lang="en-US" sz="2400" b="0" dirty="0" err="1"/>
              <a:t>Standar</a:t>
            </a:r>
            <a:r>
              <a:rPr lang="en-US" sz="2400" dirty="0"/>
              <a:t> </a:t>
            </a:r>
            <a:r>
              <a:rPr lang="en-US" sz="2400" b="0" dirty="0" err="1"/>
              <a:t>Departemen</a:t>
            </a:r>
            <a:r>
              <a:rPr lang="en-US" sz="2400" b="0" dirty="0"/>
              <a:t> </a:t>
            </a:r>
            <a:r>
              <a:rPr lang="en-US" sz="2400" b="0" dirty="0" err="1"/>
              <a:t>Pertahanan</a:t>
            </a:r>
            <a:r>
              <a:rPr lang="en-US" sz="2400" b="0" dirty="0"/>
              <a:t> Amerika </a:t>
            </a:r>
            <a:r>
              <a:rPr lang="en-US" sz="2400" b="0" dirty="0" err="1"/>
              <a:t>Serikat</a:t>
            </a:r>
            <a:r>
              <a:rPr lang="en-US" sz="2400" b="0" dirty="0"/>
              <a:t> (DoD) yang </a:t>
            </a:r>
            <a:r>
              <a:rPr lang="en-US" sz="2400" b="0" dirty="0" err="1"/>
              <a:t>menetapkan</a:t>
            </a:r>
            <a:r>
              <a:rPr lang="en-US" sz="2400" b="0" dirty="0"/>
              <a:t> </a:t>
            </a:r>
            <a:r>
              <a:rPr lang="en-US" sz="2400" b="0" dirty="0" err="1"/>
              <a:t>persyaratan</a:t>
            </a:r>
            <a:r>
              <a:rPr lang="en-US" sz="2400" b="0" dirty="0"/>
              <a:t> </a:t>
            </a:r>
            <a:r>
              <a:rPr lang="en-US" sz="2400" b="0" dirty="0" err="1"/>
              <a:t>untuk</a:t>
            </a:r>
            <a:r>
              <a:rPr lang="en-US" sz="2400" b="0" dirty="0"/>
              <a:t> SCM </a:t>
            </a:r>
            <a:r>
              <a:rPr lang="en-US" sz="2400" b="0" dirty="0" err="1"/>
              <a:t>dalam</a:t>
            </a:r>
            <a:r>
              <a:rPr lang="en-US" sz="2400" b="0" dirty="0"/>
              <a:t> </a:t>
            </a:r>
            <a:r>
              <a:rPr lang="en-US" sz="2400" b="0" dirty="0" err="1"/>
              <a:t>sistem</a:t>
            </a:r>
            <a:r>
              <a:rPr lang="en-US" sz="2400" b="0" dirty="0"/>
              <a:t> </a:t>
            </a:r>
            <a:r>
              <a:rPr lang="en-US" sz="2400" b="0" dirty="0" err="1"/>
              <a:t>militer</a:t>
            </a:r>
            <a:r>
              <a:rPr lang="en-US" sz="2400" b="0" dirty="0"/>
              <a:t>. </a:t>
            </a:r>
            <a:r>
              <a:rPr lang="en-US" sz="2400" b="0" dirty="0" err="1"/>
              <a:t>Standar</a:t>
            </a:r>
            <a:r>
              <a:rPr lang="en-US" sz="2400" b="0" dirty="0"/>
              <a:t> </a:t>
            </a:r>
            <a:r>
              <a:rPr lang="en-US" sz="2400" b="0" dirty="0" err="1"/>
              <a:t>ini</a:t>
            </a:r>
            <a:r>
              <a:rPr lang="en-US" sz="2400" b="0" dirty="0"/>
              <a:t> </a:t>
            </a:r>
            <a:r>
              <a:rPr lang="en-US" sz="2400" b="0" dirty="0" err="1"/>
              <a:t>mencakup</a:t>
            </a:r>
            <a:r>
              <a:rPr lang="en-US" sz="2400" b="0" dirty="0"/>
              <a:t>:</a:t>
            </a:r>
            <a:br>
              <a:rPr lang="en-US" sz="2400" b="0" dirty="0"/>
            </a:br>
            <a:r>
              <a:rPr lang="en-US" sz="2400" b="0" dirty="0"/>
              <a:t>- </a:t>
            </a:r>
            <a:r>
              <a:rPr lang="en-US" sz="2400" b="0" dirty="0" err="1"/>
              <a:t>Identifikasi</a:t>
            </a:r>
            <a:r>
              <a:rPr lang="en-US" sz="2400" b="0" dirty="0"/>
              <a:t> item </a:t>
            </a:r>
            <a:r>
              <a:rPr lang="en-US" sz="2400" b="0" dirty="0" err="1"/>
              <a:t>konfigurasi</a:t>
            </a:r>
            <a:br>
              <a:rPr lang="en-US" sz="2400" b="0" dirty="0"/>
            </a:br>
            <a:r>
              <a:rPr lang="en-US" sz="2400" b="0" dirty="0"/>
              <a:t>- </a:t>
            </a:r>
            <a:r>
              <a:rPr lang="en-US" sz="2400" b="0" dirty="0" err="1"/>
              <a:t>Kontrol</a:t>
            </a:r>
            <a:r>
              <a:rPr lang="en-US" sz="2400" b="0" dirty="0"/>
              <a:t> </a:t>
            </a:r>
            <a:r>
              <a:rPr lang="en-US" sz="2400" b="0" dirty="0" err="1"/>
              <a:t>versi</a:t>
            </a:r>
            <a:br>
              <a:rPr lang="en-US" sz="2400" b="0" dirty="0"/>
            </a:br>
            <a:r>
              <a:rPr lang="en-US" sz="2400" b="0" dirty="0"/>
              <a:t>- </a:t>
            </a:r>
            <a:r>
              <a:rPr lang="en-US" sz="2400" b="0" dirty="0" err="1"/>
              <a:t>Kontrol</a:t>
            </a:r>
            <a:r>
              <a:rPr lang="en-US" sz="2400" b="0" dirty="0"/>
              <a:t> </a:t>
            </a:r>
            <a:r>
              <a:rPr lang="en-US" sz="2400" b="0" dirty="0" err="1"/>
              <a:t>perubahan</a:t>
            </a:r>
            <a:br>
              <a:rPr lang="en-US" sz="2400" b="0" dirty="0"/>
            </a:br>
            <a:r>
              <a:rPr lang="en-US" sz="2400" b="0" dirty="0"/>
              <a:t>- Audit </a:t>
            </a:r>
            <a:r>
              <a:rPr lang="en-US" sz="2400" b="0" dirty="0" err="1"/>
              <a:t>konfigurasi</a:t>
            </a:r>
            <a:br>
              <a:rPr lang="en-US" sz="2400" b="0" dirty="0"/>
            </a:br>
            <a:r>
              <a:rPr lang="en-US" sz="2400" b="0" dirty="0"/>
              <a:t>- </a:t>
            </a:r>
            <a:r>
              <a:rPr lang="en-US" sz="2400" b="0" dirty="0" err="1"/>
              <a:t>Pelaporan</a:t>
            </a:r>
            <a:r>
              <a:rPr lang="en-US" sz="2400" b="0" dirty="0"/>
              <a:t> status </a:t>
            </a:r>
            <a:r>
              <a:rPr lang="en-US" sz="2400" b="0" dirty="0" err="1"/>
              <a:t>konfigurasi</a:t>
            </a:r>
            <a:br>
              <a:rPr lang="en-US" sz="2400" b="0" dirty="0"/>
            </a:br>
            <a:endParaRPr lang="en-US" sz="2400" b="0" dirty="0"/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8B0BD868-7DC3-3F06-AC46-18A2210004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5132" y="2072069"/>
            <a:ext cx="1753044" cy="1753044"/>
          </a:xfrm>
        </p:spPr>
      </p:pic>
      <p:pic>
        <p:nvPicPr>
          <p:cNvPr id="3" name="Imagen 2" descr="Círculo&#10;&#10;Descripción generada automáticamente">
            <a:extLst>
              <a:ext uri="{FF2B5EF4-FFF2-40B4-BE49-F238E27FC236}">
                <a16:creationId xmlns:a16="http://schemas.microsoft.com/office/drawing/2014/main" id="{BA73130A-EC76-7E96-CA10-191F73D644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5126014" y="750978"/>
            <a:ext cx="1168914" cy="1165556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C657740A-6B80-923F-789D-7125FB7B2177}"/>
              </a:ext>
            </a:extLst>
          </p:cNvPr>
          <p:cNvGrpSpPr/>
          <p:nvPr/>
        </p:nvGrpSpPr>
        <p:grpSpPr>
          <a:xfrm>
            <a:off x="6625637" y="1285109"/>
            <a:ext cx="1714094" cy="3338220"/>
            <a:chOff x="6625637" y="1285109"/>
            <a:chExt cx="1714094" cy="333822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E7825F7-7ABB-8046-5E87-42906D9373F9}"/>
                </a:ext>
              </a:extLst>
            </p:cNvPr>
            <p:cNvSpPr/>
            <p:nvPr/>
          </p:nvSpPr>
          <p:spPr>
            <a:xfrm>
              <a:off x="6625637" y="4470929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17D4BEC-47F7-BD37-F8EB-02859ED32197}"/>
                </a:ext>
              </a:extLst>
            </p:cNvPr>
            <p:cNvSpPr/>
            <p:nvPr/>
          </p:nvSpPr>
          <p:spPr>
            <a:xfrm>
              <a:off x="8258642" y="3160325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C36AB78-403D-11B4-4E02-664CDC193816}"/>
                </a:ext>
              </a:extLst>
            </p:cNvPr>
            <p:cNvSpPr/>
            <p:nvPr/>
          </p:nvSpPr>
          <p:spPr>
            <a:xfrm>
              <a:off x="6625637" y="1285109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7401F6F-01F8-1A44-97E7-591380B93C27}"/>
                </a:ext>
              </a:extLst>
            </p:cNvPr>
            <p:cNvSpPr/>
            <p:nvPr/>
          </p:nvSpPr>
          <p:spPr>
            <a:xfrm>
              <a:off x="8039900" y="2863942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6" name="Title 3">
            <a:extLst>
              <a:ext uri="{FF2B5EF4-FFF2-40B4-BE49-F238E27FC236}">
                <a16:creationId xmlns:a16="http://schemas.microsoft.com/office/drawing/2014/main" id="{64AE3B1E-5551-4DC4-81DE-E9447B4A86AC}"/>
              </a:ext>
            </a:extLst>
          </p:cNvPr>
          <p:cNvSpPr txBox="1">
            <a:spLocks/>
          </p:cNvSpPr>
          <p:nvPr/>
        </p:nvSpPr>
        <p:spPr>
          <a:xfrm>
            <a:off x="602677" y="289328"/>
            <a:ext cx="4854812" cy="1158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Staatliches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Standar</a:t>
            </a:r>
            <a:r>
              <a:rPr lang="en-US" sz="2800" dirty="0"/>
              <a:t> </a:t>
            </a:r>
            <a:r>
              <a:rPr lang="en-US" sz="2800" dirty="0" err="1"/>
              <a:t>Militer</a:t>
            </a:r>
            <a:r>
              <a:rPr lang="en-US" sz="2800" dirty="0"/>
              <a:t> SCM: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08642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 p14:bounceEnd="5091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1.85185E-6 L 0.00035 0.05031 " pathEditMode="relative" rAng="0" ptsTypes="AA">
                                          <p:cBhvr>
                                            <p:cTn id="3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6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08642E-6 L 0.00035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0.00035 0.05031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12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4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20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>
                                          <p:cBhvr>
                                            <p:cTn id="24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1.85185E-6 L 0.00035 0.05031 " pathEditMode="relative" rAng="0" ptsTypes="AA">
                                          <p:cBhvr>
                                            <p:cTn id="31" dur="2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6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D767C03-3969-A179-2EE3-C2D14051B62F}"/>
              </a:ext>
            </a:extLst>
          </p:cNvPr>
          <p:cNvGrpSpPr/>
          <p:nvPr/>
        </p:nvGrpSpPr>
        <p:grpSpPr>
          <a:xfrm>
            <a:off x="725437" y="1806671"/>
            <a:ext cx="7694664" cy="2921132"/>
            <a:chOff x="725437" y="1806671"/>
            <a:chExt cx="7694664" cy="292113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FCAAD1CC-BED9-14D0-F607-A6AC885AEF60}"/>
                </a:ext>
              </a:extLst>
            </p:cNvPr>
            <p:cNvGrpSpPr/>
            <p:nvPr/>
          </p:nvGrpSpPr>
          <p:grpSpPr>
            <a:xfrm>
              <a:off x="725437" y="2345429"/>
              <a:ext cx="7694664" cy="2382374"/>
              <a:chOff x="674901" y="2329782"/>
              <a:chExt cx="7795735" cy="2413668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91E2251-72C7-4597-D489-B561C99D554C}"/>
                  </a:ext>
                </a:extLst>
              </p:cNvPr>
              <p:cNvSpPr/>
              <p:nvPr/>
            </p:nvSpPr>
            <p:spPr>
              <a:xfrm>
                <a:off x="8030042" y="2873471"/>
                <a:ext cx="81089" cy="810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EAE9297D-3E59-8A47-88B0-1D4D892459B1}"/>
                  </a:ext>
                </a:extLst>
              </p:cNvPr>
              <p:cNvSpPr/>
              <p:nvPr/>
            </p:nvSpPr>
            <p:spPr>
              <a:xfrm>
                <a:off x="674901" y="2329782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3457C05-DF99-0A7E-306E-E9E3F553F850}"/>
                  </a:ext>
                </a:extLst>
              </p:cNvPr>
              <p:cNvSpPr/>
              <p:nvPr/>
            </p:nvSpPr>
            <p:spPr>
              <a:xfrm>
                <a:off x="8305377" y="2574843"/>
                <a:ext cx="110554" cy="1105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CB5C3E30-2E75-6B77-D4AC-DF361B652A6C}"/>
                  </a:ext>
                </a:extLst>
              </p:cNvPr>
              <p:cNvSpPr/>
              <p:nvPr/>
            </p:nvSpPr>
            <p:spPr>
              <a:xfrm>
                <a:off x="8318236" y="459105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E3B5AA4-3DCB-BAF0-B0FC-F965CEB89E3F}"/>
                </a:ext>
              </a:extLst>
            </p:cNvPr>
            <p:cNvSpPr/>
            <p:nvPr/>
          </p:nvSpPr>
          <p:spPr>
            <a:xfrm>
              <a:off x="1676867" y="1806671"/>
              <a:ext cx="81089" cy="810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751A4B57-2EFB-437B-BA2C-BBA972DB27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272604" y="1124126"/>
            <a:ext cx="68989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DEF-STD-0025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Kementerian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Pertahanan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Inggris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(MoD)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menetapkan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persyaratan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serupa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MIL-STD-498,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perbedaan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khusus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Inggris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D06DEC1-B868-4184-BF6A-E945B25A7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604" y="2740382"/>
            <a:ext cx="68989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Staatliches" pitchFamily="2" charset="0"/>
                <a:ea typeface="+mj-ea"/>
                <a:cs typeface="+mj-cs"/>
              </a:defRPr>
            </a:lvl1pPr>
          </a:lstStyle>
          <a:p>
            <a:pPr marL="342900" indent="-342900" defTabSz="9144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NATO AEP-500</a:t>
            </a:r>
            <a:r>
              <a:rPr lang="en-US" altLang="en-US" sz="1800" b="0" dirty="0">
                <a:latin typeface="Arial" panose="020B0604020202020204" pitchFamily="34" charset="0"/>
              </a:rPr>
              <a:t>: </a:t>
            </a:r>
            <a:r>
              <a:rPr lang="en-US" altLang="en-US" sz="1800" b="0" dirty="0" err="1">
                <a:latin typeface="Arial" panose="020B0604020202020204" pitchFamily="34" charset="0"/>
              </a:rPr>
              <a:t>Standar</a:t>
            </a:r>
            <a:r>
              <a:rPr lang="en-US" altLang="en-US" sz="1800" b="0" dirty="0">
                <a:latin typeface="Arial" panose="020B0604020202020204" pitchFamily="34" charset="0"/>
              </a:rPr>
              <a:t> NATO yang </a:t>
            </a:r>
            <a:r>
              <a:rPr lang="en-US" altLang="en-US" sz="1800" b="0" dirty="0" err="1">
                <a:latin typeface="Arial" panose="020B0604020202020204" pitchFamily="34" charset="0"/>
              </a:rPr>
              <a:t>menetapkan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persyaratan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untuk</a:t>
            </a:r>
            <a:r>
              <a:rPr lang="en-US" altLang="en-US" sz="1800" b="0" dirty="0">
                <a:latin typeface="Arial" panose="020B0604020202020204" pitchFamily="34" charset="0"/>
              </a:rPr>
              <a:t> SCM </a:t>
            </a:r>
            <a:r>
              <a:rPr lang="en-US" altLang="en-US" sz="1800" b="0" dirty="0" err="1">
                <a:latin typeface="Arial" panose="020B0604020202020204" pitchFamily="34" charset="0"/>
              </a:rPr>
              <a:t>dalam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sistem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militer</a:t>
            </a:r>
            <a:r>
              <a:rPr lang="en-US" altLang="en-US" sz="1800" b="0" dirty="0">
                <a:latin typeface="Arial" panose="020B0604020202020204" pitchFamily="34" charset="0"/>
              </a:rPr>
              <a:t> NATO. </a:t>
            </a:r>
            <a:r>
              <a:rPr lang="en-US" altLang="en-US" sz="1800" b="0" dirty="0" err="1">
                <a:latin typeface="Arial" panose="020B0604020202020204" pitchFamily="34" charset="0"/>
              </a:rPr>
              <a:t>Standar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ini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didasarkan</a:t>
            </a:r>
            <a:r>
              <a:rPr lang="en-US" altLang="en-US" sz="1800" b="0" dirty="0">
                <a:latin typeface="Arial" panose="020B0604020202020204" pitchFamily="34" charset="0"/>
              </a:rPr>
              <a:t> pada MIL-STD-498 dan DEF-STD-0025.</a:t>
            </a:r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6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6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3DC36E3-154E-1F0D-CCAF-030FF511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72" name="Imagen 71" descr="Forma&#10;&#10;Descripción generada automáticamente">
            <a:extLst>
              <a:ext uri="{FF2B5EF4-FFF2-40B4-BE49-F238E27FC236}">
                <a16:creationId xmlns:a16="http://schemas.microsoft.com/office/drawing/2014/main" id="{3D3F06A9-2AA4-32B2-18D6-EC759C465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8BC31A-972A-4408-9536-05F4644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493" y="356004"/>
            <a:ext cx="5250656" cy="1158014"/>
          </a:xfrm>
        </p:spPr>
        <p:txBody>
          <a:bodyPr/>
          <a:lstStyle/>
          <a:p>
            <a:r>
              <a:rPr lang="en-US" sz="3200" dirty="0" err="1"/>
              <a:t>Manfaat</a:t>
            </a:r>
            <a:r>
              <a:rPr lang="en-US" sz="3200" dirty="0"/>
              <a:t> </a:t>
            </a:r>
            <a:r>
              <a:rPr lang="en-US" sz="3200" dirty="0" err="1"/>
              <a:t>Standar</a:t>
            </a:r>
            <a:r>
              <a:rPr lang="en-US" sz="3200" dirty="0"/>
              <a:t> </a:t>
            </a:r>
            <a:r>
              <a:rPr lang="en-US" sz="3200" dirty="0" err="1"/>
              <a:t>Militer</a:t>
            </a:r>
            <a:r>
              <a:rPr lang="en-US" sz="3200" dirty="0"/>
              <a:t> SCM</a:t>
            </a:r>
          </a:p>
        </p:txBody>
      </p:sp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08295E-0F8C-C683-086A-C13DE58AF3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803C8BE-2987-9591-373F-53DB9C7769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FA1ADA1E-B25F-BC7A-3874-602B9AF3F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sp>
        <p:nvSpPr>
          <p:cNvPr id="201" name="Elipse 200">
            <a:extLst>
              <a:ext uri="{FF2B5EF4-FFF2-40B4-BE49-F238E27FC236}">
                <a16:creationId xmlns:a16="http://schemas.microsoft.com/office/drawing/2014/main" id="{93EAAF66-D0E1-56D8-2AEC-5962879D2346}"/>
              </a:ext>
            </a:extLst>
          </p:cNvPr>
          <p:cNvSpPr/>
          <p:nvPr/>
        </p:nvSpPr>
        <p:spPr>
          <a:xfrm>
            <a:off x="3454793" y="4341416"/>
            <a:ext cx="325836" cy="325836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id="{EE38D488-A282-3655-0556-F568A88C135C}"/>
              </a:ext>
            </a:extLst>
          </p:cNvPr>
          <p:cNvSpPr/>
          <p:nvPr/>
        </p:nvSpPr>
        <p:spPr>
          <a:xfrm>
            <a:off x="5664232" y="2752036"/>
            <a:ext cx="325836" cy="32583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A3B4846-76CD-5C2C-F139-71D00647B0F7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B920DE6-87C0-27B2-4DFE-4898DE6B8045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3FBA6AD-6BD1-2D86-A4BE-C402B86497DD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C683442-BDE9-2225-B4CB-D287A7374B9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86868A8-DB95-94F0-E532-C50CC216B64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A65B39F-1757-BBE4-E3C6-51478A9E4B2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Rectangle 5">
            <a:extLst>
              <a:ext uri="{FF2B5EF4-FFF2-40B4-BE49-F238E27FC236}">
                <a16:creationId xmlns:a16="http://schemas.microsoft.com/office/drawing/2014/main" id="{91E987DF-802B-419B-8C64-FD6FB1D8E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99" y="1286831"/>
            <a:ext cx="84055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Meningkatkan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kualitas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dan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keandalan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perangkat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lunak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SCM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militer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memastikan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bahwa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lunak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berkualitas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tinggi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andal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,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sangat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penting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sistem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militer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Meningkatkan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keamanan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SCM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militer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melindungi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lunak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akses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modifikasi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Meningkatkan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kepatuhan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SCM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militer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memastikan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bahwa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lunak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mematuhi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semua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peraturan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berlaku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Mempermudah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pemeliharaan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Standar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SCM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militer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membuat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perangkat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lunak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lebih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mudah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dipelihara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melacak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mendokumentasikan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semua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perubahan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taatliche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102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6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201" grpId="0" animBg="1"/>
          <p:bldP spid="202" grpId="0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0" dur="7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6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201" grpId="0" animBg="1"/>
          <p:bldP spid="202" grpId="0" animBg="1"/>
          <p:bldP spid="1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81C6847E-1503-9FCC-E35C-6C0EE7198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3618" b="23902"/>
          <a:stretch/>
        </p:blipFill>
        <p:spPr>
          <a:xfrm>
            <a:off x="6060294" y="3462474"/>
            <a:ext cx="3090067" cy="1710466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078D839A-1B28-F791-051F-F831490AB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9214" b="24553"/>
          <a:stretch/>
        </p:blipFill>
        <p:spPr>
          <a:xfrm>
            <a:off x="8173817" y="3587567"/>
            <a:ext cx="1097627" cy="1624738"/>
          </a:xfrm>
          <a:prstGeom prst="rect">
            <a:avLst/>
          </a:prstGeom>
        </p:spPr>
      </p:pic>
      <p:pic>
        <p:nvPicPr>
          <p:cNvPr id="19" name="Imagen 18" descr="Forma&#10;&#10;Descripción generada automáticamente">
            <a:extLst>
              <a:ext uri="{FF2B5EF4-FFF2-40B4-BE49-F238E27FC236}">
                <a16:creationId xmlns:a16="http://schemas.microsoft.com/office/drawing/2014/main" id="{723822C8-EECA-78BA-D771-B0FD943A66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8525567" y="471723"/>
            <a:ext cx="1097627" cy="544726"/>
          </a:xfrm>
          <a:prstGeom prst="rect">
            <a:avLst/>
          </a:prstGeom>
        </p:spPr>
      </p:pic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53F345B9-F623-A92C-6747-A037842FC2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-155" b="12346"/>
          <a:stretch/>
        </p:blipFill>
        <p:spPr>
          <a:xfrm flipH="1">
            <a:off x="-1725930" y="3705859"/>
            <a:ext cx="2475708" cy="11349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722" y="445290"/>
            <a:ext cx="4774268" cy="1158014"/>
          </a:xfrm>
        </p:spPr>
        <p:txBody>
          <a:bodyPr/>
          <a:lstStyle/>
          <a:p>
            <a:r>
              <a:rPr lang="en-US" sz="3600" dirty="0" err="1"/>
              <a:t>Penerapan</a:t>
            </a:r>
            <a:r>
              <a:rPr lang="en-US" sz="3600" dirty="0"/>
              <a:t> </a:t>
            </a:r>
            <a:r>
              <a:rPr lang="en-US" sz="3600" dirty="0" err="1"/>
              <a:t>Standar</a:t>
            </a:r>
            <a:r>
              <a:rPr lang="en-US" sz="3600" dirty="0"/>
              <a:t> </a:t>
            </a:r>
            <a:r>
              <a:rPr lang="en-US" sz="3600" dirty="0" err="1"/>
              <a:t>Militer</a:t>
            </a:r>
            <a:r>
              <a:rPr lang="en-US" sz="3600" dirty="0"/>
              <a:t> SCM</a:t>
            </a:r>
          </a:p>
        </p:txBody>
      </p:sp>
      <p:pic>
        <p:nvPicPr>
          <p:cNvPr id="3" name="Imagen 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5652A8D7-83BB-80A7-43E4-A0C7DCA946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0" t="16723" r="2755" b="30026"/>
          <a:stretch/>
        </p:blipFill>
        <p:spPr>
          <a:xfrm flipV="1">
            <a:off x="-148590" y="-112015"/>
            <a:ext cx="2041046" cy="212092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8333206-9B7A-873C-414B-717B77220F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9" t="24065" r="2121" b="32423"/>
          <a:stretch/>
        </p:blipFill>
        <p:spPr>
          <a:xfrm flipV="1">
            <a:off x="-148590" y="-112015"/>
            <a:ext cx="1157797" cy="914117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9C92321B-347D-9D54-7A23-855CE028B667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281E6D3-9878-CDE0-2EA7-E9AA0A6DDC5F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4305EAA-B379-C1C9-72F4-E3E185B3018E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AB297A0-DBFF-920F-D374-3454C13D5300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7D210F7-B21B-A46A-406B-A43CA27CAAF8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77DFE3A-150A-29C1-197F-EA111E9233B3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Google Shape;522;p51">
            <a:extLst>
              <a:ext uri="{FF2B5EF4-FFF2-40B4-BE49-F238E27FC236}">
                <a16:creationId xmlns:a16="http://schemas.microsoft.com/office/drawing/2014/main" id="{EF430E58-C959-41F9-9473-8BA55164A9A9}"/>
              </a:ext>
            </a:extLst>
          </p:cNvPr>
          <p:cNvSpPr txBox="1"/>
          <p:nvPr/>
        </p:nvSpPr>
        <p:spPr>
          <a:xfrm>
            <a:off x="708391" y="1939127"/>
            <a:ext cx="7858562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dirty="0" err="1">
                <a:latin typeface="Staatliches"/>
              </a:rPr>
              <a:t>Standar</a:t>
            </a:r>
            <a:r>
              <a:rPr lang="en-US" dirty="0">
                <a:latin typeface="Staatliches"/>
              </a:rPr>
              <a:t> SCM </a:t>
            </a:r>
            <a:r>
              <a:rPr lang="en-US" dirty="0" err="1">
                <a:latin typeface="Staatliches"/>
              </a:rPr>
              <a:t>militer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diterapkan</a:t>
            </a:r>
            <a:r>
              <a:rPr lang="en-US" dirty="0">
                <a:latin typeface="Staatliches"/>
              </a:rPr>
              <a:t> oleh </a:t>
            </a:r>
            <a:r>
              <a:rPr lang="en-US" dirty="0" err="1">
                <a:latin typeface="Staatliches"/>
              </a:rPr>
              <a:t>berbagai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organisasi</a:t>
            </a:r>
            <a:r>
              <a:rPr lang="en-US" dirty="0">
                <a:latin typeface="Staatliches"/>
              </a:rPr>
              <a:t>, </a:t>
            </a:r>
            <a:r>
              <a:rPr lang="en-US" dirty="0" err="1">
                <a:latin typeface="Staatliches"/>
              </a:rPr>
              <a:t>termasuk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departemen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pertahanan</a:t>
            </a:r>
            <a:r>
              <a:rPr lang="en-US" dirty="0">
                <a:latin typeface="Staatliches"/>
              </a:rPr>
              <a:t>, </a:t>
            </a:r>
            <a:r>
              <a:rPr lang="en-US" dirty="0" err="1">
                <a:latin typeface="Staatliches"/>
              </a:rPr>
              <a:t>kontraktor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pertahanan</a:t>
            </a:r>
            <a:r>
              <a:rPr lang="en-US" dirty="0">
                <a:latin typeface="Staatliches"/>
              </a:rPr>
              <a:t>, dan </a:t>
            </a:r>
            <a:r>
              <a:rPr lang="en-US" dirty="0" err="1">
                <a:latin typeface="Staatliches"/>
              </a:rPr>
              <a:t>penyedia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layanan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perangkat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lunak</a:t>
            </a:r>
            <a:r>
              <a:rPr lang="en-US" dirty="0">
                <a:latin typeface="Staatliches"/>
              </a:rPr>
              <a:t>. </a:t>
            </a:r>
            <a:r>
              <a:rPr lang="en-US" dirty="0" err="1">
                <a:latin typeface="Staatliches"/>
              </a:rPr>
              <a:t>Standar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ini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dapat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diterapkan</a:t>
            </a:r>
            <a:r>
              <a:rPr lang="en-US" dirty="0">
                <a:latin typeface="Staatliches"/>
              </a:rPr>
              <a:t> pada </a:t>
            </a:r>
            <a:r>
              <a:rPr lang="en-US" dirty="0" err="1">
                <a:latin typeface="Staatliches"/>
              </a:rPr>
              <a:t>berbagai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jenis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proyek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perangkat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lunak</a:t>
            </a:r>
            <a:r>
              <a:rPr lang="en-US" dirty="0">
                <a:latin typeface="Staatliches"/>
              </a:rPr>
              <a:t>, </a:t>
            </a:r>
            <a:r>
              <a:rPr lang="en-US" dirty="0" err="1">
                <a:latin typeface="Staatliches"/>
              </a:rPr>
              <a:t>dari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proyek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kecil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hingga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proyek</a:t>
            </a:r>
            <a:r>
              <a:rPr lang="en-US" dirty="0">
                <a:latin typeface="Staatliches"/>
              </a:rPr>
              <a:t> </a:t>
            </a:r>
            <a:r>
              <a:rPr lang="en-US" dirty="0" err="1">
                <a:latin typeface="Staatliches"/>
              </a:rPr>
              <a:t>besar</a:t>
            </a:r>
            <a:r>
              <a:rPr lang="en-US" dirty="0">
                <a:latin typeface="Staatliches"/>
              </a:rPr>
              <a:t> dan </a:t>
            </a:r>
            <a:r>
              <a:rPr lang="en-US" dirty="0" err="1">
                <a:latin typeface="Staatliches"/>
              </a:rPr>
              <a:t>kompleks</a:t>
            </a:r>
            <a:r>
              <a:rPr lang="en-US" dirty="0">
                <a:latin typeface="Staatliches"/>
              </a:rPr>
              <a:t>.</a:t>
            </a:r>
            <a:endParaRPr b="1" dirty="0">
              <a:latin typeface="Staatliches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14167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3 L 0.01337 0.03055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 p14:bounceEnd="5091">
                                          <p:cBhvr>
                                            <p:cTn id="10" dur="3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8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4.69136E-6 L 0.00677 -0.01791 " pathEditMode="relative" rAng="0" ptsTypes="AA">
                                          <p:cBhvr>
                                            <p:cTn id="1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7.40741E-7 L 0.00538 -0.01049 " pathEditMode="relative" rAng="0" ptsTypes="AA">
                                          <p:cBhvr>
                                            <p:cTn id="1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2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-4.44444E-6 L -0.03489 -4.44444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4.44444E-6 L 0.07136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8.33333E-7 0.00123 L 0.01337 0.03055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5.55556E-7 0.00123 L 0.01337 0.03055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8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4.69136E-6 L 0.00677 -0.01791 " pathEditMode="relative" rAng="0" ptsTypes="AA">
                                          <p:cBhvr>
                                            <p:cTn id="14" dur="2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7.40741E-7 L 0.00538 -0.01049 " pathEditMode="relative" rAng="0" ptsTypes="AA">
                                          <p:cBhvr>
                                            <p:cTn id="18" dur="4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-4.44444E-6 L -0.03489 -4.44444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4.44444E-6 L 0.07136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76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theme/theme1.xml><?xml version="1.0" encoding="utf-8"?>
<a:theme xmlns:a="http://schemas.openxmlformats.org/drawingml/2006/main" name="Motion Graphics App Pitch Deck by Slidesgo">
  <a:themeElements>
    <a:clrScheme name="Personalizado 10">
      <a:dk1>
        <a:srgbClr val="36174D"/>
      </a:dk1>
      <a:lt1>
        <a:sysClr val="window" lastClr="FFFFFF"/>
      </a:lt1>
      <a:dk2>
        <a:srgbClr val="63298F"/>
      </a:dk2>
      <a:lt2>
        <a:srgbClr val="998DDF"/>
      </a:lt2>
      <a:accent1>
        <a:srgbClr val="C6B8EB"/>
      </a:accent1>
      <a:accent2>
        <a:srgbClr val="F3BB30"/>
      </a:accent2>
      <a:accent3>
        <a:srgbClr val="BAD6F1"/>
      </a:accent3>
      <a:accent4>
        <a:srgbClr val="FF8BFF"/>
      </a:accent4>
      <a:accent5>
        <a:srgbClr val="FFFFFF"/>
      </a:accent5>
      <a:accent6>
        <a:srgbClr val="FFFFFF"/>
      </a:accent6>
      <a:hlink>
        <a:srgbClr val="36174D"/>
      </a:hlink>
      <a:folHlink>
        <a:srgbClr val="36174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1065</Words>
  <Application>Microsoft Office PowerPoint</Application>
  <PresentationFormat>On-screen Show (16:9)</PresentationFormat>
  <Paragraphs>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Manrope Medium</vt:lpstr>
      <vt:lpstr>Staatliches</vt:lpstr>
      <vt:lpstr>Motion Graphics App Pitch Deck by Slidesgo</vt:lpstr>
      <vt:lpstr>SOFTWARE CONFIGURATION MANAJEMEN (SCM)</vt:lpstr>
      <vt:lpstr>DIBUAT OLEH</vt:lpstr>
      <vt:lpstr>Apa itu SCM?</vt:lpstr>
      <vt:lpstr>Apa saja 3 standar SCM (Software Conditional manajement)?</vt:lpstr>
      <vt:lpstr>1. MILITER</vt:lpstr>
      <vt:lpstr>MIL-STD-498:  Standar Departemen Pertahanan Amerika Serikat (DoD) yang menetapkan persyaratan untuk SCM dalam sistem militer. Standar ini mencakup: - Identifikasi item konfigurasi - Kontrol versi - Kontrol perubahan - Audit konfigurasi - Pelaporan status konfigurasi </vt:lpstr>
      <vt:lpstr>DEF-STD-0025: Standar Kementerian Pertahanan Inggris (MoD) yang menetapkan persyaratan untuk SCM dalam sistem militer. Standar ini serupa dengan MIL-STD-498, tetapi dengan beberapa perbedaan khusus Inggris.</vt:lpstr>
      <vt:lpstr>Manfaat Standar Militer SCM</vt:lpstr>
      <vt:lpstr>Penerapan Standar Militer SCM</vt:lpstr>
      <vt:lpstr>2. ANSI/IEEE</vt:lpstr>
      <vt:lpstr>Manfaat Standar ANSI/IEEE</vt:lpstr>
      <vt:lpstr>Penerapan Standar ANSI/IEEE</vt:lpstr>
      <vt:lpstr>Perbedaan Standar ANSI/IEEE dengan Standar Militer SCM</vt:lpstr>
      <vt:lpstr>3. Aplikasi Komersil</vt:lpstr>
      <vt:lpstr>Contoh Standar Aplikasi Komersil</vt:lpstr>
      <vt:lpstr>4. Organisasi</vt:lpstr>
      <vt:lpstr>Contoh Standar Organisasi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CONFIGURATION MANAJEMEN (SCM)</dc:title>
  <cp:lastModifiedBy>User</cp:lastModifiedBy>
  <cp:revision>15</cp:revision>
  <dcterms:created xsi:type="dcterms:W3CDTF">2021-10-12T08:06:43Z</dcterms:created>
  <dcterms:modified xsi:type="dcterms:W3CDTF">2024-06-21T01:28:57Z</dcterms:modified>
</cp:coreProperties>
</file>