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72" r:id="rId4"/>
    <p:sldId id="285" r:id="rId5"/>
    <p:sldId id="276" r:id="rId6"/>
    <p:sldId id="264" r:id="rId7"/>
    <p:sldId id="273" r:id="rId8"/>
    <p:sldId id="286" r:id="rId9"/>
    <p:sldId id="262" r:id="rId10"/>
    <p:sldId id="274" r:id="rId11"/>
    <p:sldId id="278" r:id="rId12"/>
    <p:sldId id="265" r:id="rId13"/>
    <p:sldId id="287" r:id="rId14"/>
    <p:sldId id="279" r:id="rId15"/>
    <p:sldId id="280" r:id="rId16"/>
    <p:sldId id="260" r:id="rId17"/>
    <p:sldId id="275" r:id="rId18"/>
    <p:sldId id="281" r:id="rId19"/>
    <p:sldId id="268" r:id="rId20"/>
    <p:sldId id="288" r:id="rId21"/>
    <p:sldId id="269" r:id="rId22"/>
    <p:sldId id="270" r:id="rId23"/>
    <p:sldId id="271" r:id="rId24"/>
    <p:sldId id="289" r:id="rId2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59C3"/>
    <a:srgbClr val="FA6300"/>
    <a:srgbClr val="2364AA"/>
    <a:srgbClr val="0C1515"/>
    <a:srgbClr val="449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4"/>
    <p:restoredTop sz="76565"/>
  </p:normalViewPr>
  <p:slideViewPr>
    <p:cSldViewPr>
      <p:cViewPr varScale="1">
        <p:scale>
          <a:sx n="99" d="100"/>
          <a:sy n="99" d="100"/>
        </p:scale>
        <p:origin x="1576"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FF4434-3DFE-664A-B283-CFE8DF86E54C}" type="datetimeFigureOut">
              <a:rPr lang="en-US" smtClean="0"/>
              <a:t>4/25/16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00FA7-DA27-DA4E-834C-ADEA276DFA21}" type="slidenum">
              <a:rPr lang="en-US" smtClean="0"/>
              <a:t>‹#›</a:t>
            </a:fld>
            <a:endParaRPr lang="en-US"/>
          </a:p>
        </p:txBody>
      </p:sp>
    </p:spTree>
    <p:extLst>
      <p:ext uri="{BB962C8B-B14F-4D97-AF65-F5344CB8AC3E}">
        <p14:creationId xmlns:p14="http://schemas.microsoft.com/office/powerpoint/2010/main" val="124495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000FA7-DA27-DA4E-834C-ADEA276DFA21}" type="slidenum">
              <a:rPr lang="en-US" smtClean="0"/>
              <a:t>1</a:t>
            </a:fld>
            <a:endParaRPr lang="en-US"/>
          </a:p>
        </p:txBody>
      </p:sp>
    </p:spTree>
    <p:extLst>
      <p:ext uri="{BB962C8B-B14F-4D97-AF65-F5344CB8AC3E}">
        <p14:creationId xmlns:p14="http://schemas.microsoft.com/office/powerpoint/2010/main" val="1325682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000FA7-DA27-DA4E-834C-ADEA276DFA21}" type="slidenum">
              <a:rPr lang="en-US" smtClean="0"/>
              <a:t>11</a:t>
            </a:fld>
            <a:endParaRPr lang="en-US"/>
          </a:p>
        </p:txBody>
      </p:sp>
    </p:spTree>
    <p:extLst>
      <p:ext uri="{BB962C8B-B14F-4D97-AF65-F5344CB8AC3E}">
        <p14:creationId xmlns:p14="http://schemas.microsoft.com/office/powerpoint/2010/main" val="49558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Paper 7:  </a:t>
            </a:r>
            <a:r>
              <a:rPr lang="en-US" sz="1200" kern="1200" dirty="0" smtClean="0">
                <a:solidFill>
                  <a:schemeClr val="tx1"/>
                </a:solidFill>
                <a:effectLst/>
                <a:latin typeface="+mn-lt"/>
                <a:ea typeface="+mn-ea"/>
                <a:cs typeface="+mn-cs"/>
              </a:rPr>
              <a:t>Modeling Indirect Effects of Paid Search Advertising: Which Keywords Lead to More Future Visits?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Search ads increase the occurrence of these events, but this benefit is not quantified by</a:t>
            </a:r>
            <a:r>
              <a:rPr lang="en-US" baseline="0" dirty="0" smtClean="0"/>
              <a:t> traditional metrics of quality. This study found that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Search advertising increases direct type-in </a:t>
            </a:r>
            <a:r>
              <a:rPr lang="en-US" baseline="0" dirty="0" err="1" smtClean="0"/>
              <a:t>vistations</a:t>
            </a: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These visitations are extremely valuable (financially and also in terms of brand loyalty)</a:t>
            </a:r>
          </a:p>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What types of keywords increase direct type-in visitations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000FA7-DA27-DA4E-834C-ADEA276DFA21}" type="slidenum">
              <a:rPr lang="en-US" smtClean="0"/>
              <a:t>12</a:t>
            </a:fld>
            <a:endParaRPr lang="en-US"/>
          </a:p>
        </p:txBody>
      </p:sp>
    </p:spTree>
    <p:extLst>
      <p:ext uri="{BB962C8B-B14F-4D97-AF65-F5344CB8AC3E}">
        <p14:creationId xmlns:p14="http://schemas.microsoft.com/office/powerpoint/2010/main" val="1056414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Audience:  educated,</a:t>
            </a:r>
            <a:r>
              <a:rPr lang="en-US" baseline="0" dirty="0" smtClean="0"/>
              <a:t> </a:t>
            </a:r>
            <a:r>
              <a:rPr lang="en-US" dirty="0" smtClean="0"/>
              <a:t>non-technical business owners, executives, and managers</a:t>
            </a:r>
          </a:p>
          <a:p>
            <a:endParaRPr lang="en-US" dirty="0" smtClean="0"/>
          </a:p>
          <a:p>
            <a:r>
              <a:rPr lang="en-US" dirty="0" smtClean="0"/>
              <a:t>Purpose:  teach business men 1) what is a search engine 2) why</a:t>
            </a:r>
            <a:r>
              <a:rPr lang="en-US" baseline="0" dirty="0" smtClean="0"/>
              <a:t> and how it effects their business 3) what to do about it</a:t>
            </a:r>
            <a:endParaRPr lang="en-US" dirty="0"/>
          </a:p>
        </p:txBody>
      </p:sp>
      <p:sp>
        <p:nvSpPr>
          <p:cNvPr id="4" name="Slide Number Placeholder 3"/>
          <p:cNvSpPr>
            <a:spLocks noGrp="1"/>
          </p:cNvSpPr>
          <p:nvPr>
            <p:ph type="sldNum" sz="quarter" idx="10"/>
          </p:nvPr>
        </p:nvSpPr>
        <p:spPr/>
        <p:txBody>
          <a:bodyPr/>
          <a:lstStyle/>
          <a:p>
            <a:fld id="{7F000FA7-DA27-DA4E-834C-ADEA276DFA21}" type="slidenum">
              <a:rPr lang="en-US" smtClean="0"/>
              <a:t>13</a:t>
            </a:fld>
            <a:endParaRPr lang="en-US"/>
          </a:p>
        </p:txBody>
      </p:sp>
    </p:spTree>
    <p:extLst>
      <p:ext uri="{BB962C8B-B14F-4D97-AF65-F5344CB8AC3E}">
        <p14:creationId xmlns:p14="http://schemas.microsoft.com/office/powerpoint/2010/main" val="143736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Paper 6:  So You Want to Get Involved in E-commerce?</a:t>
            </a:r>
            <a:endParaRPr lang="en-US" dirty="0" smtClean="0"/>
          </a:p>
        </p:txBody>
      </p:sp>
      <p:sp>
        <p:nvSpPr>
          <p:cNvPr id="4" name="Slide Number Placeholder 3"/>
          <p:cNvSpPr>
            <a:spLocks noGrp="1"/>
          </p:cNvSpPr>
          <p:nvPr>
            <p:ph type="sldNum" sz="quarter" idx="10"/>
          </p:nvPr>
        </p:nvSpPr>
        <p:spPr/>
        <p:txBody>
          <a:bodyPr/>
          <a:lstStyle/>
          <a:p>
            <a:fld id="{7F000FA7-DA27-DA4E-834C-ADEA276DFA21}" type="slidenum">
              <a:rPr lang="en-US" smtClean="0"/>
              <a:t>16</a:t>
            </a:fld>
            <a:endParaRPr lang="en-US"/>
          </a:p>
        </p:txBody>
      </p:sp>
    </p:spTree>
    <p:extLst>
      <p:ext uri="{BB962C8B-B14F-4D97-AF65-F5344CB8AC3E}">
        <p14:creationId xmlns:p14="http://schemas.microsoft.com/office/powerpoint/2010/main" val="1087698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Paper 4:  </a:t>
            </a:r>
            <a:r>
              <a:rPr lang="en-US" sz="1200" kern="1200" dirty="0" smtClean="0">
                <a:solidFill>
                  <a:schemeClr val="tx1"/>
                </a:solidFill>
                <a:effectLst/>
                <a:latin typeface="+mn-lt"/>
                <a:ea typeface="+mn-ea"/>
                <a:cs typeface="+mn-cs"/>
              </a:rPr>
              <a:t>The Online Advertising Industry: Economics, Evolution, and Privacy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old model required merchants to buy a million newspaper ads with the hope that a small fraction of the population is interested. The search engine has changed this game entirely. Merchants are now able to identify individual consumers who are interested in the product by matching their search queries or registered account information. This ability to detect a consumer’s interest and intent to purchase a product has transformed advertising campaigns from mass market tools into focused, personalized ads. </a:t>
            </a:r>
            <a:r>
              <a:rPr lang="en-US" sz="1200" kern="1200" smtClean="0">
                <a:solidFill>
                  <a:schemeClr val="tx1"/>
                </a:solidFill>
                <a:effectLst/>
                <a:latin typeface="+mn-lt"/>
                <a:ea typeface="+mn-ea"/>
                <a:cs typeface="+mn-cs"/>
              </a:rPr>
              <a:t>The search engines are an intelligent intermediary in this lucrative matching game. </a:t>
            </a:r>
            <a:endParaRPr lang="en-US" smtClean="0"/>
          </a:p>
        </p:txBody>
      </p:sp>
      <p:sp>
        <p:nvSpPr>
          <p:cNvPr id="4" name="Slide Number Placeholder 3"/>
          <p:cNvSpPr>
            <a:spLocks noGrp="1"/>
          </p:cNvSpPr>
          <p:nvPr>
            <p:ph type="sldNum" sz="quarter" idx="10"/>
          </p:nvPr>
        </p:nvSpPr>
        <p:spPr/>
        <p:txBody>
          <a:bodyPr/>
          <a:lstStyle/>
          <a:p>
            <a:fld id="{7F000FA7-DA27-DA4E-834C-ADEA276DFA21}" type="slidenum">
              <a:rPr lang="en-US" smtClean="0"/>
              <a:t>17</a:t>
            </a:fld>
            <a:endParaRPr lang="en-US"/>
          </a:p>
        </p:txBody>
      </p:sp>
    </p:spTree>
    <p:extLst>
      <p:ext uri="{BB962C8B-B14F-4D97-AF65-F5344CB8AC3E}">
        <p14:creationId xmlns:p14="http://schemas.microsoft.com/office/powerpoint/2010/main" val="1441205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Paper 10:  </a:t>
            </a:r>
            <a:r>
              <a:rPr lang="en-US" sz="1200" kern="1200" dirty="0" smtClean="0">
                <a:solidFill>
                  <a:schemeClr val="tx1"/>
                </a:solidFill>
                <a:effectLst/>
                <a:latin typeface="+mn-lt"/>
                <a:ea typeface="+mn-ea"/>
                <a:cs typeface="+mn-cs"/>
              </a:rPr>
              <a:t>The Impact of Search Engine Optimization on Online Advertising Market </a:t>
            </a:r>
            <a:endParaRPr lang="en-US"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50000"/>
                    <a:lumOff val="50000"/>
                  </a:schemeClr>
                </a:solidFill>
              </a:rPr>
              <a:t>Researchers created a model to estimate impact of SEOs</a:t>
            </a:r>
          </a:p>
        </p:txBody>
      </p:sp>
      <p:sp>
        <p:nvSpPr>
          <p:cNvPr id="4" name="Slide Number Placeholder 3"/>
          <p:cNvSpPr>
            <a:spLocks noGrp="1"/>
          </p:cNvSpPr>
          <p:nvPr>
            <p:ph type="sldNum" sz="quarter" idx="10"/>
          </p:nvPr>
        </p:nvSpPr>
        <p:spPr/>
        <p:txBody>
          <a:bodyPr/>
          <a:lstStyle/>
          <a:p>
            <a:fld id="{7F000FA7-DA27-DA4E-834C-ADEA276DFA21}" type="slidenum">
              <a:rPr lang="en-US" smtClean="0"/>
              <a:t>19</a:t>
            </a:fld>
            <a:endParaRPr lang="en-US"/>
          </a:p>
        </p:txBody>
      </p:sp>
    </p:spTree>
    <p:extLst>
      <p:ext uri="{BB962C8B-B14F-4D97-AF65-F5344CB8AC3E}">
        <p14:creationId xmlns:p14="http://schemas.microsoft.com/office/powerpoint/2010/main" val="42721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Paper 6:  So You Want to Get Involved in E-commerce?</a:t>
            </a:r>
            <a:endParaRPr lang="en-US" dirty="0" smtClean="0"/>
          </a:p>
        </p:txBody>
      </p:sp>
      <p:sp>
        <p:nvSpPr>
          <p:cNvPr id="4" name="Slide Number Placeholder 3"/>
          <p:cNvSpPr>
            <a:spLocks noGrp="1"/>
          </p:cNvSpPr>
          <p:nvPr>
            <p:ph type="sldNum" sz="quarter" idx="10"/>
          </p:nvPr>
        </p:nvSpPr>
        <p:spPr/>
        <p:txBody>
          <a:bodyPr/>
          <a:lstStyle/>
          <a:p>
            <a:fld id="{7F000FA7-DA27-DA4E-834C-ADEA276DFA21}" type="slidenum">
              <a:rPr lang="en-US" smtClean="0"/>
              <a:t>20</a:t>
            </a:fld>
            <a:endParaRPr lang="en-US"/>
          </a:p>
        </p:txBody>
      </p:sp>
    </p:spTree>
    <p:extLst>
      <p:ext uri="{BB962C8B-B14F-4D97-AF65-F5344CB8AC3E}">
        <p14:creationId xmlns:p14="http://schemas.microsoft.com/office/powerpoint/2010/main" val="39490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Audience:  educated,</a:t>
            </a:r>
            <a:r>
              <a:rPr lang="en-US" baseline="0" dirty="0" smtClean="0"/>
              <a:t> </a:t>
            </a:r>
            <a:r>
              <a:rPr lang="en-US" dirty="0" smtClean="0"/>
              <a:t>non-technical business owners, executives, and managers</a:t>
            </a:r>
          </a:p>
          <a:p>
            <a:endParaRPr lang="en-US" dirty="0" smtClean="0"/>
          </a:p>
          <a:p>
            <a:r>
              <a:rPr lang="en-US" dirty="0" smtClean="0"/>
              <a:t>Purpose:  teach business men 1) what is a search engine 2) why</a:t>
            </a:r>
            <a:r>
              <a:rPr lang="en-US" baseline="0" dirty="0" smtClean="0"/>
              <a:t> and how it effects their business 3) what to do about it</a:t>
            </a:r>
            <a:endParaRPr lang="en-US" dirty="0"/>
          </a:p>
        </p:txBody>
      </p:sp>
      <p:sp>
        <p:nvSpPr>
          <p:cNvPr id="4" name="Slide Number Placeholder 3"/>
          <p:cNvSpPr>
            <a:spLocks noGrp="1"/>
          </p:cNvSpPr>
          <p:nvPr>
            <p:ph type="sldNum" sz="quarter" idx="10"/>
          </p:nvPr>
        </p:nvSpPr>
        <p:spPr/>
        <p:txBody>
          <a:bodyPr/>
          <a:lstStyle/>
          <a:p>
            <a:fld id="{7F000FA7-DA27-DA4E-834C-ADEA276DFA21}" type="slidenum">
              <a:rPr lang="en-US" smtClean="0"/>
              <a:t>2</a:t>
            </a:fld>
            <a:endParaRPr lang="en-US"/>
          </a:p>
        </p:txBody>
      </p:sp>
    </p:spTree>
    <p:extLst>
      <p:ext uri="{BB962C8B-B14F-4D97-AF65-F5344CB8AC3E}">
        <p14:creationId xmlns:p14="http://schemas.microsoft.com/office/powerpoint/2010/main" val="995653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Audience:  educated,</a:t>
            </a:r>
            <a:r>
              <a:rPr lang="en-US" baseline="0" dirty="0" smtClean="0"/>
              <a:t> </a:t>
            </a:r>
            <a:r>
              <a:rPr lang="en-US" dirty="0" smtClean="0"/>
              <a:t>non-technical business owners, executives, and managers</a:t>
            </a:r>
          </a:p>
          <a:p>
            <a:endParaRPr lang="en-US" dirty="0" smtClean="0"/>
          </a:p>
          <a:p>
            <a:r>
              <a:rPr lang="en-US" dirty="0" smtClean="0"/>
              <a:t>Purpose:  teach business men 1) what is a search engine 2) why</a:t>
            </a:r>
            <a:r>
              <a:rPr lang="en-US" baseline="0" dirty="0" smtClean="0"/>
              <a:t> and how it effects their business 3) what to do about it</a:t>
            </a:r>
            <a:endParaRPr lang="en-US" dirty="0"/>
          </a:p>
        </p:txBody>
      </p:sp>
      <p:sp>
        <p:nvSpPr>
          <p:cNvPr id="4" name="Slide Number Placeholder 3"/>
          <p:cNvSpPr>
            <a:spLocks noGrp="1"/>
          </p:cNvSpPr>
          <p:nvPr>
            <p:ph type="sldNum" sz="quarter" idx="10"/>
          </p:nvPr>
        </p:nvSpPr>
        <p:spPr/>
        <p:txBody>
          <a:bodyPr/>
          <a:lstStyle/>
          <a:p>
            <a:fld id="{7F000FA7-DA27-DA4E-834C-ADEA276DFA21}" type="slidenum">
              <a:rPr lang="en-US" smtClean="0"/>
              <a:t>4</a:t>
            </a:fld>
            <a:endParaRPr lang="en-US"/>
          </a:p>
        </p:txBody>
      </p:sp>
    </p:spTree>
    <p:extLst>
      <p:ext uri="{BB962C8B-B14F-4D97-AF65-F5344CB8AC3E}">
        <p14:creationId xmlns:p14="http://schemas.microsoft.com/office/powerpoint/2010/main" val="605245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Paper 1:  </a:t>
            </a:r>
            <a:r>
              <a:rPr lang="en-US" sz="1200" kern="1200" dirty="0" smtClean="0">
                <a:solidFill>
                  <a:schemeClr val="tx1"/>
                </a:solidFill>
                <a:effectLst/>
                <a:latin typeface="+mn-lt"/>
                <a:ea typeface="+mn-ea"/>
                <a:cs typeface="+mn-cs"/>
              </a:rPr>
              <a:t>The Anatomy of a Large-scale </a:t>
            </a:r>
            <a:r>
              <a:rPr lang="en-US" sz="1200" kern="1200" dirty="0" err="1" smtClean="0">
                <a:solidFill>
                  <a:schemeClr val="tx1"/>
                </a:solidFill>
                <a:effectLst/>
                <a:latin typeface="+mn-lt"/>
                <a:ea typeface="+mn-ea"/>
                <a:cs typeface="+mn-cs"/>
              </a:rPr>
              <a:t>Hypertextual</a:t>
            </a:r>
            <a:r>
              <a:rPr lang="en-US" sz="1200" kern="1200" dirty="0" smtClean="0">
                <a:solidFill>
                  <a:schemeClr val="tx1"/>
                </a:solidFill>
                <a:effectLst/>
                <a:latin typeface="+mn-lt"/>
                <a:ea typeface="+mn-ea"/>
                <a:cs typeface="+mn-cs"/>
              </a:rPr>
              <a:t> Web Search Engine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7F000FA7-DA27-DA4E-834C-ADEA276DFA21}" type="slidenum">
              <a:rPr lang="en-US" smtClean="0"/>
              <a:t>5</a:t>
            </a:fld>
            <a:endParaRPr lang="en-US"/>
          </a:p>
        </p:txBody>
      </p:sp>
    </p:spTree>
    <p:extLst>
      <p:ext uri="{BB962C8B-B14F-4D97-AF65-F5344CB8AC3E}">
        <p14:creationId xmlns:p14="http://schemas.microsoft.com/office/powerpoint/2010/main" val="601881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Paper 2:  </a:t>
            </a:r>
            <a:r>
              <a:rPr lang="en-US" sz="1200" kern="1200" dirty="0" smtClean="0">
                <a:solidFill>
                  <a:schemeClr val="tx1"/>
                </a:solidFill>
                <a:effectLst/>
                <a:latin typeface="+mn-lt"/>
                <a:ea typeface="+mn-ea"/>
                <a:cs typeface="+mn-cs"/>
              </a:rPr>
              <a:t>Is Relevance Relevant? Market, Science, and War: Discourses of Search Engine Quality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a:t>
            </a:r>
            <a:r>
              <a:rPr lang="en-US" sz="1200" kern="1200" baseline="0" dirty="0" smtClean="0">
                <a:solidFill>
                  <a:schemeClr val="tx1"/>
                </a:solidFill>
                <a:effectLst/>
                <a:latin typeface="+mn-lt"/>
                <a:ea typeface="+mn-ea"/>
                <a:cs typeface="+mn-cs"/>
              </a:rPr>
              <a:t> PageRank explains how they operate at a basic level, but search engine providers like Google have been constantly tweaking the engine for over a decade in order to increase relevance. What is relevance? Relevance is a metric defined internally by the Search Engine Provider (SEP) to quantify how useful and effective the search results are to the user. This measure includes a variety of factors, including both objective and subjective components.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However, search engine providers are businesses themselves, so relevance is not the only factor that influences design. This paper surveyed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What changes do they make and why? Understanding the motive of these search engines will help a business owner plan for it.</a:t>
            </a:r>
            <a:endParaRPr lang="en-US" dirty="0" smtClean="0"/>
          </a:p>
          <a:p>
            <a:endParaRPr lang="en-US" dirty="0" smtClean="0"/>
          </a:p>
          <a:p>
            <a:r>
              <a:rPr lang="en-US" dirty="0" smtClean="0"/>
              <a:t>This paper surveyed engineering</a:t>
            </a:r>
            <a:r>
              <a:rPr lang="en-US" baseline="0" dirty="0" smtClean="0"/>
              <a:t> and business directors at all the major search engine providers and asked what factors dictate the design of their search engine.</a:t>
            </a:r>
          </a:p>
          <a:p>
            <a:r>
              <a:rPr lang="en-US" baseline="0" dirty="0" smtClean="0"/>
              <a:t>We attempt to get inside of the head of these search engines and understand WHY they operate the way they do.</a:t>
            </a:r>
            <a:endParaRPr lang="en-US" dirty="0"/>
          </a:p>
        </p:txBody>
      </p:sp>
      <p:sp>
        <p:nvSpPr>
          <p:cNvPr id="4" name="Slide Number Placeholder 3"/>
          <p:cNvSpPr>
            <a:spLocks noGrp="1"/>
          </p:cNvSpPr>
          <p:nvPr>
            <p:ph type="sldNum" sz="quarter" idx="10"/>
          </p:nvPr>
        </p:nvSpPr>
        <p:spPr/>
        <p:txBody>
          <a:bodyPr/>
          <a:lstStyle/>
          <a:p>
            <a:fld id="{7F000FA7-DA27-DA4E-834C-ADEA276DFA21}" type="slidenum">
              <a:rPr lang="en-US" smtClean="0"/>
              <a:t>6</a:t>
            </a:fld>
            <a:endParaRPr lang="en-US"/>
          </a:p>
        </p:txBody>
      </p:sp>
    </p:spTree>
    <p:extLst>
      <p:ext uri="{BB962C8B-B14F-4D97-AF65-F5344CB8AC3E}">
        <p14:creationId xmlns:p14="http://schemas.microsoft.com/office/powerpoint/2010/main" val="2127287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Paper 2:  </a:t>
            </a:r>
            <a:r>
              <a:rPr lang="en-US" sz="1200" kern="1200" dirty="0" smtClean="0">
                <a:solidFill>
                  <a:schemeClr val="tx1"/>
                </a:solidFill>
                <a:effectLst/>
                <a:latin typeface="+mn-lt"/>
                <a:ea typeface="+mn-ea"/>
                <a:cs typeface="+mn-cs"/>
              </a:rPr>
              <a:t>Is Relevance Relevant? Market, Science, and War: Discourses of Search Engine Quality</a:t>
            </a:r>
          </a:p>
        </p:txBody>
      </p:sp>
      <p:sp>
        <p:nvSpPr>
          <p:cNvPr id="4" name="Slide Number Placeholder 3"/>
          <p:cNvSpPr>
            <a:spLocks noGrp="1"/>
          </p:cNvSpPr>
          <p:nvPr>
            <p:ph type="sldNum" sz="quarter" idx="10"/>
          </p:nvPr>
        </p:nvSpPr>
        <p:spPr/>
        <p:txBody>
          <a:bodyPr/>
          <a:lstStyle/>
          <a:p>
            <a:fld id="{7F000FA7-DA27-DA4E-834C-ADEA276DFA21}" type="slidenum">
              <a:rPr lang="en-US" smtClean="0"/>
              <a:t>7</a:t>
            </a:fld>
            <a:endParaRPr lang="en-US"/>
          </a:p>
        </p:txBody>
      </p:sp>
    </p:spTree>
    <p:extLst>
      <p:ext uri="{BB962C8B-B14F-4D97-AF65-F5344CB8AC3E}">
        <p14:creationId xmlns:p14="http://schemas.microsoft.com/office/powerpoint/2010/main" val="2130442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Audience:  educated,</a:t>
            </a:r>
            <a:r>
              <a:rPr lang="en-US" baseline="0" dirty="0" smtClean="0"/>
              <a:t> </a:t>
            </a:r>
            <a:r>
              <a:rPr lang="en-US" dirty="0" smtClean="0"/>
              <a:t>non-technical business owners, executives, and managers</a:t>
            </a:r>
          </a:p>
          <a:p>
            <a:endParaRPr lang="en-US" dirty="0" smtClean="0"/>
          </a:p>
          <a:p>
            <a:r>
              <a:rPr lang="en-US" dirty="0" smtClean="0"/>
              <a:t>Purpose:  teach business men 1) what is a search engine 2) why</a:t>
            </a:r>
            <a:r>
              <a:rPr lang="en-US" baseline="0" dirty="0" smtClean="0"/>
              <a:t> and how it effects their business 3) what to do about it</a:t>
            </a:r>
            <a:endParaRPr lang="en-US" dirty="0"/>
          </a:p>
        </p:txBody>
      </p:sp>
      <p:sp>
        <p:nvSpPr>
          <p:cNvPr id="4" name="Slide Number Placeholder 3"/>
          <p:cNvSpPr>
            <a:spLocks noGrp="1"/>
          </p:cNvSpPr>
          <p:nvPr>
            <p:ph type="sldNum" sz="quarter" idx="10"/>
          </p:nvPr>
        </p:nvSpPr>
        <p:spPr/>
        <p:txBody>
          <a:bodyPr/>
          <a:lstStyle/>
          <a:p>
            <a:fld id="{7F000FA7-DA27-DA4E-834C-ADEA276DFA21}" type="slidenum">
              <a:rPr lang="en-US" smtClean="0"/>
              <a:t>8</a:t>
            </a:fld>
            <a:endParaRPr lang="en-US"/>
          </a:p>
        </p:txBody>
      </p:sp>
    </p:spTree>
    <p:extLst>
      <p:ext uri="{BB962C8B-B14F-4D97-AF65-F5344CB8AC3E}">
        <p14:creationId xmlns:p14="http://schemas.microsoft.com/office/powerpoint/2010/main" val="1252860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Paper 4:  </a:t>
            </a:r>
            <a:r>
              <a:rPr lang="en-US" sz="1200" kern="1200" dirty="0" smtClean="0">
                <a:solidFill>
                  <a:schemeClr val="tx1"/>
                </a:solidFill>
                <a:effectLst/>
                <a:latin typeface="+mn-lt"/>
                <a:ea typeface="+mn-ea"/>
                <a:cs typeface="+mn-cs"/>
              </a:rPr>
              <a:t>The Online Advertising Industry: Economics, Evolution, and Privacy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graph is not from</a:t>
            </a:r>
            <a:r>
              <a:rPr lang="en-US" sz="1200" kern="1200" baseline="0" dirty="0" smtClean="0">
                <a:solidFill>
                  <a:schemeClr val="tx1"/>
                </a:solidFill>
                <a:effectLst/>
                <a:latin typeface="+mn-lt"/>
                <a:ea typeface="+mn-ea"/>
                <a:cs typeface="+mn-cs"/>
              </a:rPr>
              <a:t> the paper, it is from </a:t>
            </a:r>
            <a:r>
              <a:rPr lang="en-US" sz="1200" kern="1200" baseline="0" dirty="0" err="1" smtClean="0">
                <a:solidFill>
                  <a:schemeClr val="tx1"/>
                </a:solidFill>
                <a:effectLst/>
                <a:latin typeface="+mn-lt"/>
                <a:ea typeface="+mn-ea"/>
                <a:cs typeface="+mn-cs"/>
              </a:rPr>
              <a:t>AdvertisingAge</a:t>
            </a:r>
            <a:r>
              <a:rPr lang="en-US" sz="1200" kern="1200" baseline="0" dirty="0" smtClean="0">
                <a:solidFill>
                  <a:schemeClr val="tx1"/>
                </a:solidFill>
                <a:effectLst/>
                <a:latin typeface="+mn-lt"/>
                <a:ea typeface="+mn-ea"/>
                <a:cs typeface="+mn-cs"/>
              </a:rPr>
              <a:t> Marketing Fact Pack, 2015 Edition.</a:t>
            </a:r>
            <a:endParaRPr lang="en-US" dirty="0" smtClean="0"/>
          </a:p>
        </p:txBody>
      </p:sp>
      <p:sp>
        <p:nvSpPr>
          <p:cNvPr id="4" name="Slide Number Placeholder 3"/>
          <p:cNvSpPr>
            <a:spLocks noGrp="1"/>
          </p:cNvSpPr>
          <p:nvPr>
            <p:ph type="sldNum" sz="quarter" idx="10"/>
          </p:nvPr>
        </p:nvSpPr>
        <p:spPr/>
        <p:txBody>
          <a:bodyPr/>
          <a:lstStyle/>
          <a:p>
            <a:fld id="{7F000FA7-DA27-DA4E-834C-ADEA276DFA21}" type="slidenum">
              <a:rPr lang="en-US" smtClean="0"/>
              <a:t>9</a:t>
            </a:fld>
            <a:endParaRPr lang="en-US"/>
          </a:p>
        </p:txBody>
      </p:sp>
    </p:spTree>
    <p:extLst>
      <p:ext uri="{BB962C8B-B14F-4D97-AF65-F5344CB8AC3E}">
        <p14:creationId xmlns:p14="http://schemas.microsoft.com/office/powerpoint/2010/main" val="1082104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Paper 4:  </a:t>
            </a:r>
            <a:r>
              <a:rPr lang="en-US" sz="1200" kern="1200" dirty="0" smtClean="0">
                <a:solidFill>
                  <a:schemeClr val="tx1"/>
                </a:solidFill>
                <a:effectLst/>
                <a:latin typeface="+mn-lt"/>
                <a:ea typeface="+mn-ea"/>
                <a:cs typeface="+mn-cs"/>
              </a:rPr>
              <a:t>The Online Advertising Industry: Economics, Evolution, and Privacy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old model required merchants to buy a million newspaper ads with the hope that a small fraction of the population is interested. The search engine has changed this game entirely. Merchants are now able to identify individual consumers who are interested in the product by matching their search queries or registered account information. This ability to detect a consumer’s interest and intent to purchase a product has transformed advertising campaigns from mass market tools into focused, personalized ads. The search engines are an intelligent intermediary in this lucrative matching game. </a:t>
            </a:r>
            <a:endParaRPr lang="en-US" dirty="0" smtClean="0"/>
          </a:p>
        </p:txBody>
      </p:sp>
      <p:sp>
        <p:nvSpPr>
          <p:cNvPr id="4" name="Slide Number Placeholder 3"/>
          <p:cNvSpPr>
            <a:spLocks noGrp="1"/>
          </p:cNvSpPr>
          <p:nvPr>
            <p:ph type="sldNum" sz="quarter" idx="10"/>
          </p:nvPr>
        </p:nvSpPr>
        <p:spPr/>
        <p:txBody>
          <a:bodyPr/>
          <a:lstStyle/>
          <a:p>
            <a:fld id="{7F000FA7-DA27-DA4E-834C-ADEA276DFA21}" type="slidenum">
              <a:rPr lang="en-US" smtClean="0"/>
              <a:t>10</a:t>
            </a:fld>
            <a:endParaRPr lang="en-US"/>
          </a:p>
        </p:txBody>
      </p:sp>
    </p:spTree>
    <p:extLst>
      <p:ext uri="{BB962C8B-B14F-4D97-AF65-F5344CB8AC3E}">
        <p14:creationId xmlns:p14="http://schemas.microsoft.com/office/powerpoint/2010/main" val="728816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a:prstGeom prst="rect">
            <a:avLst/>
          </a:prstGeom>
        </p:spPr>
        <p:txBody>
          <a:body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25.04.16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a:prstGeom prst="rect">
            <a:avLst/>
          </a:prstGeom>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25.04.16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a:prstGeom prst="rect">
            <a:avLst/>
          </a:prstGeo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25.04.16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Rectangle 6"/>
          <p:cNvSpPr/>
          <p:nvPr userDrawn="1"/>
        </p:nvSpPr>
        <p:spPr>
          <a:xfrm>
            <a:off x="0" y="0"/>
            <a:ext cx="9144000" cy="1412776"/>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457200" y="188640"/>
            <a:ext cx="8229600" cy="1008112"/>
          </a:xfrm>
          <a:prstGeom prst="rect">
            <a:avLst/>
          </a:prstGeom>
        </p:spPr>
        <p:txBody>
          <a:bodyPr anchor="ctr"/>
          <a:lstStyle>
            <a:lvl1pPr>
              <a:defRPr>
                <a:solidFill>
                  <a:schemeClr val="bg1"/>
                </a:solidFill>
              </a:defRPr>
            </a:lvl1pPr>
          </a:lstStyle>
          <a:p>
            <a:r>
              <a:rPr lang="ru-RU" dirty="0" smtClean="0"/>
              <a:t>Образец заголовка</a:t>
            </a:r>
            <a:endParaRPr lang="ru-RU" dirty="0"/>
          </a:p>
        </p:txBody>
      </p:sp>
      <p:sp>
        <p:nvSpPr>
          <p:cNvPr id="3" name="Содержимое 2"/>
          <p:cNvSpPr>
            <a:spLocks noGrp="1"/>
          </p:cNvSpPr>
          <p:nvPr>
            <p:ph idx="1"/>
          </p:nvPr>
        </p:nvSpPr>
        <p:spPr>
          <a:xfrm>
            <a:off x="457200" y="1628801"/>
            <a:ext cx="8229600" cy="46085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25.04.16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25.04.16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a:prstGeom prst="rect">
            <a:avLst/>
          </a:prstGeo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25.04.16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a:prstGeom prst="rect">
            <a:avLst/>
          </a:prstGeo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25.04.16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a:prstGeom prst="rect">
            <a:avLst/>
          </a:prstGeom>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25.04.16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25.04.16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a:prstGeom prst="rect">
            <a:avLst/>
          </a:prstGeo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25.04.16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a:prstGeom prst="rect">
            <a:avLst/>
          </a:prstGeo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25.04.16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25.04.16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
        <p:nvSpPr>
          <p:cNvPr id="9" name="Rectangle 8"/>
          <p:cNvSpPr/>
          <p:nvPr userDrawn="1"/>
        </p:nvSpPr>
        <p:spPr>
          <a:xfrm>
            <a:off x="0" y="0"/>
            <a:ext cx="9144000" cy="1412776"/>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Заголовок 1"/>
          <p:cNvSpPr txBox="1">
            <a:spLocks/>
          </p:cNvSpPr>
          <p:nvPr userDrawn="1"/>
        </p:nvSpPr>
        <p:spPr>
          <a:xfrm>
            <a:off x="457200" y="188640"/>
            <a:ext cx="8229600" cy="1008112"/>
          </a:xfrm>
          <a:prstGeom prst="rect">
            <a:avLst/>
          </a:prstGeom>
        </p:spPr>
        <p:txBody>
          <a:bodyPr anchor="ctr"/>
          <a:lstStyle>
            <a:lvl1pPr algn="ctr" defTabSz="914400" rtl="0" eaLnBrk="1" latinLnBrk="0" hangingPunct="1">
              <a:spcBef>
                <a:spcPct val="0"/>
              </a:spcBef>
              <a:buNone/>
              <a:defRPr sz="4400" kern="1200">
                <a:solidFill>
                  <a:schemeClr val="bg1"/>
                </a:solidFill>
                <a:latin typeface="Segoe UI" pitchFamily="34" charset="0"/>
                <a:ea typeface="Segoe UI" pitchFamily="34" charset="0"/>
                <a:cs typeface="Segoe UI" pitchFamily="34" charset="0"/>
              </a:defRPr>
            </a:lvl1pPr>
          </a:lstStyle>
          <a:p>
            <a:r>
              <a:rPr lang="ru-RU" dirty="0" smtClean="0"/>
              <a:t>Образец заголовка</a:t>
            </a:r>
            <a:endParaRPr lang="ru-R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237312"/>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04664" y="1699267"/>
            <a:ext cx="8134672" cy="1470025"/>
          </a:xfrm>
        </p:spPr>
        <p:txBody>
          <a:bodyPr>
            <a:noAutofit/>
          </a:bodyPr>
          <a:lstStyle/>
          <a:p>
            <a:r>
              <a:rPr lang="en-US" sz="4800" b="1" dirty="0" smtClean="0">
                <a:solidFill>
                  <a:schemeClr val="bg1"/>
                </a:solidFill>
                <a:latin typeface="Segoe UI" pitchFamily="34" charset="0"/>
                <a:ea typeface="Segoe UI" pitchFamily="34" charset="0"/>
                <a:cs typeface="Segoe UI" pitchFamily="34" charset="0"/>
              </a:rPr>
              <a:t>An Introduction to Search Engine Advertising Campaigns for Business Executives</a:t>
            </a:r>
            <a:endParaRPr lang="en-US" sz="4800" b="1" dirty="0">
              <a:solidFill>
                <a:schemeClr val="bg1"/>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791580" y="4653136"/>
            <a:ext cx="7560840" cy="829434"/>
          </a:xfrm>
        </p:spPr>
        <p:txBody>
          <a:bodyPr>
            <a:normAutofit/>
          </a:bodyPr>
          <a:lstStyle/>
          <a:p>
            <a:r>
              <a:rPr lang="en-US" dirty="0" smtClean="0">
                <a:solidFill>
                  <a:schemeClr val="bg1"/>
                </a:solidFill>
                <a:latin typeface="Segoe UI" pitchFamily="34" charset="0"/>
                <a:ea typeface="Segoe UI" pitchFamily="34" charset="0"/>
                <a:cs typeface="Segoe UI" pitchFamily="34" charset="0"/>
              </a:rPr>
              <a:t>by </a:t>
            </a:r>
            <a:r>
              <a:rPr lang="en-US" dirty="0" smtClean="0">
                <a:solidFill>
                  <a:schemeClr val="bg1"/>
                </a:solidFill>
                <a:latin typeface="Segoe UI" pitchFamily="34" charset="0"/>
                <a:ea typeface="Segoe UI" pitchFamily="34" charset="0"/>
                <a:cs typeface="Segoe UI" pitchFamily="34" charset="0"/>
              </a:rPr>
              <a:t>Will Hennessy and Stephen Herring</a:t>
            </a:r>
            <a:endParaRPr lang="en-US" dirty="0" smtClean="0">
              <a:solidFill>
                <a:schemeClr val="bg1"/>
              </a:solidFill>
              <a:latin typeface="Segoe UI" pitchFamily="34" charset="0"/>
              <a:ea typeface="Segoe UI" pitchFamily="34" charset="0"/>
              <a:cs typeface="Segoe UI" pitchFamily="34" charset="0"/>
            </a:endParaRPr>
          </a:p>
        </p:txBody>
      </p:sp>
      <p:pic>
        <p:nvPicPr>
          <p:cNvPr id="1028" name="Picture 4" descr="http://cs.illinois.edu/sites/all/themes/cs_51/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94093"/>
            <a:ext cx="1619250" cy="4762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6341258"/>
            <a:ext cx="9144000" cy="400110"/>
          </a:xfrm>
          <a:prstGeom prst="rect">
            <a:avLst/>
          </a:prstGeom>
        </p:spPr>
        <p:txBody>
          <a:bodyPr wrap="square">
            <a:spAutoFit/>
          </a:bodyPr>
          <a:lstStyle/>
          <a:p>
            <a:pPr algn="ctr"/>
            <a:r>
              <a:rPr lang="en-US" sz="2000" dirty="0" smtClean="0">
                <a:latin typeface="Segoe UI" pitchFamily="34" charset="0"/>
                <a:ea typeface="Segoe UI" pitchFamily="34" charset="0"/>
                <a:cs typeface="Segoe UI" pitchFamily="34" charset="0"/>
              </a:rPr>
              <a:t>Prepared as an assignment for CS410</a:t>
            </a:r>
            <a:r>
              <a:rPr lang="en-US" sz="2000" dirty="0">
                <a:latin typeface="Segoe UI" pitchFamily="34" charset="0"/>
                <a:ea typeface="Segoe UI" pitchFamily="34" charset="0"/>
                <a:cs typeface="Segoe UI" pitchFamily="34" charset="0"/>
              </a:rPr>
              <a:t>: Text Information </a:t>
            </a:r>
            <a:r>
              <a:rPr lang="en-US" sz="2000" dirty="0" smtClean="0">
                <a:latin typeface="Segoe UI" pitchFamily="34" charset="0"/>
                <a:ea typeface="Segoe UI" pitchFamily="34" charset="0"/>
                <a:cs typeface="Segoe UI" pitchFamily="34" charset="0"/>
              </a:rPr>
              <a:t>Systems in Spring 2016</a:t>
            </a:r>
            <a:endParaRPr lang="en-US" sz="20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19063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12776"/>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Online Advertising Industry</a:t>
            </a:r>
            <a:endParaRPr lang="en-US" dirty="0"/>
          </a:p>
        </p:txBody>
      </p:sp>
      <p:sp>
        <p:nvSpPr>
          <p:cNvPr id="3" name="Content Placeholder 2"/>
          <p:cNvSpPr>
            <a:spLocks noGrp="1"/>
          </p:cNvSpPr>
          <p:nvPr>
            <p:ph idx="1"/>
          </p:nvPr>
        </p:nvSpPr>
        <p:spPr/>
        <p:txBody>
          <a:bodyPr/>
          <a:lstStyle/>
          <a:p>
            <a:r>
              <a:rPr lang="en-US" dirty="0" smtClean="0">
                <a:latin typeface="Segoe UI" pitchFamily="34" charset="0"/>
                <a:ea typeface="Segoe UI" pitchFamily="34" charset="0"/>
                <a:cs typeface="Segoe UI" pitchFamily="34" charset="0"/>
              </a:rPr>
              <a:t>Media companies spent $545 billion on ads</a:t>
            </a:r>
          </a:p>
          <a:p>
            <a:r>
              <a:rPr lang="en-US" dirty="0" smtClean="0"/>
              <a:t>Newspaper and magazines have been dominated by Internet ads in search engines</a:t>
            </a:r>
          </a:p>
          <a:p>
            <a:r>
              <a:rPr lang="en-US" dirty="0" smtClean="0">
                <a:latin typeface="Segoe UI" pitchFamily="34" charset="0"/>
                <a:ea typeface="Segoe UI" pitchFamily="34" charset="0"/>
                <a:cs typeface="Segoe UI" pitchFamily="34" charset="0"/>
              </a:rPr>
              <a:t>Advertising is a matching game between </a:t>
            </a:r>
            <a:r>
              <a:rPr lang="en-US" dirty="0" smtClean="0">
                <a:solidFill>
                  <a:srgbClr val="2B59C3"/>
                </a:solidFill>
                <a:latin typeface="Segoe UI" pitchFamily="34" charset="0"/>
                <a:ea typeface="Segoe UI" pitchFamily="34" charset="0"/>
                <a:cs typeface="Segoe UI" pitchFamily="34" charset="0"/>
              </a:rPr>
              <a:t>merchants</a:t>
            </a:r>
            <a:r>
              <a:rPr lang="en-US" dirty="0" smtClean="0">
                <a:latin typeface="Segoe UI" pitchFamily="34" charset="0"/>
                <a:ea typeface="Segoe UI" pitchFamily="34" charset="0"/>
                <a:cs typeface="Segoe UI" pitchFamily="34" charset="0"/>
              </a:rPr>
              <a:t> and </a:t>
            </a:r>
            <a:r>
              <a:rPr lang="en-US" dirty="0" smtClean="0">
                <a:solidFill>
                  <a:srgbClr val="2B59C3"/>
                </a:solidFill>
                <a:latin typeface="Segoe UI" pitchFamily="34" charset="0"/>
                <a:ea typeface="Segoe UI" pitchFamily="34" charset="0"/>
                <a:cs typeface="Segoe UI" pitchFamily="34" charset="0"/>
              </a:rPr>
              <a:t>consumers</a:t>
            </a:r>
          </a:p>
          <a:p>
            <a:r>
              <a:rPr lang="en-US" dirty="0" smtClean="0"/>
              <a:t>Search engines are extremely efficient at matching because they know </a:t>
            </a:r>
            <a:r>
              <a:rPr lang="en-US" dirty="0" smtClean="0">
                <a:solidFill>
                  <a:srgbClr val="2B59C3"/>
                </a:solidFill>
              </a:rPr>
              <a:t>consumer information </a:t>
            </a:r>
            <a:r>
              <a:rPr lang="en-US" dirty="0" smtClean="0"/>
              <a:t>and </a:t>
            </a:r>
            <a:r>
              <a:rPr lang="en-US" dirty="0" smtClean="0">
                <a:solidFill>
                  <a:srgbClr val="2B59C3"/>
                </a:solidFill>
              </a:rPr>
              <a:t>intent to purchase</a:t>
            </a:r>
            <a:endParaRPr lang="en-US" dirty="0">
              <a:solidFill>
                <a:srgbClr val="2B59C3"/>
              </a:solidFill>
            </a:endParaRPr>
          </a:p>
        </p:txBody>
      </p:sp>
    </p:spTree>
    <p:extLst>
      <p:ext uri="{BB962C8B-B14F-4D97-AF65-F5344CB8AC3E}">
        <p14:creationId xmlns:p14="http://schemas.microsoft.com/office/powerpoint/2010/main" val="23300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Beliefs and Biases in Web Search</a:t>
            </a:r>
            <a:endParaRPr lang="en-US" dirty="0"/>
          </a:p>
        </p:txBody>
      </p:sp>
      <p:sp>
        <p:nvSpPr>
          <p:cNvPr id="3" name="Content Placeholder 2"/>
          <p:cNvSpPr>
            <a:spLocks noGrp="1"/>
          </p:cNvSpPr>
          <p:nvPr>
            <p:ph idx="1"/>
          </p:nvPr>
        </p:nvSpPr>
        <p:spPr/>
        <p:txBody>
          <a:bodyPr>
            <a:normAutofit/>
          </a:bodyPr>
          <a:lstStyle/>
          <a:p>
            <a:r>
              <a:rPr lang="en-US" dirty="0"/>
              <a:t>Consumers trust search results</a:t>
            </a:r>
          </a:p>
          <a:p>
            <a:pPr lvl="1"/>
            <a:r>
              <a:rPr lang="en-US" dirty="0">
                <a:solidFill>
                  <a:schemeClr val="tx1">
                    <a:lumMod val="50000"/>
                    <a:lumOff val="50000"/>
                  </a:schemeClr>
                </a:solidFill>
              </a:rPr>
              <a:t>Top ranked result provided by search engine only correct 45% of the time</a:t>
            </a:r>
          </a:p>
          <a:p>
            <a:pPr lvl="1"/>
            <a:r>
              <a:rPr lang="en-US" dirty="0">
                <a:solidFill>
                  <a:schemeClr val="tx1">
                    <a:lumMod val="50000"/>
                    <a:lumOff val="50000"/>
                  </a:schemeClr>
                </a:solidFill>
              </a:rPr>
              <a:t>After the first result, consumers rarely change their opinion</a:t>
            </a:r>
          </a:p>
          <a:p>
            <a:r>
              <a:rPr lang="en-US" dirty="0" smtClean="0"/>
              <a:t>Search </a:t>
            </a:r>
            <a:r>
              <a:rPr lang="en-US" dirty="0" smtClean="0"/>
              <a:t>engines produce positively biased results</a:t>
            </a:r>
          </a:p>
          <a:p>
            <a:pPr lvl="1"/>
            <a:r>
              <a:rPr lang="en-US" dirty="0" smtClean="0">
                <a:solidFill>
                  <a:schemeClr val="tx1">
                    <a:lumMod val="50000"/>
                    <a:lumOff val="50000"/>
                  </a:schemeClr>
                </a:solidFill>
              </a:rPr>
              <a:t>Positive results three times as likely as negative </a:t>
            </a:r>
            <a:r>
              <a:rPr lang="en-US" dirty="0" smtClean="0">
                <a:solidFill>
                  <a:schemeClr val="tx1">
                    <a:lumMod val="50000"/>
                    <a:lumOff val="50000"/>
                  </a:schemeClr>
                </a:solidFill>
              </a:rPr>
              <a:t>results</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101135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12776"/>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88640"/>
            <a:ext cx="9144000" cy="1008112"/>
          </a:xfrm>
        </p:spPr>
        <p:txBody>
          <a:bodyPr/>
          <a:lstStyle/>
          <a:p>
            <a:r>
              <a:rPr lang="en-US" smtClean="0"/>
              <a:t>Indirect Benefits of Search Advertising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Direct type-in visitation:  </a:t>
            </a:r>
            <a:r>
              <a:rPr lang="en-US" dirty="0" smtClean="0">
                <a:solidFill>
                  <a:schemeClr val="tx1">
                    <a:lumMod val="50000"/>
                    <a:lumOff val="50000"/>
                  </a:schemeClr>
                </a:solidFill>
              </a:rPr>
              <a:t>when a user directly types in the URL instead of searching for it</a:t>
            </a:r>
          </a:p>
          <a:p>
            <a:r>
              <a:rPr lang="en-US" dirty="0" smtClean="0"/>
              <a:t>Empirical study of dataset from e-commerce website in automotive industry</a:t>
            </a:r>
          </a:p>
          <a:p>
            <a:r>
              <a:rPr lang="en-US" dirty="0" smtClean="0">
                <a:solidFill>
                  <a:srgbClr val="2B59C3"/>
                </a:solidFill>
              </a:rPr>
              <a:t>599 of the 3,186 keywords </a:t>
            </a:r>
            <a:r>
              <a:rPr lang="en-US" dirty="0" smtClean="0"/>
              <a:t>were linked to fluctuations in direct type-in traffic</a:t>
            </a:r>
          </a:p>
          <a:p>
            <a:r>
              <a:rPr lang="en-US" dirty="0" smtClean="0">
                <a:latin typeface="Segoe UI" pitchFamily="34" charset="0"/>
                <a:ea typeface="Segoe UI" pitchFamily="34" charset="0"/>
                <a:cs typeface="Segoe UI" pitchFamily="34" charset="0"/>
              </a:rPr>
              <a:t>Significant keywords include company’s brand name and broad words like “</a:t>
            </a:r>
            <a:r>
              <a:rPr lang="en-US" dirty="0" smtClean="0">
                <a:solidFill>
                  <a:schemeClr val="tx1">
                    <a:lumMod val="50000"/>
                    <a:lumOff val="50000"/>
                  </a:schemeClr>
                </a:solidFill>
                <a:latin typeface="Segoe UI" pitchFamily="34" charset="0"/>
                <a:ea typeface="Segoe UI" pitchFamily="34" charset="0"/>
                <a:cs typeface="Segoe UI" pitchFamily="34" charset="0"/>
              </a:rPr>
              <a:t>buy car Toyota</a:t>
            </a:r>
            <a:r>
              <a:rPr lang="en-US" dirty="0" smtClean="0">
                <a:latin typeface="Segoe UI" pitchFamily="34" charset="0"/>
                <a:ea typeface="Segoe UI" pitchFamily="34" charset="0"/>
                <a:cs typeface="Segoe UI" pitchFamily="34" charset="0"/>
              </a:rPr>
              <a:t>”</a:t>
            </a:r>
          </a:p>
          <a:p>
            <a:r>
              <a:rPr lang="en-US" dirty="0" smtClean="0"/>
              <a:t>Estimated yield of $90,000 which was </a:t>
            </a:r>
            <a:r>
              <a:rPr lang="en-US" dirty="0" smtClean="0">
                <a:solidFill>
                  <a:srgbClr val="2B59C3"/>
                </a:solidFill>
              </a:rPr>
              <a:t>50%</a:t>
            </a:r>
            <a:r>
              <a:rPr lang="en-US" dirty="0" smtClean="0"/>
              <a:t> of the firm’s annual paid search budget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1359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0" y="2384884"/>
            <a:ext cx="9144000" cy="2088232"/>
          </a:xfrm>
          <a:solidFill>
            <a:schemeClr val="bg1"/>
          </a:solidFill>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solidFill>
                  <a:srgbClr val="2B59C3"/>
                </a:solidFill>
              </a:rPr>
              <a:t>III.  What Your Business Must Do</a:t>
            </a:r>
            <a:endParaRPr lang="en-US" dirty="0">
              <a:solidFill>
                <a:srgbClr val="2B59C3"/>
              </a:solidFill>
            </a:endParaRPr>
          </a:p>
        </p:txBody>
      </p:sp>
    </p:spTree>
    <p:extLst>
      <p:ext uri="{BB962C8B-B14F-4D97-AF65-F5344CB8AC3E}">
        <p14:creationId xmlns:p14="http://schemas.microsoft.com/office/powerpoint/2010/main" val="585976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Search Engine Marketing Strategy</a:t>
            </a:r>
            <a:endParaRPr lang="en-US" dirty="0"/>
          </a:p>
        </p:txBody>
      </p:sp>
      <p:sp>
        <p:nvSpPr>
          <p:cNvPr id="3" name="Content Placeholder 2"/>
          <p:cNvSpPr>
            <a:spLocks noGrp="1"/>
          </p:cNvSpPr>
          <p:nvPr>
            <p:ph idx="1"/>
          </p:nvPr>
        </p:nvSpPr>
        <p:spPr/>
        <p:txBody>
          <a:bodyPr/>
          <a:lstStyle/>
          <a:p>
            <a:r>
              <a:rPr lang="en-US" dirty="0" smtClean="0"/>
              <a:t>Many ways to market on search engines</a:t>
            </a:r>
          </a:p>
          <a:p>
            <a:pPr lvl="1"/>
            <a:r>
              <a:rPr lang="en-US" dirty="0" smtClean="0">
                <a:solidFill>
                  <a:schemeClr val="tx1">
                    <a:lumMod val="50000"/>
                    <a:lumOff val="50000"/>
                  </a:schemeClr>
                </a:solidFill>
              </a:rPr>
              <a:t>Keyword-related banner advertisements</a:t>
            </a:r>
          </a:p>
          <a:p>
            <a:pPr lvl="1"/>
            <a:r>
              <a:rPr lang="en-US" dirty="0" smtClean="0">
                <a:solidFill>
                  <a:schemeClr val="tx1">
                    <a:lumMod val="50000"/>
                    <a:lumOff val="50000"/>
                  </a:schemeClr>
                </a:solidFill>
              </a:rPr>
              <a:t>Paid submission for regular updates</a:t>
            </a:r>
          </a:p>
          <a:p>
            <a:pPr lvl="1"/>
            <a:r>
              <a:rPr lang="en-US" dirty="0" smtClean="0">
                <a:solidFill>
                  <a:schemeClr val="tx1">
                    <a:lumMod val="50000"/>
                    <a:lumOff val="50000"/>
                  </a:schemeClr>
                </a:solidFill>
              </a:rPr>
              <a:t>Search engine optimization (SEO)</a:t>
            </a:r>
          </a:p>
          <a:p>
            <a:pPr lvl="1"/>
            <a:r>
              <a:rPr lang="en-US" dirty="0" smtClean="0">
                <a:solidFill>
                  <a:schemeClr val="tx1">
                    <a:lumMod val="50000"/>
                    <a:lumOff val="50000"/>
                  </a:schemeClr>
                </a:solidFill>
              </a:rPr>
              <a:t>Paid </a:t>
            </a:r>
            <a:r>
              <a:rPr lang="en-US" dirty="0" smtClean="0">
                <a:solidFill>
                  <a:schemeClr val="tx1">
                    <a:lumMod val="50000"/>
                    <a:lumOff val="50000"/>
                  </a:schemeClr>
                </a:solidFill>
              </a:rPr>
              <a:t>product placements</a:t>
            </a:r>
            <a:endParaRPr lang="en-US" dirty="0" smtClean="0">
              <a:solidFill>
                <a:schemeClr val="tx1">
                  <a:lumMod val="50000"/>
                  <a:lumOff val="50000"/>
                </a:schemeClr>
              </a:solidFill>
            </a:endParaRPr>
          </a:p>
          <a:p>
            <a:pPr marL="457200" lvl="1" indent="0">
              <a:buNone/>
            </a:pPr>
            <a:endParaRPr lang="en-US" dirty="0" smtClean="0"/>
          </a:p>
          <a:p>
            <a:r>
              <a:rPr lang="en-US" dirty="0" smtClean="0"/>
              <a:t>SEO has </a:t>
            </a:r>
            <a:r>
              <a:rPr lang="en-US" dirty="0" smtClean="0"/>
              <a:t>the most </a:t>
            </a:r>
            <a:r>
              <a:rPr lang="en-US" dirty="0" smtClean="0">
                <a:solidFill>
                  <a:srgbClr val="2B59C3"/>
                </a:solidFill>
              </a:rPr>
              <a:t>potential</a:t>
            </a:r>
            <a:r>
              <a:rPr lang="en-US" dirty="0" smtClean="0"/>
              <a:t> of these options</a:t>
            </a:r>
            <a:endParaRPr lang="en-US" dirty="0"/>
          </a:p>
        </p:txBody>
      </p:sp>
    </p:spTree>
    <p:extLst>
      <p:ext uri="{BB962C8B-B14F-4D97-AF65-F5344CB8AC3E}">
        <p14:creationId xmlns:p14="http://schemas.microsoft.com/office/powerpoint/2010/main" val="146312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Search Engine Marketing Strategy</a:t>
            </a:r>
          </a:p>
        </p:txBody>
      </p:sp>
      <p:sp>
        <p:nvSpPr>
          <p:cNvPr id="3" name="Content Placeholder 2"/>
          <p:cNvSpPr>
            <a:spLocks noGrp="1"/>
          </p:cNvSpPr>
          <p:nvPr>
            <p:ph idx="1"/>
          </p:nvPr>
        </p:nvSpPr>
        <p:spPr/>
        <p:txBody>
          <a:bodyPr/>
          <a:lstStyle/>
          <a:p>
            <a:r>
              <a:rPr lang="en-US" dirty="0" smtClean="0"/>
              <a:t>SEM only worth investing in under certain circumstances:</a:t>
            </a:r>
          </a:p>
          <a:p>
            <a:pPr lvl="1"/>
            <a:r>
              <a:rPr lang="en-US" dirty="0" smtClean="0">
                <a:solidFill>
                  <a:schemeClr val="tx1">
                    <a:lumMod val="50000"/>
                    <a:lumOff val="50000"/>
                  </a:schemeClr>
                </a:solidFill>
              </a:rPr>
              <a:t>Buyers have low search intensity</a:t>
            </a:r>
          </a:p>
          <a:p>
            <a:pPr lvl="1"/>
            <a:r>
              <a:rPr lang="en-US" dirty="0" smtClean="0">
                <a:solidFill>
                  <a:schemeClr val="tx1">
                    <a:lumMod val="50000"/>
                    <a:lumOff val="50000"/>
                  </a:schemeClr>
                </a:solidFill>
              </a:rPr>
              <a:t>Product sold is provided by many other providers</a:t>
            </a:r>
          </a:p>
          <a:p>
            <a:pPr lvl="1"/>
            <a:r>
              <a:rPr lang="en-US" dirty="0" smtClean="0">
                <a:solidFill>
                  <a:schemeClr val="tx1">
                    <a:lumMod val="50000"/>
                    <a:lumOff val="50000"/>
                  </a:schemeClr>
                </a:solidFill>
              </a:rPr>
              <a:t>Product is of low value</a:t>
            </a:r>
          </a:p>
          <a:p>
            <a:r>
              <a:rPr lang="en-US" dirty="0" smtClean="0"/>
              <a:t>For </a:t>
            </a:r>
            <a:r>
              <a:rPr lang="en-US" dirty="0" smtClean="0">
                <a:solidFill>
                  <a:srgbClr val="2B59C3"/>
                </a:solidFill>
              </a:rPr>
              <a:t>niche markets</a:t>
            </a:r>
            <a:r>
              <a:rPr lang="en-US" dirty="0" smtClean="0"/>
              <a:t>, SEM is not worth </a:t>
            </a:r>
            <a:r>
              <a:rPr lang="en-US" dirty="0" smtClean="0"/>
              <a:t>investing</a:t>
            </a:r>
            <a:endParaRPr lang="en-US" dirty="0" smtClean="0"/>
          </a:p>
          <a:p>
            <a:pPr lvl="1"/>
            <a:endParaRPr lang="en-US" dirty="0"/>
          </a:p>
        </p:txBody>
      </p:sp>
    </p:spTree>
    <p:extLst>
      <p:ext uri="{BB962C8B-B14F-4D97-AF65-F5344CB8AC3E}">
        <p14:creationId xmlns:p14="http://schemas.microsoft.com/office/powerpoint/2010/main" val="2020233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12776"/>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How to Boost Your Ranking</a:t>
            </a:r>
            <a:endParaRPr lang="en-US" dirty="0"/>
          </a:p>
        </p:txBody>
      </p:sp>
      <p:sp>
        <p:nvSpPr>
          <p:cNvPr id="3" name="Content Placeholder 2"/>
          <p:cNvSpPr>
            <a:spLocks noGrp="1"/>
          </p:cNvSpPr>
          <p:nvPr>
            <p:ph idx="1"/>
          </p:nvPr>
        </p:nvSpPr>
        <p:spPr/>
        <p:txBody>
          <a:bodyPr>
            <a:normAutofit/>
          </a:bodyPr>
          <a:lstStyle/>
          <a:p>
            <a:r>
              <a:rPr lang="en-US" dirty="0" smtClean="0">
                <a:latin typeface="Segoe UI" pitchFamily="34" charset="0"/>
                <a:ea typeface="Segoe UI" pitchFamily="34" charset="0"/>
                <a:cs typeface="Segoe UI" pitchFamily="34" charset="0"/>
              </a:rPr>
              <a:t>Register your site with search engine indexes</a:t>
            </a:r>
          </a:p>
          <a:p>
            <a:r>
              <a:rPr lang="en-US" dirty="0" smtClean="0"/>
              <a:t>Give reputable sites a compelling reason to link to your site</a:t>
            </a:r>
            <a:endParaRPr lang="en-US" dirty="0" smtClean="0">
              <a:latin typeface="Segoe UI" pitchFamily="34" charset="0"/>
              <a:ea typeface="Segoe UI" pitchFamily="34" charset="0"/>
              <a:cs typeface="Segoe UI" pitchFamily="34" charset="0"/>
            </a:endParaRPr>
          </a:p>
          <a:p>
            <a:r>
              <a:rPr lang="en-US" dirty="0" smtClean="0"/>
              <a:t>Use keywords in the </a:t>
            </a:r>
            <a:r>
              <a:rPr lang="en-US" dirty="0" smtClean="0">
                <a:solidFill>
                  <a:srgbClr val="2B59C3"/>
                </a:solidFill>
              </a:rPr>
              <a:t>&lt;title&gt; </a:t>
            </a:r>
            <a:r>
              <a:rPr lang="en-US" dirty="0" smtClean="0"/>
              <a:t>block</a:t>
            </a:r>
          </a:p>
          <a:p>
            <a:r>
              <a:rPr lang="en-US" dirty="0" smtClean="0"/>
              <a:t>Use </a:t>
            </a:r>
            <a:r>
              <a:rPr lang="en-US" dirty="0" smtClean="0">
                <a:solidFill>
                  <a:srgbClr val="2B59C3"/>
                </a:solidFill>
              </a:rPr>
              <a:t>&lt;meta&gt; </a:t>
            </a:r>
            <a:r>
              <a:rPr lang="en-US" dirty="0" smtClean="0"/>
              <a:t>tags to provide extra information</a:t>
            </a:r>
          </a:p>
          <a:p>
            <a:r>
              <a:rPr lang="en-US" dirty="0" smtClean="0">
                <a:latin typeface="Segoe UI" pitchFamily="34" charset="0"/>
                <a:ea typeface="Segoe UI" pitchFamily="34" charset="0"/>
                <a:cs typeface="Segoe UI" pitchFamily="34" charset="0"/>
              </a:rPr>
              <a:t>Place important information near the top</a:t>
            </a:r>
            <a:endParaRPr lang="en-US" dirty="0" smtClean="0"/>
          </a:p>
          <a:p>
            <a:r>
              <a:rPr lang="en-US" dirty="0" smtClean="0">
                <a:latin typeface="Segoe UI" pitchFamily="34" charset="0"/>
                <a:ea typeface="Segoe UI" pitchFamily="34" charset="0"/>
                <a:cs typeface="Segoe UI" pitchFamily="34" charset="0"/>
              </a:rPr>
              <a:t>The site must be </a:t>
            </a:r>
            <a:r>
              <a:rPr lang="en-US" dirty="0" smtClean="0">
                <a:solidFill>
                  <a:srgbClr val="2B59C3"/>
                </a:solidFill>
                <a:latin typeface="Segoe UI" pitchFamily="34" charset="0"/>
                <a:ea typeface="Segoe UI" pitchFamily="34" charset="0"/>
                <a:cs typeface="Segoe UI" pitchFamily="34" charset="0"/>
              </a:rPr>
              <a:t>interesting</a:t>
            </a:r>
            <a:r>
              <a:rPr lang="en-US" dirty="0" smtClean="0">
                <a:latin typeface="Segoe UI" pitchFamily="34" charset="0"/>
                <a:ea typeface="Segoe UI" pitchFamily="34" charset="0"/>
                <a:cs typeface="Segoe UI" pitchFamily="34" charset="0"/>
              </a:rPr>
              <a:t> to retain users</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1813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12776"/>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0942" y="202332"/>
            <a:ext cx="8502116" cy="1008112"/>
          </a:xfrm>
        </p:spPr>
        <p:txBody>
          <a:bodyPr/>
          <a:lstStyle/>
          <a:p>
            <a:r>
              <a:rPr lang="en-US" dirty="0" smtClean="0"/>
              <a:t>How </a:t>
            </a:r>
            <a:r>
              <a:rPr lang="en-US" smtClean="0"/>
              <a:t>to Create Search </a:t>
            </a:r>
            <a:r>
              <a:rPr lang="en-US" dirty="0" smtClean="0"/>
              <a:t>Ad Campaigns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Define an objective</a:t>
            </a:r>
          </a:p>
          <a:p>
            <a:pPr marL="914400" lvl="1" indent="-514350">
              <a:buFont typeface="+mj-lt"/>
              <a:buAutoNum type="alphaLcPeriod"/>
            </a:pPr>
            <a:r>
              <a:rPr lang="en-US" dirty="0" smtClean="0">
                <a:solidFill>
                  <a:schemeClr val="tx1">
                    <a:lumMod val="50000"/>
                    <a:lumOff val="50000"/>
                  </a:schemeClr>
                </a:solidFill>
                <a:latin typeface="Segoe UI" pitchFamily="34" charset="0"/>
                <a:ea typeface="Segoe UI" pitchFamily="34" charset="0"/>
                <a:cs typeface="Segoe UI" pitchFamily="34" charset="0"/>
              </a:rPr>
              <a:t>“increase sales of product X by 10%”</a:t>
            </a:r>
          </a:p>
          <a:p>
            <a:pPr marL="514350" indent="-514350">
              <a:buFont typeface="+mj-lt"/>
              <a:buAutoNum type="arabicPeriod"/>
            </a:pPr>
            <a:r>
              <a:rPr lang="en-US" dirty="0" smtClean="0"/>
              <a:t>Set a budget</a:t>
            </a:r>
          </a:p>
          <a:p>
            <a:pPr marL="914400" lvl="1" indent="-514350">
              <a:buFont typeface="+mj-lt"/>
              <a:buAutoNum type="alphaLcPeriod"/>
            </a:pPr>
            <a:r>
              <a:rPr lang="en-US" dirty="0" smtClean="0">
                <a:solidFill>
                  <a:schemeClr val="tx1">
                    <a:lumMod val="50000"/>
                    <a:lumOff val="50000"/>
                  </a:schemeClr>
                </a:solidFill>
                <a:latin typeface="Segoe UI" pitchFamily="34" charset="0"/>
                <a:ea typeface="Segoe UI" pitchFamily="34" charset="0"/>
                <a:cs typeface="Segoe UI" pitchFamily="34" charset="0"/>
              </a:rPr>
              <a:t>“$30 million in 2016”</a:t>
            </a:r>
          </a:p>
          <a:p>
            <a:pPr marL="514350" indent="-514350">
              <a:buFont typeface="+mj-lt"/>
              <a:buAutoNum type="arabicPeriod"/>
            </a:pPr>
            <a:r>
              <a:rPr lang="en-US" dirty="0" smtClean="0"/>
              <a:t>Divide the budget across media types</a:t>
            </a:r>
          </a:p>
          <a:p>
            <a:pPr marL="914400" lvl="1" indent="-514350">
              <a:buFont typeface="+mj-lt"/>
              <a:buAutoNum type="alphaLcPeriod"/>
            </a:pPr>
            <a:r>
              <a:rPr lang="en-US" dirty="0" smtClean="0">
                <a:solidFill>
                  <a:schemeClr val="tx1">
                    <a:lumMod val="50000"/>
                    <a:lumOff val="50000"/>
                  </a:schemeClr>
                </a:solidFill>
                <a:latin typeface="Segoe UI" pitchFamily="34" charset="0"/>
                <a:ea typeface="Segoe UI" pitchFamily="34" charset="0"/>
                <a:cs typeface="Segoe UI" pitchFamily="34" charset="0"/>
              </a:rPr>
              <a:t>40% TV, 30% search, 15% radio, 15% newspaper</a:t>
            </a:r>
          </a:p>
          <a:p>
            <a:pPr marL="914400" lvl="1" indent="-514350">
              <a:buFont typeface="+mj-lt"/>
              <a:buAutoNum type="alphaLcPeriod"/>
            </a:pPr>
            <a:r>
              <a:rPr lang="en-US" dirty="0" smtClean="0">
                <a:solidFill>
                  <a:schemeClr val="tx1">
                    <a:lumMod val="50000"/>
                    <a:lumOff val="50000"/>
                  </a:schemeClr>
                </a:solidFill>
              </a:rPr>
              <a:t>Based on expected Return on Investment for each medium</a:t>
            </a:r>
          </a:p>
          <a:p>
            <a:pPr marL="514350" indent="-514350">
              <a:buFont typeface="+mj-lt"/>
              <a:buAutoNum type="arabicPeriod"/>
            </a:pPr>
            <a:r>
              <a:rPr lang="en-US" dirty="0" smtClean="0"/>
              <a:t>Select top keywords for product, allocating budget to the best keywords</a:t>
            </a:r>
          </a:p>
          <a:p>
            <a:pPr marL="514350" indent="-514350">
              <a:buFont typeface="+mj-lt"/>
              <a:buAutoNum type="arabicPeriod"/>
            </a:pPr>
            <a:r>
              <a:rPr lang="en-US" dirty="0" smtClean="0"/>
              <a:t>Monitor conversion rate and tweak keyword allocation to maximize sales</a:t>
            </a:r>
            <a:endParaRPr lang="en-US" dirty="0"/>
          </a:p>
          <a:p>
            <a:pPr marL="514350" indent="-514350">
              <a:buFont typeface="+mj-lt"/>
              <a:buAutoNum type="arabicPeriod"/>
            </a:pPr>
            <a:endParaRPr lang="en-US" dirty="0" smtClean="0"/>
          </a:p>
        </p:txBody>
      </p:sp>
    </p:spTree>
    <p:extLst>
      <p:ext uri="{BB962C8B-B14F-4D97-AF65-F5344CB8AC3E}">
        <p14:creationId xmlns:p14="http://schemas.microsoft.com/office/powerpoint/2010/main" val="824478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60" y="188640"/>
            <a:ext cx="8435280" cy="1008112"/>
          </a:xfrm>
        </p:spPr>
        <p:txBody>
          <a:bodyPr/>
          <a:lstStyle/>
          <a:p>
            <a:r>
              <a:rPr lang="en-US" dirty="0" smtClean="0"/>
              <a:t>How to Optimize Ad Success Rates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Optimize click-through </a:t>
            </a:r>
            <a:r>
              <a:rPr lang="en-US" dirty="0" smtClean="0"/>
              <a:t>rate</a:t>
            </a:r>
          </a:p>
          <a:p>
            <a:pPr lvl="1"/>
            <a:r>
              <a:rPr lang="en-US" dirty="0" smtClean="0">
                <a:solidFill>
                  <a:schemeClr val="tx1">
                    <a:lumMod val="50000"/>
                    <a:lumOff val="50000"/>
                  </a:schemeClr>
                </a:solidFill>
              </a:rPr>
              <a:t>Retailer-specific terms increase rate by 28%</a:t>
            </a:r>
          </a:p>
          <a:p>
            <a:pPr lvl="1"/>
            <a:r>
              <a:rPr lang="en-US" dirty="0" smtClean="0">
                <a:solidFill>
                  <a:schemeClr val="tx1">
                    <a:lumMod val="50000"/>
                    <a:lumOff val="50000"/>
                  </a:schemeClr>
                </a:solidFill>
              </a:rPr>
              <a:t>Brand-specific terms </a:t>
            </a:r>
            <a:r>
              <a:rPr lang="en-US" dirty="0" smtClean="0">
                <a:solidFill>
                  <a:schemeClr val="tx1">
                    <a:lumMod val="50000"/>
                    <a:lumOff val="50000"/>
                  </a:schemeClr>
                </a:solidFill>
              </a:rPr>
              <a:t>do not affect click-through </a:t>
            </a:r>
            <a:r>
              <a:rPr lang="en-US" dirty="0" smtClean="0">
                <a:solidFill>
                  <a:schemeClr val="tx1">
                    <a:lumMod val="50000"/>
                    <a:lumOff val="50000"/>
                  </a:schemeClr>
                </a:solidFill>
              </a:rPr>
              <a:t>rate</a:t>
            </a:r>
            <a:endParaRPr lang="en-US" dirty="0" smtClean="0">
              <a:solidFill>
                <a:schemeClr val="tx1">
                  <a:lumMod val="50000"/>
                  <a:lumOff val="50000"/>
                </a:schemeClr>
              </a:solidFill>
            </a:endParaRPr>
          </a:p>
          <a:p>
            <a:pPr lvl="1"/>
            <a:r>
              <a:rPr lang="en-US" dirty="0" smtClean="0">
                <a:solidFill>
                  <a:schemeClr val="tx1">
                    <a:lumMod val="50000"/>
                    <a:lumOff val="50000"/>
                  </a:schemeClr>
                </a:solidFill>
              </a:rPr>
              <a:t>Length </a:t>
            </a:r>
            <a:r>
              <a:rPr lang="en-US" dirty="0" smtClean="0">
                <a:solidFill>
                  <a:schemeClr val="tx1">
                    <a:lumMod val="50000"/>
                    <a:lumOff val="50000"/>
                  </a:schemeClr>
                </a:solidFill>
              </a:rPr>
              <a:t>of the </a:t>
            </a:r>
            <a:r>
              <a:rPr lang="en-US" dirty="0" smtClean="0">
                <a:solidFill>
                  <a:schemeClr val="tx1">
                    <a:lumMod val="50000"/>
                    <a:lumOff val="50000"/>
                  </a:schemeClr>
                </a:solidFill>
              </a:rPr>
              <a:t>keyword </a:t>
            </a:r>
            <a:r>
              <a:rPr lang="en-US" dirty="0" smtClean="0">
                <a:solidFill>
                  <a:schemeClr val="tx1">
                    <a:lumMod val="50000"/>
                    <a:lumOff val="50000"/>
                  </a:schemeClr>
                </a:solidFill>
              </a:rPr>
              <a:t>is inversely proportional to click-through rate</a:t>
            </a:r>
            <a:endParaRPr lang="en-US" dirty="0" smtClean="0">
              <a:solidFill>
                <a:schemeClr val="tx1">
                  <a:lumMod val="50000"/>
                  <a:lumOff val="50000"/>
                </a:schemeClr>
              </a:solidFill>
            </a:endParaRPr>
          </a:p>
          <a:p>
            <a:r>
              <a:rPr lang="en-US" dirty="0" smtClean="0"/>
              <a:t>Optimize conversion </a:t>
            </a:r>
            <a:r>
              <a:rPr lang="en-US" dirty="0" smtClean="0"/>
              <a:t>rate</a:t>
            </a:r>
          </a:p>
          <a:p>
            <a:pPr lvl="1"/>
            <a:r>
              <a:rPr lang="en-US" dirty="0" smtClean="0">
                <a:solidFill>
                  <a:schemeClr val="tx1">
                    <a:lumMod val="50000"/>
                    <a:lumOff val="50000"/>
                  </a:schemeClr>
                </a:solidFill>
              </a:rPr>
              <a:t>Rank of an ad has huge impact </a:t>
            </a:r>
            <a:r>
              <a:rPr lang="en-US" dirty="0" smtClean="0">
                <a:solidFill>
                  <a:schemeClr val="tx1">
                    <a:lumMod val="50000"/>
                    <a:lumOff val="50000"/>
                  </a:schemeClr>
                </a:solidFill>
              </a:rPr>
              <a:t>on conversation rate</a:t>
            </a:r>
            <a:endParaRPr lang="en-US" dirty="0" smtClean="0">
              <a:solidFill>
                <a:schemeClr val="tx1">
                  <a:lumMod val="50000"/>
                  <a:lumOff val="50000"/>
                </a:schemeClr>
              </a:solidFill>
            </a:endParaRPr>
          </a:p>
          <a:p>
            <a:pPr lvl="1"/>
            <a:r>
              <a:rPr lang="en-US" dirty="0" smtClean="0">
                <a:solidFill>
                  <a:schemeClr val="tx1">
                    <a:lumMod val="50000"/>
                    <a:lumOff val="50000"/>
                  </a:schemeClr>
                </a:solidFill>
              </a:rPr>
              <a:t>Landing page quality influences rate</a:t>
            </a:r>
          </a:p>
          <a:p>
            <a:pPr lvl="1"/>
            <a:r>
              <a:rPr lang="en-US" dirty="0" smtClean="0">
                <a:solidFill>
                  <a:schemeClr val="tx1">
                    <a:lumMod val="50000"/>
                    <a:lumOff val="50000"/>
                  </a:schemeClr>
                </a:solidFill>
              </a:rPr>
              <a:t>High </a:t>
            </a:r>
            <a:r>
              <a:rPr lang="en-US" dirty="0" smtClean="0">
                <a:solidFill>
                  <a:schemeClr val="tx1">
                    <a:lumMod val="50000"/>
                    <a:lumOff val="50000"/>
                  </a:schemeClr>
                </a:solidFill>
              </a:rPr>
              <a:t>click-through rate leads to </a:t>
            </a:r>
            <a:r>
              <a:rPr lang="en-US" dirty="0" smtClean="0">
                <a:solidFill>
                  <a:schemeClr val="tx1">
                    <a:lumMod val="50000"/>
                    <a:lumOff val="50000"/>
                  </a:schemeClr>
                </a:solidFill>
              </a:rPr>
              <a:t>high </a:t>
            </a:r>
            <a:r>
              <a:rPr lang="en-US" dirty="0" smtClean="0">
                <a:solidFill>
                  <a:schemeClr val="tx1">
                    <a:lumMod val="50000"/>
                    <a:lumOff val="50000"/>
                  </a:schemeClr>
                </a:solidFill>
              </a:rPr>
              <a:t>conversion rate</a:t>
            </a:r>
          </a:p>
          <a:p>
            <a:pPr lvl="1"/>
            <a:r>
              <a:rPr lang="en-US" dirty="0" smtClean="0">
                <a:solidFill>
                  <a:schemeClr val="tx1">
                    <a:lumMod val="50000"/>
                    <a:lumOff val="50000"/>
                  </a:schemeClr>
                </a:solidFill>
              </a:rPr>
              <a:t>Brand-specific terms </a:t>
            </a:r>
            <a:r>
              <a:rPr lang="en-US" dirty="0" smtClean="0">
                <a:solidFill>
                  <a:schemeClr val="tx1">
                    <a:lumMod val="50000"/>
                    <a:lumOff val="50000"/>
                  </a:schemeClr>
                </a:solidFill>
              </a:rPr>
              <a:t>affect </a:t>
            </a:r>
            <a:r>
              <a:rPr lang="en-US" dirty="0" smtClean="0">
                <a:solidFill>
                  <a:schemeClr val="tx1">
                    <a:lumMod val="50000"/>
                    <a:lumOff val="50000"/>
                  </a:schemeClr>
                </a:solidFill>
              </a:rPr>
              <a:t>conversion rate</a:t>
            </a:r>
          </a:p>
          <a:p>
            <a:endParaRPr lang="en-US" dirty="0" smtClean="0"/>
          </a:p>
          <a:p>
            <a:endParaRPr lang="en-US" dirty="0"/>
          </a:p>
        </p:txBody>
      </p:sp>
    </p:spTree>
    <p:extLst>
      <p:ext uri="{BB962C8B-B14F-4D97-AF65-F5344CB8AC3E}">
        <p14:creationId xmlns:p14="http://schemas.microsoft.com/office/powerpoint/2010/main" val="16013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12776"/>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Consider Contracting an SEO Firm</a:t>
            </a:r>
            <a:endParaRPr lang="en-US" dirty="0"/>
          </a:p>
        </p:txBody>
      </p:sp>
      <p:sp>
        <p:nvSpPr>
          <p:cNvPr id="3" name="Content Placeholder 2"/>
          <p:cNvSpPr>
            <a:spLocks noGrp="1"/>
          </p:cNvSpPr>
          <p:nvPr>
            <p:ph idx="1"/>
          </p:nvPr>
        </p:nvSpPr>
        <p:spPr/>
        <p:txBody>
          <a:bodyPr>
            <a:normAutofit fontScale="85000" lnSpcReduction="20000"/>
          </a:bodyPr>
          <a:lstStyle/>
          <a:p>
            <a:r>
              <a:rPr lang="en-US" dirty="0"/>
              <a:t>SEO = Search Engine Optimization firm, often contracted by a business to consult and improve its search engine ranking</a:t>
            </a:r>
          </a:p>
          <a:p>
            <a:r>
              <a:rPr lang="en-US" dirty="0" smtClean="0">
                <a:latin typeface="Segoe UI" pitchFamily="34" charset="0"/>
                <a:ea typeface="Segoe UI" pitchFamily="34" charset="0"/>
                <a:cs typeface="Segoe UI" pitchFamily="34" charset="0"/>
              </a:rPr>
              <a:t>Algorithm Robustness:  </a:t>
            </a:r>
            <a:r>
              <a:rPr lang="en-US" dirty="0" smtClean="0">
                <a:solidFill>
                  <a:schemeClr val="tx1">
                    <a:lumMod val="50000"/>
                    <a:lumOff val="50000"/>
                  </a:schemeClr>
                </a:solidFill>
                <a:latin typeface="Segoe UI" pitchFamily="34" charset="0"/>
                <a:ea typeface="Segoe UI" pitchFamily="34" charset="0"/>
                <a:cs typeface="Segoe UI" pitchFamily="34" charset="0"/>
              </a:rPr>
              <a:t>a search engine’s ability to exclude the noise created by SEOs</a:t>
            </a:r>
          </a:p>
          <a:p>
            <a:r>
              <a:rPr lang="en-US" dirty="0" smtClean="0"/>
              <a:t>Created a model to estimate impact of SEOs. </a:t>
            </a:r>
            <a:r>
              <a:rPr lang="en-US" dirty="0" smtClean="0">
                <a:latin typeface="Segoe UI" pitchFamily="34" charset="0"/>
                <a:ea typeface="Segoe UI" pitchFamily="34" charset="0"/>
                <a:cs typeface="Segoe UI" pitchFamily="34" charset="0"/>
              </a:rPr>
              <a:t>Results:</a:t>
            </a:r>
          </a:p>
          <a:p>
            <a:pPr lvl="1"/>
            <a:r>
              <a:rPr lang="en-US" dirty="0" smtClean="0">
                <a:solidFill>
                  <a:schemeClr val="tx1">
                    <a:lumMod val="50000"/>
                    <a:lumOff val="50000"/>
                  </a:schemeClr>
                </a:solidFill>
                <a:latin typeface="Segoe UI" pitchFamily="34" charset="0"/>
                <a:ea typeface="Segoe UI" pitchFamily="34" charset="0"/>
                <a:cs typeface="Segoe UI" pitchFamily="34" charset="0"/>
              </a:rPr>
              <a:t>Search engines combat SEO manipulation by investing in algorithm robustness</a:t>
            </a:r>
          </a:p>
          <a:p>
            <a:pPr lvl="1"/>
            <a:r>
              <a:rPr lang="en-US" dirty="0" smtClean="0">
                <a:solidFill>
                  <a:schemeClr val="tx1">
                    <a:lumMod val="50000"/>
                    <a:lumOff val="50000"/>
                  </a:schemeClr>
                </a:solidFill>
                <a:latin typeface="Segoe UI" pitchFamily="34" charset="0"/>
                <a:ea typeface="Segoe UI" pitchFamily="34" charset="0"/>
                <a:cs typeface="Segoe UI" pitchFamily="34" charset="0"/>
              </a:rPr>
              <a:t>This increases search engine profits and diminishes the effect of SEOs</a:t>
            </a:r>
          </a:p>
          <a:p>
            <a:pPr lvl="1"/>
            <a:r>
              <a:rPr lang="en-US" dirty="0" smtClean="0">
                <a:solidFill>
                  <a:schemeClr val="tx1">
                    <a:lumMod val="50000"/>
                    <a:lumOff val="50000"/>
                  </a:schemeClr>
                </a:solidFill>
              </a:rPr>
              <a:t>However, </a:t>
            </a:r>
            <a:r>
              <a:rPr lang="en-US" dirty="0" smtClean="0">
                <a:solidFill>
                  <a:schemeClr val="tx1">
                    <a:lumMod val="50000"/>
                    <a:lumOff val="50000"/>
                  </a:schemeClr>
                </a:solidFill>
                <a:latin typeface="Segoe UI" pitchFamily="34" charset="0"/>
                <a:ea typeface="Segoe UI" pitchFamily="34" charset="0"/>
                <a:cs typeface="Segoe UI" pitchFamily="34" charset="0"/>
              </a:rPr>
              <a:t>SEO </a:t>
            </a:r>
            <a:r>
              <a:rPr lang="en-US" dirty="0" smtClean="0">
                <a:solidFill>
                  <a:srgbClr val="2B59C3"/>
                </a:solidFill>
                <a:latin typeface="Segoe UI" pitchFamily="34" charset="0"/>
                <a:ea typeface="Segoe UI" pitchFamily="34" charset="0"/>
                <a:cs typeface="Segoe UI" pitchFamily="34" charset="0"/>
              </a:rPr>
              <a:t>still generates value </a:t>
            </a:r>
            <a:r>
              <a:rPr lang="en-US" dirty="0" smtClean="0">
                <a:solidFill>
                  <a:schemeClr val="tx1">
                    <a:lumMod val="50000"/>
                    <a:lumOff val="50000"/>
                  </a:schemeClr>
                </a:solidFill>
                <a:latin typeface="Segoe UI" pitchFamily="34" charset="0"/>
                <a:ea typeface="Segoe UI" pitchFamily="34" charset="0"/>
                <a:cs typeface="Segoe UI" pitchFamily="34" charset="0"/>
              </a:rPr>
              <a:t>for business owners and is often </a:t>
            </a:r>
            <a:r>
              <a:rPr lang="en-US" dirty="0" smtClean="0">
                <a:solidFill>
                  <a:schemeClr val="tx1">
                    <a:lumMod val="50000"/>
                    <a:lumOff val="50000"/>
                  </a:schemeClr>
                </a:solidFill>
              </a:rPr>
              <a:t>a </a:t>
            </a:r>
            <a:r>
              <a:rPr lang="en-US" dirty="0" smtClean="0">
                <a:solidFill>
                  <a:srgbClr val="2B59C3"/>
                </a:solidFill>
              </a:rPr>
              <a:t>worthwhile investment </a:t>
            </a:r>
            <a:r>
              <a:rPr lang="en-US" dirty="0" smtClean="0">
                <a:solidFill>
                  <a:schemeClr val="tx1">
                    <a:lumMod val="50000"/>
                    <a:lumOff val="50000"/>
                  </a:schemeClr>
                </a:solidFill>
              </a:rPr>
              <a:t>for advertising</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1836105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10816"/>
          <a:stretch/>
        </p:blipFill>
        <p:spPr>
          <a:xfrm>
            <a:off x="-36512" y="3140968"/>
            <a:ext cx="9180512" cy="3752984"/>
          </a:xfrm>
          <a:prstGeom prst="rect">
            <a:avLst/>
          </a:prstGeom>
        </p:spPr>
      </p:pic>
      <p:sp>
        <p:nvSpPr>
          <p:cNvPr id="6" name="Rectangle 5"/>
          <p:cNvSpPr/>
          <p:nvPr/>
        </p:nvSpPr>
        <p:spPr>
          <a:xfrm>
            <a:off x="0" y="0"/>
            <a:ext cx="9144000" cy="1556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0"/>
            <a:ext cx="8229600" cy="3140968"/>
          </a:xfrm>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i="1" dirty="0" smtClean="0"/>
              <a:t>“How  do search engines affect</a:t>
            </a:r>
          </a:p>
          <a:p>
            <a:pPr marL="0" marR="0" lvl="0" indent="0" algn="ctr" defTabSz="914400" eaLnBrk="1" fontAlgn="auto" latinLnBrk="0" hangingPunct="1">
              <a:lnSpc>
                <a:spcPct val="100000"/>
              </a:lnSpc>
              <a:spcBef>
                <a:spcPts val="0"/>
              </a:spcBef>
              <a:spcAft>
                <a:spcPts val="0"/>
              </a:spcAft>
              <a:buClrTx/>
              <a:buSzTx/>
              <a:buFontTx/>
              <a:buNone/>
              <a:tabLst/>
              <a:defRPr/>
            </a:pPr>
            <a:r>
              <a:rPr lang="en-US" i="1" dirty="0" smtClean="0"/>
              <a:t>my global business?”</a:t>
            </a:r>
            <a:endParaRPr lang="en-US" i="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19133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12776"/>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Search Engine Marketing</a:t>
            </a:r>
            <a:br>
              <a:rPr lang="en-US" dirty="0"/>
            </a:br>
            <a:r>
              <a:rPr lang="en-US" dirty="0"/>
              <a:t>for Travel Companies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Two categories of travel search</a:t>
            </a:r>
          </a:p>
          <a:p>
            <a:pPr lvl="1"/>
            <a:r>
              <a:rPr lang="en-US" dirty="0">
                <a:solidFill>
                  <a:schemeClr val="tx1">
                    <a:lumMod val="50000"/>
                    <a:lumOff val="50000"/>
                  </a:schemeClr>
                </a:solidFill>
              </a:rPr>
              <a:t>Core queries: </a:t>
            </a:r>
            <a:r>
              <a:rPr lang="en-US" dirty="0" smtClean="0">
                <a:solidFill>
                  <a:schemeClr val="tx1">
                    <a:lumMod val="50000"/>
                    <a:lumOff val="50000"/>
                  </a:schemeClr>
                </a:solidFill>
              </a:rPr>
              <a:t> transportation </a:t>
            </a:r>
            <a:r>
              <a:rPr lang="en-US" dirty="0">
                <a:solidFill>
                  <a:schemeClr val="tx1">
                    <a:lumMod val="50000"/>
                    <a:lumOff val="50000"/>
                  </a:schemeClr>
                </a:solidFill>
              </a:rPr>
              <a:t>and accommodation</a:t>
            </a:r>
          </a:p>
          <a:p>
            <a:pPr lvl="1"/>
            <a:r>
              <a:rPr lang="en-US" dirty="0">
                <a:solidFill>
                  <a:schemeClr val="tx1">
                    <a:lumMod val="50000"/>
                    <a:lumOff val="50000"/>
                  </a:schemeClr>
                </a:solidFill>
              </a:rPr>
              <a:t>Specialty queries</a:t>
            </a:r>
            <a:r>
              <a:rPr lang="en-US" dirty="0" smtClean="0">
                <a:solidFill>
                  <a:schemeClr val="tx1">
                    <a:lumMod val="50000"/>
                    <a:lumOff val="50000"/>
                  </a:schemeClr>
                </a:solidFill>
              </a:rPr>
              <a:t>:  </a:t>
            </a:r>
            <a:r>
              <a:rPr lang="en-US" dirty="0">
                <a:solidFill>
                  <a:schemeClr val="tx1">
                    <a:lumMod val="50000"/>
                    <a:lumOff val="50000"/>
                  </a:schemeClr>
                </a:solidFill>
              </a:rPr>
              <a:t>context-dependent</a:t>
            </a:r>
          </a:p>
          <a:p>
            <a:r>
              <a:rPr lang="en-US" dirty="0"/>
              <a:t>Search engines are the </a:t>
            </a:r>
            <a:r>
              <a:rPr lang="en-US" dirty="0">
                <a:solidFill>
                  <a:srgbClr val="2B59C3"/>
                </a:solidFill>
              </a:rPr>
              <a:t>most popular </a:t>
            </a:r>
            <a:r>
              <a:rPr lang="en-US" dirty="0"/>
              <a:t>source of information for </a:t>
            </a:r>
            <a:r>
              <a:rPr lang="en-US" dirty="0" smtClean="0"/>
              <a:t>travelers</a:t>
            </a:r>
          </a:p>
          <a:p>
            <a:r>
              <a:rPr lang="en-US" dirty="0" smtClean="0"/>
              <a:t>“</a:t>
            </a:r>
            <a:r>
              <a:rPr lang="en-US" dirty="0" smtClean="0">
                <a:solidFill>
                  <a:srgbClr val="2B59C3"/>
                </a:solidFill>
              </a:rPr>
              <a:t>Touristic level</a:t>
            </a:r>
            <a:r>
              <a:rPr lang="en-US" dirty="0" smtClean="0"/>
              <a:t>” metric </a:t>
            </a:r>
            <a:r>
              <a:rPr lang="en-US" dirty="0"/>
              <a:t>of city </a:t>
            </a:r>
            <a:r>
              <a:rPr lang="en-US" dirty="0" smtClean="0"/>
              <a:t>calculated as</a:t>
            </a:r>
            <a:endParaRPr lang="en-US" dirty="0"/>
          </a:p>
          <a:p>
            <a:pPr lvl="1"/>
            <a:r>
              <a:rPr lang="en-US" dirty="0">
                <a:solidFill>
                  <a:schemeClr val="tx1">
                    <a:lumMod val="50000"/>
                    <a:lumOff val="50000"/>
                  </a:schemeClr>
                </a:solidFill>
              </a:rPr>
              <a:t>Tourism-related queries / Total queries in city</a:t>
            </a:r>
          </a:p>
          <a:p>
            <a:r>
              <a:rPr lang="en-US" dirty="0"/>
              <a:t>SEM strategies depend </a:t>
            </a:r>
            <a:r>
              <a:rPr lang="en-US" dirty="0" smtClean="0"/>
              <a:t>on </a:t>
            </a:r>
            <a:r>
              <a:rPr lang="en-US" dirty="0"/>
              <a:t>destination</a:t>
            </a:r>
          </a:p>
          <a:p>
            <a:pPr lvl="1"/>
            <a:r>
              <a:rPr lang="en-US" dirty="0">
                <a:solidFill>
                  <a:schemeClr val="tx1">
                    <a:lumMod val="50000"/>
                    <a:lumOff val="50000"/>
                  </a:schemeClr>
                </a:solidFill>
              </a:rPr>
              <a:t>Size of destination</a:t>
            </a:r>
          </a:p>
          <a:p>
            <a:pPr lvl="1"/>
            <a:r>
              <a:rPr lang="en-US" dirty="0" smtClean="0">
                <a:solidFill>
                  <a:schemeClr val="tx1">
                    <a:lumMod val="50000"/>
                    <a:lumOff val="50000"/>
                  </a:schemeClr>
                </a:solidFill>
              </a:rPr>
              <a:t>“Touristic level” </a:t>
            </a:r>
            <a:r>
              <a:rPr lang="en-US" dirty="0">
                <a:solidFill>
                  <a:schemeClr val="tx1">
                    <a:lumMod val="50000"/>
                    <a:lumOff val="50000"/>
                  </a:schemeClr>
                </a:solidFill>
              </a:rPr>
              <a:t>of </a:t>
            </a:r>
            <a:r>
              <a:rPr lang="en-US" dirty="0" smtClean="0">
                <a:solidFill>
                  <a:schemeClr val="tx1">
                    <a:lumMod val="50000"/>
                    <a:lumOff val="50000"/>
                  </a:schemeClr>
                </a:solidFill>
              </a:rPr>
              <a:t>destination</a:t>
            </a:r>
            <a:endParaRPr lang="en-US" dirty="0"/>
          </a:p>
          <a:p>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44837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12776"/>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latin typeface="Segoe UI" pitchFamily="34" charset="0"/>
                <a:ea typeface="Segoe UI" pitchFamily="34" charset="0"/>
                <a:cs typeface="Segoe UI" pitchFamily="34" charset="0"/>
              </a:rPr>
              <a:t>Search engines are complex, but a basic understanding is </a:t>
            </a:r>
            <a:r>
              <a:rPr lang="en-US" dirty="0" smtClean="0">
                <a:solidFill>
                  <a:srgbClr val="2B59C3"/>
                </a:solidFill>
                <a:latin typeface="Segoe UI" pitchFamily="34" charset="0"/>
                <a:ea typeface="Segoe UI" pitchFamily="34" charset="0"/>
                <a:cs typeface="Segoe UI" pitchFamily="34" charset="0"/>
              </a:rPr>
              <a:t>invaluable</a:t>
            </a:r>
            <a:r>
              <a:rPr lang="en-US" dirty="0" smtClean="0">
                <a:latin typeface="Segoe UI" pitchFamily="34" charset="0"/>
                <a:ea typeface="Segoe UI" pitchFamily="34" charset="0"/>
                <a:cs typeface="Segoe UI" pitchFamily="34" charset="0"/>
              </a:rPr>
              <a:t> to the modern business executive</a:t>
            </a:r>
          </a:p>
          <a:p>
            <a:pPr marL="514350" indent="-514350">
              <a:buFont typeface="+mj-lt"/>
              <a:buAutoNum type="arabicPeriod"/>
            </a:pPr>
            <a:r>
              <a:rPr lang="en-US" dirty="0" smtClean="0"/>
              <a:t>Virtually </a:t>
            </a:r>
            <a:r>
              <a:rPr lang="en-US" dirty="0" smtClean="0">
                <a:solidFill>
                  <a:srgbClr val="2B59C3"/>
                </a:solidFill>
              </a:rPr>
              <a:t>every</a:t>
            </a:r>
            <a:r>
              <a:rPr lang="en-US" dirty="0" smtClean="0"/>
              <a:t> modern consumer business should advertise in search engines because they are the first and </a:t>
            </a:r>
            <a:r>
              <a:rPr lang="en-US" dirty="0" smtClean="0">
                <a:solidFill>
                  <a:srgbClr val="2B59C3"/>
                </a:solidFill>
              </a:rPr>
              <a:t>most efficient </a:t>
            </a:r>
            <a:r>
              <a:rPr lang="en-US" dirty="0" smtClean="0"/>
              <a:t>source of contact with the customer</a:t>
            </a:r>
          </a:p>
          <a:p>
            <a:pPr marL="514350" indent="-514350">
              <a:buFont typeface="+mj-lt"/>
              <a:buAutoNum type="arabicPeriod"/>
            </a:pPr>
            <a:r>
              <a:rPr lang="en-US" dirty="0" smtClean="0"/>
              <a:t>If you invest </a:t>
            </a:r>
            <a:r>
              <a:rPr lang="en-US" dirty="0" smtClean="0">
                <a:solidFill>
                  <a:srgbClr val="2B59C3"/>
                </a:solidFill>
              </a:rPr>
              <a:t>resources</a:t>
            </a:r>
            <a:r>
              <a:rPr lang="en-US" dirty="0" smtClean="0"/>
              <a:t>, </a:t>
            </a:r>
            <a:r>
              <a:rPr lang="en-US" dirty="0" smtClean="0">
                <a:solidFill>
                  <a:srgbClr val="2B59C3"/>
                </a:solidFill>
              </a:rPr>
              <a:t>planning time</a:t>
            </a:r>
            <a:r>
              <a:rPr lang="en-US" dirty="0" smtClean="0"/>
              <a:t>, and </a:t>
            </a:r>
            <a:r>
              <a:rPr lang="en-US" dirty="0" smtClean="0">
                <a:solidFill>
                  <a:srgbClr val="2B59C3"/>
                </a:solidFill>
              </a:rPr>
              <a:t>evaluation</a:t>
            </a:r>
            <a:r>
              <a:rPr lang="en-US" dirty="0" smtClean="0"/>
              <a:t> efforts into a search ad campaign, then you can </a:t>
            </a:r>
            <a:r>
              <a:rPr lang="en-US" dirty="0" smtClean="0">
                <a:solidFill>
                  <a:srgbClr val="2B59C3"/>
                </a:solidFill>
              </a:rPr>
              <a:t>directly influence </a:t>
            </a:r>
            <a:r>
              <a:rPr lang="en-US" dirty="0" smtClean="0"/>
              <a:t>the success of your campaign.</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49463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12776"/>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smtClean="0">
                <a:latin typeface="Segoe UI" pitchFamily="34" charset="0"/>
                <a:ea typeface="Segoe UI" pitchFamily="34" charset="0"/>
                <a:cs typeface="Segoe UI" pitchFamily="34" charset="0"/>
              </a:rPr>
              <a:t>Create </a:t>
            </a:r>
            <a:r>
              <a:rPr lang="en-US" dirty="0" smtClean="0">
                <a:solidFill>
                  <a:srgbClr val="2B59C3"/>
                </a:solidFill>
                <a:latin typeface="Segoe UI" pitchFamily="34" charset="0"/>
                <a:ea typeface="Segoe UI" pitchFamily="34" charset="0"/>
                <a:cs typeface="Segoe UI" pitchFamily="34" charset="0"/>
              </a:rPr>
              <a:t>walkthrough tutorials </a:t>
            </a:r>
            <a:r>
              <a:rPr lang="en-US" dirty="0" smtClean="0">
                <a:latin typeface="Segoe UI" pitchFamily="34" charset="0"/>
                <a:ea typeface="Segoe UI" pitchFamily="34" charset="0"/>
                <a:cs typeface="Segoe UI" pitchFamily="34" charset="0"/>
              </a:rPr>
              <a:t>for creating and evaluating a campaign in real-world advertising tools like Google AdWords</a:t>
            </a:r>
          </a:p>
          <a:p>
            <a:pPr marL="514350" indent="-514350">
              <a:buFont typeface="+mj-lt"/>
              <a:buAutoNum type="arabicPeriod"/>
            </a:pPr>
            <a:r>
              <a:rPr lang="en-US" dirty="0" smtClean="0"/>
              <a:t>Develop </a:t>
            </a:r>
            <a:r>
              <a:rPr lang="en-US" dirty="0" smtClean="0">
                <a:solidFill>
                  <a:srgbClr val="2B59C3"/>
                </a:solidFill>
              </a:rPr>
              <a:t>case studies </a:t>
            </a:r>
            <a:r>
              <a:rPr lang="en-US" dirty="0" smtClean="0"/>
              <a:t>of successful online advertising campaigns</a:t>
            </a:r>
          </a:p>
          <a:p>
            <a:pPr marL="514350" indent="-514350">
              <a:buFont typeface="+mj-lt"/>
              <a:buAutoNum type="arabicPeriod"/>
            </a:pPr>
            <a:r>
              <a:rPr lang="en-US" dirty="0" smtClean="0">
                <a:latin typeface="Segoe UI" pitchFamily="34" charset="0"/>
                <a:ea typeface="Segoe UI" pitchFamily="34" charset="0"/>
                <a:cs typeface="Segoe UI" pitchFamily="34" charset="0"/>
              </a:rPr>
              <a:t>Research </a:t>
            </a:r>
            <a:r>
              <a:rPr lang="en-US" dirty="0" smtClean="0">
                <a:solidFill>
                  <a:srgbClr val="2B59C3"/>
                </a:solidFill>
                <a:latin typeface="Segoe UI" pitchFamily="34" charset="0"/>
                <a:ea typeface="Segoe UI" pitchFamily="34" charset="0"/>
                <a:cs typeface="Segoe UI" pitchFamily="34" charset="0"/>
              </a:rPr>
              <a:t>industry-specific </a:t>
            </a:r>
            <a:r>
              <a:rPr lang="en-US" dirty="0" smtClean="0">
                <a:latin typeface="Segoe UI" pitchFamily="34" charset="0"/>
                <a:ea typeface="Segoe UI" pitchFamily="34" charset="0"/>
                <a:cs typeface="Segoe UI" pitchFamily="34" charset="0"/>
              </a:rPr>
              <a:t>advertising advice</a:t>
            </a:r>
          </a:p>
          <a:p>
            <a:pPr marL="514350" indent="-514350">
              <a:buFont typeface="+mj-lt"/>
              <a:buAutoNum type="arabicPeriod"/>
            </a:pPr>
            <a:r>
              <a:rPr lang="en-US" dirty="0" smtClean="0"/>
              <a:t>Research successful </a:t>
            </a:r>
            <a:r>
              <a:rPr lang="en-US" dirty="0" smtClean="0">
                <a:solidFill>
                  <a:srgbClr val="2B59C3"/>
                </a:solidFill>
              </a:rPr>
              <a:t>trends</a:t>
            </a:r>
            <a:r>
              <a:rPr lang="en-US" dirty="0" smtClean="0"/>
              <a:t> in advertising campaigns</a:t>
            </a:r>
          </a:p>
          <a:p>
            <a:pPr marL="514350" indent="-514350">
              <a:buFont typeface="+mj-lt"/>
              <a:buAutoNum type="arabicPeriod"/>
            </a:pPr>
            <a:r>
              <a:rPr lang="en-US" dirty="0" smtClean="0"/>
              <a:t>Monitor </a:t>
            </a:r>
            <a:r>
              <a:rPr lang="en-US" dirty="0" smtClean="0">
                <a:solidFill>
                  <a:srgbClr val="2B59C3"/>
                </a:solidFill>
              </a:rPr>
              <a:t>major changes </a:t>
            </a:r>
            <a:r>
              <a:rPr lang="en-US" dirty="0" smtClean="0"/>
              <a:t>to the major search engine ranking algorithms over time</a:t>
            </a:r>
          </a:p>
          <a:p>
            <a:pPr marL="514350" indent="-514350">
              <a:buFont typeface="+mj-lt"/>
              <a:buAutoNum type="arabicPeriod"/>
            </a:pPr>
            <a:r>
              <a:rPr lang="en-US" dirty="0" smtClean="0">
                <a:latin typeface="Segoe UI" pitchFamily="34" charset="0"/>
                <a:ea typeface="Segoe UI" pitchFamily="34" charset="0"/>
                <a:cs typeface="Segoe UI" pitchFamily="34" charset="0"/>
              </a:rPr>
              <a:t>Survey of campaign </a:t>
            </a:r>
            <a:r>
              <a:rPr lang="en-US" dirty="0" smtClean="0">
                <a:solidFill>
                  <a:srgbClr val="2B59C3"/>
                </a:solidFill>
                <a:latin typeface="Segoe UI" pitchFamily="34" charset="0"/>
                <a:ea typeface="Segoe UI" pitchFamily="34" charset="0"/>
                <a:cs typeface="Segoe UI" pitchFamily="34" charset="0"/>
              </a:rPr>
              <a:t>evaluation tools </a:t>
            </a:r>
            <a:r>
              <a:rPr lang="en-US" dirty="0" smtClean="0">
                <a:latin typeface="Segoe UI" pitchFamily="34" charset="0"/>
                <a:ea typeface="Segoe UI" pitchFamily="34" charset="0"/>
                <a:cs typeface="Segoe UI" pitchFamily="34" charset="0"/>
              </a:rPr>
              <a:t>on the market</a:t>
            </a:r>
          </a:p>
        </p:txBody>
      </p:sp>
    </p:spTree>
    <p:extLst>
      <p:ext uri="{BB962C8B-B14F-4D97-AF65-F5344CB8AC3E}">
        <p14:creationId xmlns:p14="http://schemas.microsoft.com/office/powerpoint/2010/main" val="1418064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12776"/>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err="1"/>
              <a:t>Brin</a:t>
            </a:r>
            <a:r>
              <a:rPr lang="en-US" dirty="0"/>
              <a:t>, Sergey, and Lawrence Page. ”Reprint of: The anatomy of a large-scale </a:t>
            </a:r>
            <a:r>
              <a:rPr lang="en-US" dirty="0" err="1"/>
              <a:t>hypertextual</a:t>
            </a:r>
            <a:r>
              <a:rPr lang="en-US" dirty="0"/>
              <a:t> web search engine.” Computer networks 56.18 (2012): 3825-3833. </a:t>
            </a:r>
            <a:endParaRPr lang="en-US" dirty="0"/>
          </a:p>
          <a:p>
            <a:pPr marL="514350" indent="-514350">
              <a:buFont typeface="+mj-lt"/>
              <a:buAutoNum type="arabicPeriod"/>
            </a:pPr>
            <a:r>
              <a:rPr lang="en-US" dirty="0"/>
              <a:t>Wilson, Susan G., and Ivan Abel. ”So you want to get involved in e-commerce.” Industrial </a:t>
            </a:r>
            <a:r>
              <a:rPr lang="en-US" dirty="0" smtClean="0"/>
              <a:t>marketing </a:t>
            </a:r>
            <a:r>
              <a:rPr lang="en-US" dirty="0"/>
              <a:t>management 31.2 (2002): 85-94. </a:t>
            </a:r>
            <a:endParaRPr lang="en-US" dirty="0"/>
          </a:p>
          <a:p>
            <a:pPr marL="514350" indent="-514350">
              <a:buFont typeface="+mj-lt"/>
              <a:buAutoNum type="arabicPeriod"/>
            </a:pPr>
            <a:r>
              <a:rPr lang="en-US" dirty="0"/>
              <a:t>Van </a:t>
            </a:r>
            <a:r>
              <a:rPr lang="en-US" dirty="0" err="1"/>
              <a:t>Couvering</a:t>
            </a:r>
            <a:r>
              <a:rPr lang="en-US" dirty="0"/>
              <a:t>, Elizabeth. ”Is relevance relevant? Market, science, and war: Discourses of search engine quality.” Journal of Computer-Mediated Communication 12.3 (2007): 866-887. </a:t>
            </a:r>
            <a:endParaRPr lang="en-US" dirty="0"/>
          </a:p>
          <a:p>
            <a:pPr marL="514350" indent="-514350">
              <a:buFont typeface="+mj-lt"/>
              <a:buAutoNum type="arabicPeriod"/>
            </a:pPr>
            <a:r>
              <a:rPr lang="en-US" dirty="0"/>
              <a:t>White, </a:t>
            </a:r>
            <a:r>
              <a:rPr lang="en-US" dirty="0" err="1"/>
              <a:t>Ryen</a:t>
            </a:r>
            <a:r>
              <a:rPr lang="en-US" dirty="0"/>
              <a:t>. ”Beliefs and biases in web search.” Proceedings of the 36th international ACM SIGIR conference on Research and development in information retrieval. ACM, 2013. </a:t>
            </a:r>
            <a:endParaRPr lang="en-US" dirty="0"/>
          </a:p>
          <a:p>
            <a:pPr marL="514350" indent="-514350">
              <a:buFont typeface="+mj-lt"/>
              <a:buAutoNum type="arabicPeriod"/>
            </a:pPr>
            <a:r>
              <a:rPr lang="en-US" dirty="0"/>
              <a:t>Evans, David S. ”The online advertising industry: Economics, evolution, and privacy.” Journal of Economic Perspectives (2009</a:t>
            </a:r>
            <a:r>
              <a:rPr lang="en-US" dirty="0" smtClean="0"/>
              <a:t>).</a:t>
            </a:r>
          </a:p>
          <a:p>
            <a:pPr marL="514350" indent="-514350">
              <a:buFont typeface="+mj-lt"/>
              <a:buAutoNum type="arabicPeriod"/>
            </a:pPr>
            <a:r>
              <a:rPr lang="en-US" dirty="0"/>
              <a:t>Sen, Ravi. ”Optimal search engine marketing strategy.” International Journal of Electronic Com- </a:t>
            </a:r>
            <a:r>
              <a:rPr lang="en-US" dirty="0" err="1"/>
              <a:t>merce</a:t>
            </a:r>
            <a:r>
              <a:rPr lang="en-US" dirty="0"/>
              <a:t> 10.1 (2005): 9-25. </a:t>
            </a:r>
          </a:p>
        </p:txBody>
      </p:sp>
    </p:spTree>
    <p:extLst>
      <p:ext uri="{BB962C8B-B14F-4D97-AF65-F5344CB8AC3E}">
        <p14:creationId xmlns:p14="http://schemas.microsoft.com/office/powerpoint/2010/main" val="14919340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12776"/>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startAt="7"/>
            </a:pPr>
            <a:r>
              <a:rPr lang="en-US" dirty="0" err="1" smtClean="0"/>
              <a:t>Rutz</a:t>
            </a:r>
            <a:r>
              <a:rPr lang="en-US" dirty="0"/>
              <a:t>, Oliver J., Michael </a:t>
            </a:r>
            <a:r>
              <a:rPr lang="en-US" dirty="0" err="1"/>
              <a:t>Trusov</a:t>
            </a:r>
            <a:r>
              <a:rPr lang="en-US" dirty="0"/>
              <a:t>, and Randolph E. Bucklin. ”Modeling indirect effects of paid search advertising: which keywords lead to more future visits?.” Marketing Science 30.4 (2011): 646-665. </a:t>
            </a:r>
            <a:endParaRPr lang="en-US" dirty="0"/>
          </a:p>
          <a:p>
            <a:pPr marL="514350" indent="-514350">
              <a:buFont typeface="+mj-lt"/>
              <a:buAutoNum type="arabicPeriod" startAt="7"/>
            </a:pPr>
            <a:r>
              <a:rPr lang="en-US" dirty="0" err="1"/>
              <a:t>Ghose</a:t>
            </a:r>
            <a:r>
              <a:rPr lang="en-US" dirty="0"/>
              <a:t>, </a:t>
            </a:r>
            <a:r>
              <a:rPr lang="en-US" dirty="0" err="1"/>
              <a:t>Anindya</a:t>
            </a:r>
            <a:r>
              <a:rPr lang="en-US" dirty="0"/>
              <a:t>, and </a:t>
            </a:r>
            <a:r>
              <a:rPr lang="en-US" dirty="0" err="1"/>
              <a:t>Sha</a:t>
            </a:r>
            <a:r>
              <a:rPr lang="en-US" dirty="0"/>
              <a:t> Yang. ”An empirical analysis of sponsored search performance in search engine advertising.” Proceedings of the 2008 International Conference on Web Search and Data Mining. ACM, 2008. </a:t>
            </a:r>
            <a:endParaRPr lang="en-US" dirty="0"/>
          </a:p>
          <a:p>
            <a:pPr marL="514350" indent="-514350">
              <a:buFont typeface="+mj-lt"/>
              <a:buAutoNum type="arabicPeriod" startAt="7"/>
            </a:pPr>
            <a:r>
              <a:rPr lang="en-US" dirty="0"/>
              <a:t>Xiang, Zheng, and Bing Pan. ”Travel queries on cities in the United States: Implications for search engine marketing for tourist destinations.” Tourism Management 32.1 (2011): 88-97. </a:t>
            </a:r>
            <a:endParaRPr lang="en-US" dirty="0"/>
          </a:p>
          <a:p>
            <a:pPr marL="514350" indent="-514350">
              <a:buFont typeface="+mj-lt"/>
              <a:buAutoNum type="arabicPeriod" startAt="7"/>
            </a:pPr>
            <a:r>
              <a:rPr lang="en-US" dirty="0"/>
              <a:t>Xing, Bo, and </a:t>
            </a:r>
            <a:r>
              <a:rPr lang="en-US" dirty="0" err="1"/>
              <a:t>Zhangxi</a:t>
            </a:r>
            <a:r>
              <a:rPr lang="en-US" dirty="0"/>
              <a:t> Lin. ”The impact of search engine optimization on online advertising market.” Proceedings of the 8th international conference on Electronic commerce: The new e- commerce: innovations for conquering current barriers, obstacles and limitations to conducting successful business on the internet. ACM, 2006</a:t>
            </a:r>
            <a:r>
              <a:rPr lang="en-US" dirty="0" smtClean="0"/>
              <a:t>.</a:t>
            </a:r>
          </a:p>
          <a:p>
            <a:pPr marL="514350" indent="-514350">
              <a:buFont typeface="+mj-lt"/>
              <a:buAutoNum type="arabicPeriod" startAt="7"/>
            </a:pPr>
            <a:r>
              <a:rPr lang="en-US" dirty="0"/>
              <a:t>https://</a:t>
            </a:r>
            <a:r>
              <a:rPr lang="en-US" dirty="0" err="1" smtClean="0"/>
              <a:t>www.xpastor.org</a:t>
            </a:r>
            <a:r>
              <a:rPr lang="en-US" dirty="0" smtClean="0"/>
              <a:t>/</a:t>
            </a:r>
            <a:r>
              <a:rPr lang="en-US" dirty="0" err="1" smtClean="0"/>
              <a:t>wp</a:t>
            </a:r>
            <a:r>
              <a:rPr lang="en-US" dirty="0" smtClean="0"/>
              <a:t>-content/uploads/2014/10/Businessman-looking-at-</a:t>
            </a:r>
            <a:r>
              <a:rPr lang="en-US" dirty="0" err="1" smtClean="0"/>
              <a:t>city.jpg</a:t>
            </a:r>
            <a:endParaRPr lang="en-US" dirty="0"/>
          </a:p>
        </p:txBody>
      </p:sp>
    </p:spTree>
    <p:extLst>
      <p:ext uri="{BB962C8B-B14F-4D97-AF65-F5344CB8AC3E}">
        <p14:creationId xmlns:p14="http://schemas.microsoft.com/office/powerpoint/2010/main" val="342998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12776"/>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57200" y="1628800"/>
            <a:ext cx="8229600" cy="4968551"/>
          </a:xfrm>
        </p:spPr>
        <p:txBody>
          <a:bodyPr>
            <a:normAutofit fontScale="77500" lnSpcReduction="20000"/>
          </a:bodyPr>
          <a:lstStyle/>
          <a:p>
            <a:pPr marL="571500" indent="-571500">
              <a:buFont typeface="+mj-lt"/>
              <a:buAutoNum type="romanUcPeriod"/>
            </a:pPr>
            <a:r>
              <a:rPr lang="en-US" b="1" dirty="0" smtClean="0">
                <a:solidFill>
                  <a:srgbClr val="2B59C3"/>
                </a:solidFill>
              </a:rPr>
              <a:t>How Search Engines Work</a:t>
            </a:r>
          </a:p>
          <a:p>
            <a:pPr marL="914400" lvl="1" indent="-514350">
              <a:buFont typeface="+mj-lt"/>
              <a:buAutoNum type="arabicPeriod"/>
            </a:pPr>
            <a:r>
              <a:rPr lang="en-US" dirty="0" smtClean="0">
                <a:solidFill>
                  <a:schemeClr val="tx1">
                    <a:lumMod val="50000"/>
                    <a:lumOff val="50000"/>
                  </a:schemeClr>
                </a:solidFill>
                <a:latin typeface="Segoe UI" pitchFamily="34" charset="0"/>
                <a:ea typeface="Segoe UI" pitchFamily="34" charset="0"/>
                <a:cs typeface="Segoe UI" pitchFamily="34" charset="0"/>
              </a:rPr>
              <a:t>Google PageRank</a:t>
            </a:r>
          </a:p>
          <a:p>
            <a:pPr marL="914400" lvl="1" indent="-514350">
              <a:buFont typeface="+mj-lt"/>
              <a:buAutoNum type="arabicPeriod"/>
            </a:pPr>
            <a:r>
              <a:rPr lang="en-US" dirty="0" smtClean="0">
                <a:solidFill>
                  <a:schemeClr val="tx1">
                    <a:lumMod val="50000"/>
                    <a:lumOff val="50000"/>
                  </a:schemeClr>
                </a:solidFill>
              </a:rPr>
              <a:t>What is Relevance</a:t>
            </a:r>
          </a:p>
          <a:p>
            <a:pPr marL="514350" indent="-514350">
              <a:buFont typeface="+mj-lt"/>
              <a:buAutoNum type="romanUcPeriod"/>
            </a:pPr>
            <a:r>
              <a:rPr lang="en-US" b="1" dirty="0" smtClean="0">
                <a:solidFill>
                  <a:srgbClr val="2B59C3"/>
                </a:solidFill>
                <a:latin typeface="Segoe UI" pitchFamily="34" charset="0"/>
                <a:ea typeface="Segoe UI" pitchFamily="34" charset="0"/>
                <a:cs typeface="Segoe UI" pitchFamily="34" charset="0"/>
              </a:rPr>
              <a:t>How Search Engines Impact Your Business</a:t>
            </a:r>
          </a:p>
          <a:p>
            <a:pPr marL="914400" lvl="1" indent="-514350">
              <a:buFont typeface="+mj-lt"/>
              <a:buAutoNum type="arabicPeriod" startAt="3"/>
            </a:pPr>
            <a:r>
              <a:rPr lang="en-US" dirty="0" smtClean="0">
                <a:solidFill>
                  <a:schemeClr val="tx1">
                    <a:lumMod val="50000"/>
                    <a:lumOff val="50000"/>
                  </a:schemeClr>
                </a:solidFill>
              </a:rPr>
              <a:t>Online Advertising Industry</a:t>
            </a:r>
          </a:p>
          <a:p>
            <a:pPr marL="914400" lvl="1" indent="-514350">
              <a:buFont typeface="+mj-lt"/>
              <a:buAutoNum type="arabicPeriod" startAt="3"/>
            </a:pPr>
            <a:r>
              <a:rPr lang="en-US" dirty="0" smtClean="0">
                <a:solidFill>
                  <a:schemeClr val="tx1">
                    <a:lumMod val="50000"/>
                    <a:lumOff val="50000"/>
                  </a:schemeClr>
                </a:solidFill>
              </a:rPr>
              <a:t>Customer Beliefs and Biases in Search</a:t>
            </a:r>
          </a:p>
          <a:p>
            <a:pPr marL="914400" lvl="1" indent="-514350">
              <a:buFont typeface="+mj-lt"/>
              <a:buAutoNum type="arabicPeriod" startAt="3"/>
            </a:pPr>
            <a:r>
              <a:rPr lang="en-US" dirty="0" smtClean="0">
                <a:solidFill>
                  <a:schemeClr val="tx1">
                    <a:lumMod val="50000"/>
                    <a:lumOff val="50000"/>
                  </a:schemeClr>
                </a:solidFill>
                <a:latin typeface="Segoe UI" pitchFamily="34" charset="0"/>
                <a:ea typeface="Segoe UI" pitchFamily="34" charset="0"/>
                <a:cs typeface="Segoe UI" pitchFamily="34" charset="0"/>
              </a:rPr>
              <a:t>Indirect Benefits of Search Advertising</a:t>
            </a:r>
          </a:p>
          <a:p>
            <a:pPr marL="514350" indent="-514350">
              <a:buFont typeface="+mj-lt"/>
              <a:buAutoNum type="romanUcPeriod"/>
            </a:pPr>
            <a:r>
              <a:rPr lang="en-US" b="1" dirty="0" smtClean="0">
                <a:solidFill>
                  <a:srgbClr val="2B59C3"/>
                </a:solidFill>
              </a:rPr>
              <a:t>What Your Business Must Do</a:t>
            </a:r>
          </a:p>
          <a:p>
            <a:pPr marL="914400" lvl="1" indent="-514350">
              <a:buFont typeface="+mj-lt"/>
              <a:buAutoNum type="arabicPeriod" startAt="6"/>
            </a:pPr>
            <a:r>
              <a:rPr lang="en-US" dirty="0">
                <a:solidFill>
                  <a:schemeClr val="tx1">
                    <a:lumMod val="50000"/>
                    <a:lumOff val="50000"/>
                  </a:schemeClr>
                </a:solidFill>
              </a:rPr>
              <a:t>Optimal Search Engine Marketing </a:t>
            </a:r>
            <a:r>
              <a:rPr lang="en-US" dirty="0" smtClean="0">
                <a:solidFill>
                  <a:schemeClr val="tx1">
                    <a:lumMod val="50000"/>
                    <a:lumOff val="50000"/>
                  </a:schemeClr>
                </a:solidFill>
              </a:rPr>
              <a:t>Strategy</a:t>
            </a:r>
          </a:p>
          <a:p>
            <a:pPr marL="914400" lvl="1" indent="-514350">
              <a:buFont typeface="+mj-lt"/>
              <a:buAutoNum type="arabicPeriod" startAt="6"/>
            </a:pPr>
            <a:r>
              <a:rPr lang="en-US" dirty="0" smtClean="0">
                <a:solidFill>
                  <a:schemeClr val="tx1">
                    <a:lumMod val="50000"/>
                    <a:lumOff val="50000"/>
                  </a:schemeClr>
                </a:solidFill>
              </a:rPr>
              <a:t>How </a:t>
            </a:r>
            <a:r>
              <a:rPr lang="en-US" dirty="0">
                <a:solidFill>
                  <a:schemeClr val="tx1">
                    <a:lumMod val="50000"/>
                    <a:lumOff val="50000"/>
                  </a:schemeClr>
                </a:solidFill>
              </a:rPr>
              <a:t>to Create Search Ad Campaigns</a:t>
            </a:r>
          </a:p>
          <a:p>
            <a:pPr marL="914400" lvl="1" indent="-514350">
              <a:buFont typeface="+mj-lt"/>
              <a:buAutoNum type="arabicPeriod" startAt="6"/>
            </a:pPr>
            <a:r>
              <a:rPr lang="en-US" dirty="0" smtClean="0">
                <a:solidFill>
                  <a:schemeClr val="tx1">
                    <a:lumMod val="50000"/>
                    <a:lumOff val="50000"/>
                  </a:schemeClr>
                </a:solidFill>
              </a:rPr>
              <a:t>How to Boost Your Ranking</a:t>
            </a:r>
          </a:p>
          <a:p>
            <a:pPr marL="914400" lvl="1" indent="-514350">
              <a:buFont typeface="+mj-lt"/>
              <a:buAutoNum type="arabicPeriod" startAt="6"/>
            </a:pPr>
            <a:r>
              <a:rPr lang="en-US" dirty="0">
                <a:solidFill>
                  <a:schemeClr val="tx1">
                    <a:lumMod val="50000"/>
                    <a:lumOff val="50000"/>
                  </a:schemeClr>
                </a:solidFill>
              </a:rPr>
              <a:t>How to Optimize Ad Success </a:t>
            </a:r>
            <a:r>
              <a:rPr lang="en-US" dirty="0" smtClean="0">
                <a:solidFill>
                  <a:schemeClr val="tx1">
                    <a:lumMod val="50000"/>
                    <a:lumOff val="50000"/>
                  </a:schemeClr>
                </a:solidFill>
              </a:rPr>
              <a:t>Rates</a:t>
            </a:r>
          </a:p>
          <a:p>
            <a:pPr marL="914400" lvl="1" indent="-514350">
              <a:buFont typeface="+mj-lt"/>
              <a:buAutoNum type="arabicPeriod" startAt="6"/>
            </a:pPr>
            <a:r>
              <a:rPr lang="en-US" dirty="0">
                <a:solidFill>
                  <a:schemeClr val="tx1">
                    <a:lumMod val="50000"/>
                    <a:lumOff val="50000"/>
                  </a:schemeClr>
                </a:solidFill>
              </a:rPr>
              <a:t>Consider Contracting an SEO </a:t>
            </a:r>
            <a:r>
              <a:rPr lang="en-US" dirty="0" smtClean="0">
                <a:solidFill>
                  <a:schemeClr val="tx1">
                    <a:lumMod val="50000"/>
                    <a:lumOff val="50000"/>
                  </a:schemeClr>
                </a:solidFill>
              </a:rPr>
              <a:t>Firm</a:t>
            </a:r>
          </a:p>
          <a:p>
            <a:pPr marL="914400" lvl="1" indent="-514350">
              <a:buFont typeface="+mj-lt"/>
              <a:buAutoNum type="arabicPeriod" startAt="6"/>
            </a:pPr>
            <a:r>
              <a:rPr lang="en-US" dirty="0" smtClean="0">
                <a:solidFill>
                  <a:schemeClr val="tx1">
                    <a:lumMod val="50000"/>
                    <a:lumOff val="50000"/>
                  </a:schemeClr>
                </a:solidFill>
              </a:rPr>
              <a:t>Search Engine Marketing for Travel Companies</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47904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0" y="2384884"/>
            <a:ext cx="9144000" cy="2088232"/>
          </a:xfrm>
          <a:solidFill>
            <a:schemeClr val="bg1"/>
          </a:solidFill>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solidFill>
                  <a:srgbClr val="2B59C3"/>
                </a:solidFill>
              </a:rPr>
              <a:t>I.  How Search Engines Work</a:t>
            </a:r>
            <a:endParaRPr lang="en-US" dirty="0">
              <a:solidFill>
                <a:srgbClr val="2B59C3"/>
              </a:solidFill>
            </a:endParaRPr>
          </a:p>
        </p:txBody>
      </p:sp>
    </p:spTree>
    <p:extLst>
      <p:ext uri="{BB962C8B-B14F-4D97-AF65-F5344CB8AC3E}">
        <p14:creationId xmlns:p14="http://schemas.microsoft.com/office/powerpoint/2010/main" val="1809431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12776"/>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PageRank</a:t>
            </a:r>
            <a:endParaRPr lang="en-US" dirty="0"/>
          </a:p>
        </p:txBody>
      </p:sp>
      <p:sp>
        <p:nvSpPr>
          <p:cNvPr id="3" name="Content Placeholder 2"/>
          <p:cNvSpPr>
            <a:spLocks noGrp="1"/>
          </p:cNvSpPr>
          <p:nvPr>
            <p:ph idx="1"/>
          </p:nvPr>
        </p:nvSpPr>
        <p:spPr/>
        <p:txBody>
          <a:bodyPr>
            <a:normAutofit fontScale="92500"/>
          </a:bodyPr>
          <a:lstStyle/>
          <a:p>
            <a:r>
              <a:rPr lang="en-US" dirty="0" smtClean="0"/>
              <a:t>Search engine c</a:t>
            </a:r>
            <a:r>
              <a:rPr lang="en-US" dirty="0" smtClean="0"/>
              <a:t>reates </a:t>
            </a:r>
            <a:r>
              <a:rPr lang="en-US" dirty="0" smtClean="0"/>
              <a:t>a </a:t>
            </a:r>
            <a:r>
              <a:rPr lang="en-US" dirty="0" smtClean="0">
                <a:solidFill>
                  <a:srgbClr val="2B59C3"/>
                </a:solidFill>
              </a:rPr>
              <a:t>citation </a:t>
            </a:r>
            <a:r>
              <a:rPr lang="en-US" dirty="0" smtClean="0">
                <a:solidFill>
                  <a:srgbClr val="2B59C3"/>
                </a:solidFill>
              </a:rPr>
              <a:t>graph </a:t>
            </a:r>
            <a:r>
              <a:rPr lang="en-US" dirty="0" smtClean="0"/>
              <a:t>of </a:t>
            </a:r>
            <a:r>
              <a:rPr lang="en-US" dirty="0" smtClean="0"/>
              <a:t>hyperlinks on the Worldwide Web</a:t>
            </a:r>
            <a:endParaRPr lang="en-US" dirty="0" smtClean="0"/>
          </a:p>
          <a:p>
            <a:r>
              <a:rPr lang="en-US" dirty="0" smtClean="0">
                <a:latin typeface="Segoe UI" pitchFamily="34" charset="0"/>
                <a:ea typeface="Segoe UI" pitchFamily="34" charset="0"/>
                <a:cs typeface="Segoe UI" pitchFamily="34" charset="0"/>
              </a:rPr>
              <a:t>Your PageRank is proportional to the number of times your site is linked from another website</a:t>
            </a:r>
          </a:p>
          <a:p>
            <a:pPr lvl="1"/>
            <a:r>
              <a:rPr lang="en-US" dirty="0" smtClean="0">
                <a:solidFill>
                  <a:schemeClr val="tx1">
                    <a:lumMod val="50000"/>
                    <a:lumOff val="50000"/>
                  </a:schemeClr>
                </a:solidFill>
              </a:rPr>
              <a:t>Works well because citations are created by people</a:t>
            </a:r>
          </a:p>
          <a:p>
            <a:r>
              <a:rPr lang="en-US" dirty="0"/>
              <a:t>Anchor text </a:t>
            </a:r>
            <a:r>
              <a:rPr lang="en-US" dirty="0" smtClean="0"/>
              <a:t>is the </a:t>
            </a:r>
            <a:r>
              <a:rPr lang="en-US" u="sng" dirty="0" smtClean="0">
                <a:solidFill>
                  <a:srgbClr val="2B59C3"/>
                </a:solidFill>
              </a:rPr>
              <a:t>blue text</a:t>
            </a:r>
            <a:r>
              <a:rPr lang="en-US" dirty="0" smtClean="0">
                <a:solidFill>
                  <a:srgbClr val="2B59C3"/>
                </a:solidFill>
              </a:rPr>
              <a:t> </a:t>
            </a:r>
            <a:r>
              <a:rPr lang="en-US" dirty="0" smtClean="0"/>
              <a:t>you read on the page</a:t>
            </a:r>
          </a:p>
          <a:p>
            <a:pPr lvl="1"/>
            <a:r>
              <a:rPr lang="en-US" dirty="0" smtClean="0">
                <a:solidFill>
                  <a:schemeClr val="tx1">
                    <a:lumMod val="50000"/>
                    <a:lumOff val="50000"/>
                  </a:schemeClr>
                </a:solidFill>
              </a:rPr>
              <a:t>Search engine examines this text because it summarizes a </a:t>
            </a:r>
            <a:r>
              <a:rPr lang="en-US" dirty="0">
                <a:solidFill>
                  <a:schemeClr val="tx1">
                    <a:lumMod val="50000"/>
                    <a:lumOff val="50000"/>
                  </a:schemeClr>
                </a:solidFill>
              </a:rPr>
              <a:t>page </a:t>
            </a:r>
            <a:r>
              <a:rPr lang="en-US" dirty="0" smtClean="0">
                <a:solidFill>
                  <a:schemeClr val="tx1">
                    <a:lumMod val="50000"/>
                    <a:lumOff val="50000"/>
                  </a:schemeClr>
                </a:solidFill>
              </a:rPr>
              <a:t>content</a:t>
            </a:r>
            <a:endParaRPr lang="en-US" dirty="0">
              <a:solidFill>
                <a:schemeClr val="tx1">
                  <a:lumMod val="50000"/>
                  <a:lumOff val="50000"/>
                </a:schemeClr>
              </a:solidFill>
            </a:endParaRPr>
          </a:p>
          <a:p>
            <a:pPr lvl="1"/>
            <a:r>
              <a:rPr lang="en-US" dirty="0" smtClean="0">
                <a:solidFill>
                  <a:schemeClr val="tx1">
                    <a:lumMod val="50000"/>
                    <a:lumOff val="50000"/>
                  </a:schemeClr>
                </a:solidFill>
              </a:rPr>
              <a:t>Determines relevance of content like images</a:t>
            </a:r>
            <a:endParaRPr lang="en-US" dirty="0">
              <a:solidFill>
                <a:schemeClr val="tx1">
                  <a:lumMod val="50000"/>
                  <a:lumOff val="50000"/>
                </a:schemeClr>
              </a:solidFill>
            </a:endParaRPr>
          </a:p>
          <a:p>
            <a:endParaRPr lang="en-US"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4465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12776"/>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Relevance?</a:t>
            </a:r>
            <a:endParaRPr lang="en-US" dirty="0"/>
          </a:p>
        </p:txBody>
      </p:sp>
      <p:sp>
        <p:nvSpPr>
          <p:cNvPr id="3" name="Content Placeholder 2"/>
          <p:cNvSpPr>
            <a:spLocks noGrp="1"/>
          </p:cNvSpPr>
          <p:nvPr>
            <p:ph idx="1"/>
          </p:nvPr>
        </p:nvSpPr>
        <p:spPr/>
        <p:txBody>
          <a:bodyPr>
            <a:normAutofit lnSpcReduction="10000"/>
          </a:bodyPr>
          <a:lstStyle/>
          <a:p>
            <a:r>
              <a:rPr lang="en-US" dirty="0" smtClean="0"/>
              <a:t>How do search engine providers define relevance?</a:t>
            </a:r>
          </a:p>
          <a:p>
            <a:r>
              <a:rPr lang="en-US" dirty="0" smtClean="0"/>
              <a:t>What factors motivate a new feature or change to the ranking algorithm?</a:t>
            </a:r>
          </a:p>
          <a:p>
            <a:r>
              <a:rPr lang="en-US" dirty="0"/>
              <a:t>Interviewed </a:t>
            </a:r>
            <a:r>
              <a:rPr lang="en-US" dirty="0">
                <a:solidFill>
                  <a:srgbClr val="2B59C3"/>
                </a:solidFill>
              </a:rPr>
              <a:t>11 technical executives</a:t>
            </a:r>
            <a:r>
              <a:rPr lang="en-US" dirty="0"/>
              <a:t> from all of the major search engine companies</a:t>
            </a:r>
          </a:p>
          <a:p>
            <a:pPr lvl="1"/>
            <a:r>
              <a:rPr lang="en-US" dirty="0">
                <a:solidFill>
                  <a:schemeClr val="tx1">
                    <a:lumMod val="50000"/>
                    <a:lumOff val="50000"/>
                  </a:schemeClr>
                </a:solidFill>
              </a:rPr>
              <a:t>(Google, Yahoo!, MSN, Ask Jeeves, etc.)</a:t>
            </a:r>
          </a:p>
          <a:p>
            <a:r>
              <a:rPr lang="en-US" dirty="0" smtClean="0"/>
              <a:t>Discovered three schemas for thinking about search engine quality:  </a:t>
            </a:r>
            <a:r>
              <a:rPr lang="en-US" dirty="0" smtClean="0">
                <a:solidFill>
                  <a:srgbClr val="2B59C3"/>
                </a:solidFill>
              </a:rPr>
              <a:t>market</a:t>
            </a:r>
            <a:r>
              <a:rPr lang="en-US" dirty="0" smtClean="0"/>
              <a:t>, </a:t>
            </a:r>
            <a:r>
              <a:rPr lang="en-US" dirty="0" smtClean="0">
                <a:solidFill>
                  <a:srgbClr val="2B59C3"/>
                </a:solidFill>
              </a:rPr>
              <a:t>science</a:t>
            </a:r>
            <a:r>
              <a:rPr lang="en-US" dirty="0" smtClean="0"/>
              <a:t>, </a:t>
            </a:r>
            <a:r>
              <a:rPr lang="en-US" dirty="0" smtClean="0">
                <a:solidFill>
                  <a:srgbClr val="2B59C3"/>
                </a:solidFill>
              </a:rPr>
              <a:t>war</a:t>
            </a:r>
          </a:p>
        </p:txBody>
      </p:sp>
    </p:spTree>
    <p:extLst>
      <p:ext uri="{BB962C8B-B14F-4D97-AF65-F5344CB8AC3E}">
        <p14:creationId xmlns:p14="http://schemas.microsoft.com/office/powerpoint/2010/main" val="928228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12776"/>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Relevance?</a:t>
            </a:r>
            <a:endParaRPr lang="en-US" dirty="0"/>
          </a:p>
        </p:txBody>
      </p:sp>
      <p:sp>
        <p:nvSpPr>
          <p:cNvPr id="6" name="Rounded Rectangle 5"/>
          <p:cNvSpPr/>
          <p:nvPr/>
        </p:nvSpPr>
        <p:spPr>
          <a:xfrm>
            <a:off x="354360" y="1601416"/>
            <a:ext cx="8435280" cy="5040560"/>
          </a:xfrm>
          <a:prstGeom prst="roundRect">
            <a:avLst>
              <a:gd name="adj" fmla="val 279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4359" y="1700808"/>
            <a:ext cx="8435281" cy="461665"/>
          </a:xfrm>
          <a:prstGeom prst="rect">
            <a:avLst/>
          </a:prstGeom>
          <a:noFill/>
        </p:spPr>
        <p:txBody>
          <a:bodyPr wrap="square" rtlCol="0">
            <a:spAutoFit/>
          </a:bodyPr>
          <a:lstStyle/>
          <a:p>
            <a:pPr algn="ctr"/>
            <a:r>
              <a:rPr lang="en-US" sz="2400" dirty="0" smtClean="0">
                <a:latin typeface="Segoe UI" pitchFamily="34" charset="0"/>
                <a:ea typeface="Segoe UI" pitchFamily="34" charset="0"/>
                <a:cs typeface="Segoe UI" pitchFamily="34" charset="0"/>
              </a:rPr>
              <a:t>Schemas (Paradigms) for Search Engine Quality</a:t>
            </a:r>
            <a:endParaRPr lang="en-US" sz="2400" dirty="0"/>
          </a:p>
        </p:txBody>
      </p:sp>
      <p:sp>
        <p:nvSpPr>
          <p:cNvPr id="8" name="Rounded Rectangle 7"/>
          <p:cNvSpPr/>
          <p:nvPr/>
        </p:nvSpPr>
        <p:spPr>
          <a:xfrm>
            <a:off x="539551" y="2256220"/>
            <a:ext cx="5287413" cy="4197115"/>
          </a:xfrm>
          <a:prstGeom prst="roundRect">
            <a:avLst>
              <a:gd name="adj" fmla="val 2795"/>
            </a:avLst>
          </a:prstGeom>
          <a:noFill/>
          <a:ln w="38100">
            <a:solidFill>
              <a:srgbClr val="FA6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9552" y="2355612"/>
            <a:ext cx="5040559" cy="461665"/>
          </a:xfrm>
          <a:prstGeom prst="rect">
            <a:avLst/>
          </a:prstGeom>
          <a:noFill/>
        </p:spPr>
        <p:txBody>
          <a:bodyPr wrap="square" rtlCol="0">
            <a:spAutoFit/>
          </a:bodyPr>
          <a:lstStyle/>
          <a:p>
            <a:pPr algn="ctr"/>
            <a:r>
              <a:rPr lang="en-US" sz="2400" dirty="0" smtClean="0">
                <a:solidFill>
                  <a:srgbClr val="FA6300"/>
                </a:solidFill>
                <a:latin typeface="Segoe UI" pitchFamily="34" charset="0"/>
                <a:ea typeface="Segoe UI" pitchFamily="34" charset="0"/>
                <a:cs typeface="Segoe UI" pitchFamily="34" charset="0"/>
              </a:rPr>
              <a:t>Objective</a:t>
            </a:r>
            <a:endParaRPr lang="en-US" sz="2400" dirty="0">
              <a:solidFill>
                <a:srgbClr val="FA6300"/>
              </a:solidFill>
            </a:endParaRPr>
          </a:p>
        </p:txBody>
      </p:sp>
      <p:sp>
        <p:nvSpPr>
          <p:cNvPr id="10" name="Rounded Rectangle 9"/>
          <p:cNvSpPr/>
          <p:nvPr/>
        </p:nvSpPr>
        <p:spPr>
          <a:xfrm>
            <a:off x="6084168" y="2256220"/>
            <a:ext cx="2448272" cy="4197115"/>
          </a:xfrm>
          <a:prstGeom prst="roundRect">
            <a:avLst>
              <a:gd name="adj" fmla="val 2795"/>
            </a:avLst>
          </a:prstGeom>
          <a:noFill/>
          <a:ln w="38100">
            <a:solidFill>
              <a:srgbClr val="FA6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84166" y="2351113"/>
            <a:ext cx="2448273" cy="461665"/>
          </a:xfrm>
          <a:prstGeom prst="rect">
            <a:avLst/>
          </a:prstGeom>
          <a:noFill/>
        </p:spPr>
        <p:txBody>
          <a:bodyPr wrap="square" rtlCol="0">
            <a:spAutoFit/>
          </a:bodyPr>
          <a:lstStyle/>
          <a:p>
            <a:pPr algn="ctr"/>
            <a:r>
              <a:rPr lang="en-US" sz="2400" dirty="0" smtClean="0">
                <a:solidFill>
                  <a:srgbClr val="FA6300"/>
                </a:solidFill>
                <a:latin typeface="Segoe UI" pitchFamily="34" charset="0"/>
                <a:ea typeface="Segoe UI" pitchFamily="34" charset="0"/>
                <a:cs typeface="Segoe UI" pitchFamily="34" charset="0"/>
              </a:rPr>
              <a:t>Subjective</a:t>
            </a:r>
            <a:endParaRPr lang="en-US" sz="2400" dirty="0">
              <a:solidFill>
                <a:srgbClr val="FA6300"/>
              </a:solidFill>
            </a:endParaRPr>
          </a:p>
        </p:txBody>
      </p:sp>
      <p:sp>
        <p:nvSpPr>
          <p:cNvPr id="12" name="Rounded Rectangle 11"/>
          <p:cNvSpPr/>
          <p:nvPr/>
        </p:nvSpPr>
        <p:spPr>
          <a:xfrm>
            <a:off x="683567" y="2905947"/>
            <a:ext cx="2369457" cy="2240523"/>
          </a:xfrm>
          <a:prstGeom prst="roundRect">
            <a:avLst>
              <a:gd name="adj" fmla="val 2795"/>
            </a:avLst>
          </a:prstGeom>
          <a:noFill/>
          <a:ln w="38100">
            <a:solidFill>
              <a:srgbClr val="2B59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83567" y="3000839"/>
            <a:ext cx="2369457" cy="461665"/>
          </a:xfrm>
          <a:prstGeom prst="rect">
            <a:avLst/>
          </a:prstGeom>
          <a:noFill/>
        </p:spPr>
        <p:txBody>
          <a:bodyPr wrap="square" rtlCol="0">
            <a:spAutoFit/>
          </a:bodyPr>
          <a:lstStyle/>
          <a:p>
            <a:pPr algn="ctr"/>
            <a:r>
              <a:rPr lang="en-US" sz="2400" smtClean="0">
                <a:solidFill>
                  <a:srgbClr val="2B59C3"/>
                </a:solidFill>
                <a:latin typeface="Segoe UI" pitchFamily="34" charset="0"/>
                <a:ea typeface="Segoe UI" pitchFamily="34" charset="0"/>
                <a:cs typeface="Segoe UI" pitchFamily="34" charset="0"/>
              </a:rPr>
              <a:t>Market</a:t>
            </a:r>
            <a:endParaRPr lang="en-US" sz="2400" dirty="0">
              <a:solidFill>
                <a:srgbClr val="2B59C3"/>
              </a:solidFill>
            </a:endParaRPr>
          </a:p>
        </p:txBody>
      </p:sp>
      <p:sp>
        <p:nvSpPr>
          <p:cNvPr id="14" name="Rounded Rectangle 13"/>
          <p:cNvSpPr/>
          <p:nvPr/>
        </p:nvSpPr>
        <p:spPr>
          <a:xfrm>
            <a:off x="3207282" y="2916669"/>
            <a:ext cx="2480841" cy="2240523"/>
          </a:xfrm>
          <a:prstGeom prst="roundRect">
            <a:avLst>
              <a:gd name="adj" fmla="val 2795"/>
            </a:avLst>
          </a:prstGeom>
          <a:noFill/>
          <a:ln w="38100">
            <a:solidFill>
              <a:srgbClr val="2B59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91866" y="3011561"/>
            <a:ext cx="2480841" cy="461665"/>
          </a:xfrm>
          <a:prstGeom prst="rect">
            <a:avLst/>
          </a:prstGeom>
          <a:noFill/>
        </p:spPr>
        <p:txBody>
          <a:bodyPr wrap="square" rtlCol="0">
            <a:spAutoFit/>
          </a:bodyPr>
          <a:lstStyle/>
          <a:p>
            <a:pPr algn="ctr"/>
            <a:r>
              <a:rPr lang="en-US" sz="2400" dirty="0" smtClean="0">
                <a:solidFill>
                  <a:srgbClr val="2B59C3"/>
                </a:solidFill>
                <a:latin typeface="Segoe UI" pitchFamily="34" charset="0"/>
                <a:ea typeface="Segoe UI" pitchFamily="34" charset="0"/>
                <a:cs typeface="Segoe UI" pitchFamily="34" charset="0"/>
              </a:rPr>
              <a:t>Science</a:t>
            </a:r>
          </a:p>
        </p:txBody>
      </p:sp>
      <p:sp>
        <p:nvSpPr>
          <p:cNvPr id="16" name="TextBox 15"/>
          <p:cNvSpPr txBox="1"/>
          <p:nvPr/>
        </p:nvSpPr>
        <p:spPr>
          <a:xfrm>
            <a:off x="684629" y="3462504"/>
            <a:ext cx="2369457" cy="1569660"/>
          </a:xfrm>
          <a:prstGeom prst="rect">
            <a:avLst/>
          </a:prstGeom>
          <a:noFill/>
        </p:spPr>
        <p:txBody>
          <a:bodyPr wrap="square" rtlCol="0">
            <a:spAutoFit/>
          </a:bodyPr>
          <a:lstStyle/>
          <a:p>
            <a:pPr marL="342900" indent="-342900">
              <a:buFont typeface="Arial" charset="0"/>
              <a:buChar char="•"/>
            </a:pPr>
            <a:r>
              <a:rPr lang="en-US" sz="2400" dirty="0" smtClean="0">
                <a:solidFill>
                  <a:srgbClr val="2B59C3"/>
                </a:solidFill>
                <a:latin typeface="Segoe UI" pitchFamily="34" charset="0"/>
                <a:ea typeface="Segoe UI" pitchFamily="34" charset="0"/>
                <a:cs typeface="Segoe UI" pitchFamily="34" charset="0"/>
              </a:rPr>
              <a:t>Revenue</a:t>
            </a:r>
          </a:p>
          <a:p>
            <a:pPr marL="342900" indent="-342900">
              <a:buFont typeface="Arial" charset="0"/>
              <a:buChar char="•"/>
            </a:pPr>
            <a:r>
              <a:rPr lang="en-US" sz="2400" dirty="0" smtClean="0">
                <a:solidFill>
                  <a:srgbClr val="2B59C3"/>
                </a:solidFill>
                <a:latin typeface="Segoe UI" pitchFamily="34" charset="0"/>
                <a:ea typeface="Segoe UI" pitchFamily="34" charset="0"/>
                <a:cs typeface="Segoe UI" pitchFamily="34" charset="0"/>
              </a:rPr>
              <a:t>Costs</a:t>
            </a:r>
          </a:p>
          <a:p>
            <a:pPr marL="342900" indent="-342900">
              <a:buFont typeface="Arial" charset="0"/>
              <a:buChar char="•"/>
            </a:pPr>
            <a:r>
              <a:rPr lang="en-US" sz="2400" dirty="0" smtClean="0">
                <a:solidFill>
                  <a:srgbClr val="2B59C3"/>
                </a:solidFill>
                <a:latin typeface="Segoe UI" pitchFamily="34" charset="0"/>
                <a:ea typeface="Segoe UI" pitchFamily="34" charset="0"/>
                <a:cs typeface="Segoe UI" pitchFamily="34" charset="0"/>
              </a:rPr>
              <a:t>Conversions</a:t>
            </a:r>
          </a:p>
          <a:p>
            <a:pPr marL="342900" indent="-342900">
              <a:buFont typeface="Arial" charset="0"/>
              <a:buChar char="•"/>
            </a:pPr>
            <a:r>
              <a:rPr lang="en-US" sz="2400" dirty="0" smtClean="0">
                <a:solidFill>
                  <a:srgbClr val="2B59C3"/>
                </a:solidFill>
                <a:latin typeface="Segoe UI" pitchFamily="34" charset="0"/>
                <a:ea typeface="Segoe UI" pitchFamily="34" charset="0"/>
                <a:cs typeface="Segoe UI" pitchFamily="34" charset="0"/>
              </a:rPr>
              <a:t>Click-</a:t>
            </a:r>
            <a:r>
              <a:rPr lang="en-US" sz="2400" dirty="0" err="1" smtClean="0">
                <a:solidFill>
                  <a:srgbClr val="2B59C3"/>
                </a:solidFill>
                <a:latin typeface="Segoe UI" pitchFamily="34" charset="0"/>
                <a:ea typeface="Segoe UI" pitchFamily="34" charset="0"/>
                <a:cs typeface="Segoe UI" pitchFamily="34" charset="0"/>
              </a:rPr>
              <a:t>throughs</a:t>
            </a:r>
            <a:endParaRPr lang="en-US" sz="2400" dirty="0" smtClean="0">
              <a:solidFill>
                <a:srgbClr val="2B59C3"/>
              </a:solidFill>
              <a:latin typeface="Segoe UI" pitchFamily="34" charset="0"/>
              <a:ea typeface="Segoe UI" pitchFamily="34" charset="0"/>
              <a:cs typeface="Segoe UI" pitchFamily="34" charset="0"/>
            </a:endParaRPr>
          </a:p>
        </p:txBody>
      </p:sp>
      <p:sp>
        <p:nvSpPr>
          <p:cNvPr id="18" name="TextBox 17"/>
          <p:cNvSpPr txBox="1"/>
          <p:nvPr/>
        </p:nvSpPr>
        <p:spPr>
          <a:xfrm>
            <a:off x="3203849" y="3482803"/>
            <a:ext cx="2515107" cy="1569660"/>
          </a:xfrm>
          <a:prstGeom prst="rect">
            <a:avLst/>
          </a:prstGeom>
          <a:noFill/>
        </p:spPr>
        <p:txBody>
          <a:bodyPr wrap="square" rtlCol="0">
            <a:spAutoFit/>
          </a:bodyPr>
          <a:lstStyle/>
          <a:p>
            <a:pPr marL="342900" indent="-342900">
              <a:buFont typeface="Arial" charset="0"/>
              <a:buChar char="•"/>
            </a:pPr>
            <a:r>
              <a:rPr lang="en-US" sz="2400" dirty="0" smtClean="0">
                <a:solidFill>
                  <a:srgbClr val="2B59C3"/>
                </a:solidFill>
                <a:latin typeface="Segoe UI" pitchFamily="34" charset="0"/>
                <a:ea typeface="Segoe UI" pitchFamily="34" charset="0"/>
                <a:cs typeface="Segoe UI" pitchFamily="34" charset="0"/>
              </a:rPr>
              <a:t>Experiment</a:t>
            </a:r>
          </a:p>
          <a:p>
            <a:pPr marL="342900" indent="-342900">
              <a:buFont typeface="Arial" charset="0"/>
              <a:buChar char="•"/>
            </a:pPr>
            <a:r>
              <a:rPr lang="en-US" sz="2400" dirty="0" smtClean="0">
                <a:solidFill>
                  <a:srgbClr val="2B59C3"/>
                </a:solidFill>
                <a:latin typeface="Segoe UI" pitchFamily="34" charset="0"/>
                <a:ea typeface="Segoe UI" pitchFamily="34" charset="0"/>
                <a:cs typeface="Segoe UI" pitchFamily="34" charset="0"/>
              </a:rPr>
              <a:t>Feasibility</a:t>
            </a:r>
          </a:p>
          <a:p>
            <a:pPr marL="342900" indent="-342900">
              <a:buFont typeface="Arial" charset="0"/>
              <a:buChar char="•"/>
            </a:pPr>
            <a:r>
              <a:rPr lang="en-US" sz="2400" dirty="0" smtClean="0">
                <a:solidFill>
                  <a:srgbClr val="2B59C3"/>
                </a:solidFill>
                <a:latin typeface="Segoe UI" pitchFamily="34" charset="0"/>
                <a:ea typeface="Segoe UI" pitchFamily="34" charset="0"/>
                <a:cs typeface="Segoe UI" pitchFamily="34" charset="0"/>
              </a:rPr>
              <a:t>Recall</a:t>
            </a:r>
          </a:p>
          <a:p>
            <a:pPr marL="342900" indent="-342900">
              <a:buFont typeface="Arial" charset="0"/>
              <a:buChar char="•"/>
            </a:pPr>
            <a:r>
              <a:rPr lang="en-US" sz="2400" dirty="0" smtClean="0">
                <a:solidFill>
                  <a:srgbClr val="2B59C3"/>
                </a:solidFill>
                <a:latin typeface="Segoe UI" pitchFamily="34" charset="0"/>
                <a:ea typeface="Segoe UI" pitchFamily="34" charset="0"/>
                <a:cs typeface="Segoe UI" pitchFamily="34" charset="0"/>
              </a:rPr>
              <a:t>Precision</a:t>
            </a:r>
          </a:p>
        </p:txBody>
      </p:sp>
      <p:sp>
        <p:nvSpPr>
          <p:cNvPr id="19" name="TextBox 18"/>
          <p:cNvSpPr txBox="1"/>
          <p:nvPr/>
        </p:nvSpPr>
        <p:spPr>
          <a:xfrm>
            <a:off x="6084165" y="2878635"/>
            <a:ext cx="2448273" cy="1938992"/>
          </a:xfrm>
          <a:prstGeom prst="rect">
            <a:avLst/>
          </a:prstGeom>
          <a:noFill/>
        </p:spPr>
        <p:txBody>
          <a:bodyPr wrap="square" rtlCol="0">
            <a:spAutoFit/>
          </a:bodyPr>
          <a:lstStyle/>
          <a:p>
            <a:pPr marL="342900" indent="-342900">
              <a:buFont typeface="Arial" charset="0"/>
              <a:buChar char="•"/>
            </a:pPr>
            <a:r>
              <a:rPr lang="en-US" sz="2400" dirty="0" smtClean="0">
                <a:solidFill>
                  <a:srgbClr val="FA6300"/>
                </a:solidFill>
                <a:latin typeface="Segoe UI" pitchFamily="34" charset="0"/>
                <a:ea typeface="Segoe UI" pitchFamily="34" charset="0"/>
                <a:cs typeface="Segoe UI" pitchFamily="34" charset="0"/>
              </a:rPr>
              <a:t>Blacklists</a:t>
            </a:r>
          </a:p>
          <a:p>
            <a:pPr marL="342900" indent="-342900">
              <a:buFont typeface="Arial" charset="0"/>
              <a:buChar char="•"/>
            </a:pPr>
            <a:r>
              <a:rPr lang="en-US" sz="2400" dirty="0" smtClean="0">
                <a:solidFill>
                  <a:srgbClr val="FA6300"/>
                </a:solidFill>
                <a:latin typeface="Segoe UI" pitchFamily="34" charset="0"/>
                <a:ea typeface="Segoe UI" pitchFamily="34" charset="0"/>
                <a:cs typeface="Segoe UI" pitchFamily="34" charset="0"/>
              </a:rPr>
              <a:t>Whitelists</a:t>
            </a:r>
          </a:p>
          <a:p>
            <a:pPr marL="342900" indent="-342900">
              <a:buFont typeface="Arial" charset="0"/>
              <a:buChar char="•"/>
            </a:pPr>
            <a:r>
              <a:rPr lang="en-US" sz="2400" dirty="0" smtClean="0">
                <a:solidFill>
                  <a:srgbClr val="FA6300"/>
                </a:solidFill>
                <a:latin typeface="Segoe UI" pitchFamily="34" charset="0"/>
                <a:ea typeface="Segoe UI" pitchFamily="34" charset="0"/>
                <a:cs typeface="Segoe UI" pitchFamily="34" charset="0"/>
              </a:rPr>
              <a:t>Topic-specific Weights</a:t>
            </a:r>
          </a:p>
          <a:p>
            <a:pPr marL="342900" indent="-342900">
              <a:buFont typeface="Arial" charset="0"/>
              <a:buChar char="•"/>
            </a:pPr>
            <a:r>
              <a:rPr lang="en-US" sz="2400" dirty="0" smtClean="0">
                <a:solidFill>
                  <a:srgbClr val="FA6300"/>
                </a:solidFill>
                <a:latin typeface="Segoe UI" pitchFamily="34" charset="0"/>
                <a:ea typeface="Segoe UI" pitchFamily="34" charset="0"/>
                <a:cs typeface="Segoe UI" pitchFamily="34" charset="0"/>
              </a:rPr>
              <a:t>Law Suits</a:t>
            </a:r>
          </a:p>
        </p:txBody>
      </p:sp>
      <p:sp>
        <p:nvSpPr>
          <p:cNvPr id="20" name="Rounded Rectangle 19"/>
          <p:cNvSpPr/>
          <p:nvPr/>
        </p:nvSpPr>
        <p:spPr>
          <a:xfrm>
            <a:off x="682505" y="5308060"/>
            <a:ext cx="4990202" cy="995131"/>
          </a:xfrm>
          <a:prstGeom prst="roundRect">
            <a:avLst>
              <a:gd name="adj" fmla="val 2795"/>
            </a:avLst>
          </a:prstGeom>
          <a:noFill/>
          <a:ln w="38100">
            <a:solidFill>
              <a:srgbClr val="2B59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82505" y="5377302"/>
            <a:ext cx="1009176" cy="461665"/>
          </a:xfrm>
          <a:prstGeom prst="rect">
            <a:avLst/>
          </a:prstGeom>
          <a:noFill/>
        </p:spPr>
        <p:txBody>
          <a:bodyPr wrap="square" rtlCol="0">
            <a:spAutoFit/>
          </a:bodyPr>
          <a:lstStyle/>
          <a:p>
            <a:pPr algn="ctr"/>
            <a:r>
              <a:rPr lang="en-US" sz="2400" dirty="0" smtClean="0">
                <a:solidFill>
                  <a:srgbClr val="2B59C3"/>
                </a:solidFill>
                <a:latin typeface="Segoe UI" pitchFamily="34" charset="0"/>
                <a:ea typeface="Segoe UI" pitchFamily="34" charset="0"/>
                <a:cs typeface="Segoe UI" pitchFamily="34" charset="0"/>
              </a:rPr>
              <a:t>War</a:t>
            </a:r>
            <a:endParaRPr lang="en-US" sz="2400" dirty="0">
              <a:solidFill>
                <a:srgbClr val="2B59C3"/>
              </a:solidFill>
            </a:endParaRPr>
          </a:p>
        </p:txBody>
      </p:sp>
      <p:sp>
        <p:nvSpPr>
          <p:cNvPr id="22" name="TextBox 21"/>
          <p:cNvSpPr txBox="1"/>
          <p:nvPr/>
        </p:nvSpPr>
        <p:spPr>
          <a:xfrm>
            <a:off x="1701190" y="5389765"/>
            <a:ext cx="3971517" cy="830997"/>
          </a:xfrm>
          <a:prstGeom prst="rect">
            <a:avLst/>
          </a:prstGeom>
          <a:noFill/>
        </p:spPr>
        <p:txBody>
          <a:bodyPr wrap="square" rtlCol="0">
            <a:spAutoFit/>
          </a:bodyPr>
          <a:lstStyle/>
          <a:p>
            <a:pPr marL="342900" indent="-342900">
              <a:buFont typeface="Arial" charset="0"/>
              <a:buChar char="•"/>
            </a:pPr>
            <a:r>
              <a:rPr lang="en-US" sz="2400" dirty="0" smtClean="0">
                <a:solidFill>
                  <a:srgbClr val="2B59C3"/>
                </a:solidFill>
                <a:latin typeface="Segoe UI" pitchFamily="34" charset="0"/>
                <a:ea typeface="Segoe UI" pitchFamily="34" charset="0"/>
                <a:cs typeface="Segoe UI" pitchFamily="34" charset="0"/>
              </a:rPr>
              <a:t>Competitive Advantage</a:t>
            </a:r>
          </a:p>
          <a:p>
            <a:pPr marL="342900" indent="-342900">
              <a:buFont typeface="Arial" charset="0"/>
              <a:buChar char="•"/>
            </a:pPr>
            <a:r>
              <a:rPr lang="en-US" sz="2400" dirty="0" smtClean="0">
                <a:solidFill>
                  <a:srgbClr val="2B59C3"/>
                </a:solidFill>
                <a:latin typeface="Segoe UI" pitchFamily="34" charset="0"/>
                <a:ea typeface="Segoe UI" pitchFamily="34" charset="0"/>
                <a:cs typeface="Segoe UI" pitchFamily="34" charset="0"/>
              </a:rPr>
              <a:t>Research &amp; Development</a:t>
            </a:r>
          </a:p>
        </p:txBody>
      </p:sp>
    </p:spTree>
    <p:extLst>
      <p:ext uri="{BB962C8B-B14F-4D97-AF65-F5344CB8AC3E}">
        <p14:creationId xmlns:p14="http://schemas.microsoft.com/office/powerpoint/2010/main" val="1136541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0" y="2384884"/>
            <a:ext cx="9144000" cy="2088232"/>
          </a:xfrm>
          <a:solidFill>
            <a:schemeClr val="bg1"/>
          </a:solidFill>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solidFill>
                  <a:srgbClr val="2B59C3"/>
                </a:solidFill>
              </a:rPr>
              <a:t>II.  How Search Engines Impact Your Business</a:t>
            </a:r>
            <a:endParaRPr lang="en-US" dirty="0">
              <a:solidFill>
                <a:srgbClr val="2B59C3"/>
              </a:solidFill>
            </a:endParaRPr>
          </a:p>
        </p:txBody>
      </p:sp>
    </p:spTree>
    <p:extLst>
      <p:ext uri="{BB962C8B-B14F-4D97-AF65-F5344CB8AC3E}">
        <p14:creationId xmlns:p14="http://schemas.microsoft.com/office/powerpoint/2010/main" val="1562229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12776"/>
          </a:xfrm>
          <a:prstGeom prst="rect">
            <a:avLst/>
          </a:prstGeom>
          <a:solidFill>
            <a:srgbClr val="FA6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Online Advertising Industry</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8221" y="1499900"/>
            <a:ext cx="7347558" cy="5328593"/>
          </a:xfrm>
        </p:spPr>
      </p:pic>
    </p:spTree>
    <p:extLst>
      <p:ext uri="{BB962C8B-B14F-4D97-AF65-F5344CB8AC3E}">
        <p14:creationId xmlns:p14="http://schemas.microsoft.com/office/powerpoint/2010/main" val="1582804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2135</Words>
  <Application>Microsoft Macintosh PowerPoint</Application>
  <PresentationFormat>On-screen Show (4:3)</PresentationFormat>
  <Paragraphs>219</Paragraphs>
  <Slides>24</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Segoe UI</vt:lpstr>
      <vt:lpstr>Arial</vt:lpstr>
      <vt:lpstr>Тема Office</vt:lpstr>
      <vt:lpstr>An Introduction to Search Engine Advertising Campaigns for Business Executives</vt:lpstr>
      <vt:lpstr>PowerPoint Presentation</vt:lpstr>
      <vt:lpstr>Overview</vt:lpstr>
      <vt:lpstr>PowerPoint Presentation</vt:lpstr>
      <vt:lpstr>PageRank</vt:lpstr>
      <vt:lpstr>What is Relevance?</vt:lpstr>
      <vt:lpstr>What is Relevance?</vt:lpstr>
      <vt:lpstr>PowerPoint Presentation</vt:lpstr>
      <vt:lpstr>Online Advertising Industry</vt:lpstr>
      <vt:lpstr>Online Advertising Industry</vt:lpstr>
      <vt:lpstr>Beliefs and Biases in Web Search</vt:lpstr>
      <vt:lpstr>Indirect Benefits of Search Advertising</vt:lpstr>
      <vt:lpstr>PowerPoint Presentation</vt:lpstr>
      <vt:lpstr>Optimal Search Engine Marketing Strategy</vt:lpstr>
      <vt:lpstr>Optimal Search Engine Marketing Strategy</vt:lpstr>
      <vt:lpstr>How to Boost Your Ranking</vt:lpstr>
      <vt:lpstr>How to Create Search Ad Campaigns</vt:lpstr>
      <vt:lpstr>How to Optimize Ad Success Rates</vt:lpstr>
      <vt:lpstr>Consider Contracting an SEO Firm</vt:lpstr>
      <vt:lpstr>Search Engine Marketing for Travel Companies</vt:lpstr>
      <vt:lpstr>Conclusions</vt:lpstr>
      <vt:lpstr>Future Work</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on Opinion Mining and Sentiment analysis</dc:title>
  <dc:creator>Spirinus</dc:creator>
  <cp:lastModifiedBy>William Hennessy</cp:lastModifiedBy>
  <cp:revision>103</cp:revision>
  <cp:lastPrinted>2016-04-26T04:52:22Z</cp:lastPrinted>
  <dcterms:created xsi:type="dcterms:W3CDTF">2016-01-29T22:05:34Z</dcterms:created>
  <dcterms:modified xsi:type="dcterms:W3CDTF">2016-04-26T04:58:43Z</dcterms:modified>
</cp:coreProperties>
</file>