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77" r:id="rId2"/>
    <p:sldId id="271" r:id="rId3"/>
    <p:sldId id="276" r:id="rId4"/>
    <p:sldId id="278" r:id="rId5"/>
    <p:sldId id="282" r:id="rId6"/>
    <p:sldId id="279" r:id="rId7"/>
    <p:sldId id="280" r:id="rId8"/>
    <p:sldId id="281" r:id="rId9"/>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92"/>
    <p:restoredTop sz="94657"/>
  </p:normalViewPr>
  <p:slideViewPr>
    <p:cSldViewPr snapToGrid="0">
      <p:cViewPr varScale="1">
        <p:scale>
          <a:sx n="102" d="100"/>
          <a:sy n="102" d="100"/>
        </p:scale>
        <p:origin x="6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50FB7-F06D-3A49-AA23-79F36A3C7AF9}" type="datetimeFigureOut">
              <a:rPr lang="en-DK" smtClean="0"/>
              <a:t>10/05/2024</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C36FD-5865-C34D-A3EA-25C34611EE05}" type="slidenum">
              <a:rPr lang="en-DK" smtClean="0"/>
              <a:t>‹#›</a:t>
            </a:fld>
            <a:endParaRPr lang="en-DK"/>
          </a:p>
        </p:txBody>
      </p:sp>
    </p:spTree>
    <p:extLst>
      <p:ext uri="{BB962C8B-B14F-4D97-AF65-F5344CB8AC3E}">
        <p14:creationId xmlns:p14="http://schemas.microsoft.com/office/powerpoint/2010/main" val="227565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Enrolled as a PhD student at the Technical University of Denmark, Department of Applied Mathematics and Computer Science, Section for Cognitive Systems.</a:t>
            </a:r>
          </a:p>
          <a:p>
            <a:endParaRPr lang="en-GB" dirty="0"/>
          </a:p>
          <a:p>
            <a:r>
              <a:rPr lang="en-GB" dirty="0"/>
              <a:t>Disclosures:</a:t>
            </a:r>
          </a:p>
          <a:p>
            <a:r>
              <a:rPr lang="en-GB" dirty="0"/>
              <a:t>Mark Henney is an industrial PhD student sponsored primarily by the Danish Innovation Fund but also in part by the Danish company, OptoCeutics </a:t>
            </a:r>
            <a:r>
              <a:rPr lang="en-GB" dirty="0" err="1"/>
              <a:t>ApS</a:t>
            </a:r>
            <a:r>
              <a:rPr lang="en-GB" dirty="0"/>
              <a:t>, and holds stock options in this company.</a:t>
            </a:r>
          </a:p>
        </p:txBody>
      </p:sp>
      <p:sp>
        <p:nvSpPr>
          <p:cNvPr id="4" name="Slide Number Placeholder 3"/>
          <p:cNvSpPr>
            <a:spLocks noGrp="1"/>
          </p:cNvSpPr>
          <p:nvPr>
            <p:ph type="sldNum" sz="quarter" idx="5"/>
          </p:nvPr>
        </p:nvSpPr>
        <p:spPr/>
        <p:txBody>
          <a:bodyPr/>
          <a:lstStyle/>
          <a:p>
            <a:fld id="{9CD75E1A-2839-6842-B4F8-60F935C0618A}" type="slidenum">
              <a:rPr lang="en-US" smtClean="0"/>
              <a:t>1</a:t>
            </a:fld>
            <a:endParaRPr lang="en-US"/>
          </a:p>
        </p:txBody>
      </p:sp>
    </p:spTree>
    <p:extLst>
      <p:ext uri="{BB962C8B-B14F-4D97-AF65-F5344CB8AC3E}">
        <p14:creationId xmlns:p14="http://schemas.microsoft.com/office/powerpoint/2010/main" val="3163608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 the three types of stimulation as </a:t>
            </a:r>
          </a:p>
          <a:p>
            <a:endParaRPr lang="en-US" dirty="0"/>
          </a:p>
          <a:p>
            <a:r>
              <a:rPr lang="en-US" dirty="0"/>
              <a:t>S.1: Do we see a difference in the </a:t>
            </a:r>
            <a:r>
              <a:rPr lang="en-US" dirty="0" err="1"/>
              <a:t>behavioural</a:t>
            </a:r>
            <a:r>
              <a:rPr lang="en-US" dirty="0"/>
              <a:t> response (such as detection accuracy) when stimulating with 40 Hz visible flicker? Is it improved or reduced? What about invisible flicker? Is the response pattern for invisible flicker more like visible flicker or continuous light?</a:t>
            </a:r>
          </a:p>
        </p:txBody>
      </p:sp>
      <p:sp>
        <p:nvSpPr>
          <p:cNvPr id="4" name="Slide Number Placeholder 3"/>
          <p:cNvSpPr>
            <a:spLocks noGrp="1"/>
          </p:cNvSpPr>
          <p:nvPr>
            <p:ph type="sldNum" sz="quarter" idx="5"/>
          </p:nvPr>
        </p:nvSpPr>
        <p:spPr/>
        <p:txBody>
          <a:bodyPr/>
          <a:lstStyle/>
          <a:p>
            <a:fld id="{9CD75E1A-2839-6842-B4F8-60F935C0618A}" type="slidenum">
              <a:rPr lang="en-US" smtClean="0"/>
              <a:t>2</a:t>
            </a:fld>
            <a:endParaRPr lang="en-US"/>
          </a:p>
        </p:txBody>
      </p:sp>
    </p:spTree>
    <p:extLst>
      <p:ext uri="{BB962C8B-B14F-4D97-AF65-F5344CB8AC3E}">
        <p14:creationId xmlns:p14="http://schemas.microsoft.com/office/powerpoint/2010/main" val="418522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D75E1A-2839-6842-B4F8-60F935C0618A}" type="slidenum">
              <a:rPr lang="en-US" smtClean="0"/>
              <a:t>3</a:t>
            </a:fld>
            <a:endParaRPr lang="en-US"/>
          </a:p>
        </p:txBody>
      </p:sp>
    </p:spTree>
    <p:extLst>
      <p:ext uri="{BB962C8B-B14F-4D97-AF65-F5344CB8AC3E}">
        <p14:creationId xmlns:p14="http://schemas.microsoft.com/office/powerpoint/2010/main" val="3927438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D75E1A-2839-6842-B4F8-60F935C0618A}" type="slidenum">
              <a:rPr lang="en-US" smtClean="0"/>
              <a:t>4</a:t>
            </a:fld>
            <a:endParaRPr lang="en-US"/>
          </a:p>
        </p:txBody>
      </p:sp>
    </p:spTree>
    <p:extLst>
      <p:ext uri="{BB962C8B-B14F-4D97-AF65-F5344CB8AC3E}">
        <p14:creationId xmlns:p14="http://schemas.microsoft.com/office/powerpoint/2010/main" val="316679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D75E1A-2839-6842-B4F8-60F935C0618A}" type="slidenum">
              <a:rPr lang="en-US" smtClean="0"/>
              <a:t>5</a:t>
            </a:fld>
            <a:endParaRPr lang="en-US"/>
          </a:p>
        </p:txBody>
      </p:sp>
    </p:spTree>
    <p:extLst>
      <p:ext uri="{BB962C8B-B14F-4D97-AF65-F5344CB8AC3E}">
        <p14:creationId xmlns:p14="http://schemas.microsoft.com/office/powerpoint/2010/main" val="4280981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D75E1A-2839-6842-B4F8-60F935C0618A}" type="slidenum">
              <a:rPr lang="en-US" smtClean="0"/>
              <a:t>6</a:t>
            </a:fld>
            <a:endParaRPr lang="en-US"/>
          </a:p>
        </p:txBody>
      </p:sp>
    </p:spTree>
    <p:extLst>
      <p:ext uri="{BB962C8B-B14F-4D97-AF65-F5344CB8AC3E}">
        <p14:creationId xmlns:p14="http://schemas.microsoft.com/office/powerpoint/2010/main" val="124633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D75E1A-2839-6842-B4F8-60F935C0618A}" type="slidenum">
              <a:rPr lang="en-US" smtClean="0"/>
              <a:t>7</a:t>
            </a:fld>
            <a:endParaRPr lang="en-US"/>
          </a:p>
        </p:txBody>
      </p:sp>
    </p:spTree>
    <p:extLst>
      <p:ext uri="{BB962C8B-B14F-4D97-AF65-F5344CB8AC3E}">
        <p14:creationId xmlns:p14="http://schemas.microsoft.com/office/powerpoint/2010/main" val="3422341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D75E1A-2839-6842-B4F8-60F935C0618A}" type="slidenum">
              <a:rPr lang="en-US" smtClean="0"/>
              <a:t>8</a:t>
            </a:fld>
            <a:endParaRPr lang="en-US"/>
          </a:p>
        </p:txBody>
      </p:sp>
    </p:spTree>
    <p:extLst>
      <p:ext uri="{BB962C8B-B14F-4D97-AF65-F5344CB8AC3E}">
        <p14:creationId xmlns:p14="http://schemas.microsoft.com/office/powerpoint/2010/main" val="125425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4BA8B-AEDC-46DE-F479-B34DBB2C1E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K"/>
          </a:p>
        </p:txBody>
      </p:sp>
      <p:sp>
        <p:nvSpPr>
          <p:cNvPr id="3" name="Subtitle 2">
            <a:extLst>
              <a:ext uri="{FF2B5EF4-FFF2-40B4-BE49-F238E27FC236}">
                <a16:creationId xmlns:a16="http://schemas.microsoft.com/office/drawing/2014/main" id="{DEBED49B-3CCE-A2B3-CB94-A60DA3F5E8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K"/>
          </a:p>
        </p:txBody>
      </p:sp>
      <p:sp>
        <p:nvSpPr>
          <p:cNvPr id="4" name="Date Placeholder 3">
            <a:extLst>
              <a:ext uri="{FF2B5EF4-FFF2-40B4-BE49-F238E27FC236}">
                <a16:creationId xmlns:a16="http://schemas.microsoft.com/office/drawing/2014/main" id="{0F208D53-542D-6118-0AA2-0D6F92D3ADE3}"/>
              </a:ext>
            </a:extLst>
          </p:cNvPr>
          <p:cNvSpPr>
            <a:spLocks noGrp="1"/>
          </p:cNvSpPr>
          <p:nvPr>
            <p:ph type="dt" sz="half" idx="10"/>
          </p:nvPr>
        </p:nvSpPr>
        <p:spPr/>
        <p:txBody>
          <a:bodyPr/>
          <a:lstStyle/>
          <a:p>
            <a:fld id="{95D7BA94-3F6E-1C4E-A270-308478286C6A}" type="datetimeFigureOut">
              <a:rPr lang="en-DK" smtClean="0"/>
              <a:t>10/05/2024</a:t>
            </a:fld>
            <a:endParaRPr lang="en-DK"/>
          </a:p>
        </p:txBody>
      </p:sp>
      <p:sp>
        <p:nvSpPr>
          <p:cNvPr id="5" name="Footer Placeholder 4">
            <a:extLst>
              <a:ext uri="{FF2B5EF4-FFF2-40B4-BE49-F238E27FC236}">
                <a16:creationId xmlns:a16="http://schemas.microsoft.com/office/drawing/2014/main" id="{EB7EC9AE-4843-1FCC-A524-044242C8F875}"/>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14C32F71-804A-8BA0-40BB-BF1CE9E3C363}"/>
              </a:ext>
            </a:extLst>
          </p:cNvPr>
          <p:cNvSpPr>
            <a:spLocks noGrp="1"/>
          </p:cNvSpPr>
          <p:nvPr>
            <p:ph type="sldNum" sz="quarter" idx="12"/>
          </p:nvPr>
        </p:nvSpPr>
        <p:spPr/>
        <p:txBody>
          <a:bodyPr/>
          <a:lstStyle/>
          <a:p>
            <a:fld id="{8F4502C1-C1A1-154D-AAC7-00292F4BD389}" type="slidenum">
              <a:rPr lang="en-DK" smtClean="0"/>
              <a:t>‹#›</a:t>
            </a:fld>
            <a:endParaRPr lang="en-DK"/>
          </a:p>
        </p:txBody>
      </p:sp>
    </p:spTree>
    <p:extLst>
      <p:ext uri="{BB962C8B-B14F-4D97-AF65-F5344CB8AC3E}">
        <p14:creationId xmlns:p14="http://schemas.microsoft.com/office/powerpoint/2010/main" val="1762256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87F47-6A86-0046-0B37-964A628B65BA}"/>
              </a:ext>
            </a:extLst>
          </p:cNvPr>
          <p:cNvSpPr>
            <a:spLocks noGrp="1"/>
          </p:cNvSpPr>
          <p:nvPr>
            <p:ph type="title"/>
          </p:nvPr>
        </p:nvSpPr>
        <p:spPr/>
        <p:txBody>
          <a:bodyPr/>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36C8EEBF-95BE-35EB-8F92-337F3DABD3A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13D6E76D-583C-349A-EEAD-31D317384425}"/>
              </a:ext>
            </a:extLst>
          </p:cNvPr>
          <p:cNvSpPr>
            <a:spLocks noGrp="1"/>
          </p:cNvSpPr>
          <p:nvPr>
            <p:ph type="dt" sz="half" idx="10"/>
          </p:nvPr>
        </p:nvSpPr>
        <p:spPr/>
        <p:txBody>
          <a:bodyPr/>
          <a:lstStyle/>
          <a:p>
            <a:fld id="{95D7BA94-3F6E-1C4E-A270-308478286C6A}" type="datetimeFigureOut">
              <a:rPr lang="en-DK" smtClean="0"/>
              <a:t>10/05/2024</a:t>
            </a:fld>
            <a:endParaRPr lang="en-DK"/>
          </a:p>
        </p:txBody>
      </p:sp>
      <p:sp>
        <p:nvSpPr>
          <p:cNvPr id="5" name="Footer Placeholder 4">
            <a:extLst>
              <a:ext uri="{FF2B5EF4-FFF2-40B4-BE49-F238E27FC236}">
                <a16:creationId xmlns:a16="http://schemas.microsoft.com/office/drawing/2014/main" id="{D41A69FA-DD78-432C-B3D8-DBAD0484C851}"/>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A118C7B1-081C-C67A-0F2A-5600424A458D}"/>
              </a:ext>
            </a:extLst>
          </p:cNvPr>
          <p:cNvSpPr>
            <a:spLocks noGrp="1"/>
          </p:cNvSpPr>
          <p:nvPr>
            <p:ph type="sldNum" sz="quarter" idx="12"/>
          </p:nvPr>
        </p:nvSpPr>
        <p:spPr/>
        <p:txBody>
          <a:bodyPr/>
          <a:lstStyle/>
          <a:p>
            <a:fld id="{8F4502C1-C1A1-154D-AAC7-00292F4BD389}" type="slidenum">
              <a:rPr lang="en-DK" smtClean="0"/>
              <a:t>‹#›</a:t>
            </a:fld>
            <a:endParaRPr lang="en-DK"/>
          </a:p>
        </p:txBody>
      </p:sp>
    </p:spTree>
    <p:extLst>
      <p:ext uri="{BB962C8B-B14F-4D97-AF65-F5344CB8AC3E}">
        <p14:creationId xmlns:p14="http://schemas.microsoft.com/office/powerpoint/2010/main" val="122978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22C33-3821-76A4-D963-41AEED71025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4E7EE5C6-8A1C-6FD8-EA62-42297BB23BF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8FAD186E-2EE8-AA9F-E0C1-CE5BB2CE532B}"/>
              </a:ext>
            </a:extLst>
          </p:cNvPr>
          <p:cNvSpPr>
            <a:spLocks noGrp="1"/>
          </p:cNvSpPr>
          <p:nvPr>
            <p:ph type="dt" sz="half" idx="10"/>
          </p:nvPr>
        </p:nvSpPr>
        <p:spPr/>
        <p:txBody>
          <a:bodyPr/>
          <a:lstStyle/>
          <a:p>
            <a:fld id="{95D7BA94-3F6E-1C4E-A270-308478286C6A}" type="datetimeFigureOut">
              <a:rPr lang="en-DK" smtClean="0"/>
              <a:t>10/05/2024</a:t>
            </a:fld>
            <a:endParaRPr lang="en-DK"/>
          </a:p>
        </p:txBody>
      </p:sp>
      <p:sp>
        <p:nvSpPr>
          <p:cNvPr id="5" name="Footer Placeholder 4">
            <a:extLst>
              <a:ext uri="{FF2B5EF4-FFF2-40B4-BE49-F238E27FC236}">
                <a16:creationId xmlns:a16="http://schemas.microsoft.com/office/drawing/2014/main" id="{CD0B4BCC-0FEB-1900-B8EC-584619423F06}"/>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4E2E3B10-08DA-2B34-85CA-4341A02D4091}"/>
              </a:ext>
            </a:extLst>
          </p:cNvPr>
          <p:cNvSpPr>
            <a:spLocks noGrp="1"/>
          </p:cNvSpPr>
          <p:nvPr>
            <p:ph type="sldNum" sz="quarter" idx="12"/>
          </p:nvPr>
        </p:nvSpPr>
        <p:spPr/>
        <p:txBody>
          <a:bodyPr/>
          <a:lstStyle/>
          <a:p>
            <a:fld id="{8F4502C1-C1A1-154D-AAC7-00292F4BD389}" type="slidenum">
              <a:rPr lang="en-DK" smtClean="0"/>
              <a:t>‹#›</a:t>
            </a:fld>
            <a:endParaRPr lang="en-DK"/>
          </a:p>
        </p:txBody>
      </p:sp>
    </p:spTree>
    <p:extLst>
      <p:ext uri="{BB962C8B-B14F-4D97-AF65-F5344CB8AC3E}">
        <p14:creationId xmlns:p14="http://schemas.microsoft.com/office/powerpoint/2010/main" val="2681251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onders-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3"/>
            <a:ext cx="12191997" cy="6864000"/>
          </a:xfrm>
          <a:prstGeom prst="rect">
            <a:avLst/>
          </a:prstGeom>
        </p:spPr>
      </p:pic>
      <p:sp>
        <p:nvSpPr>
          <p:cNvPr id="5" name="Tijdelijke aanduiding voor titel 1"/>
          <p:cNvSpPr>
            <a:spLocks noGrp="1"/>
          </p:cNvSpPr>
          <p:nvPr>
            <p:ph type="title" hasCustomPrompt="1"/>
          </p:nvPr>
        </p:nvSpPr>
        <p:spPr>
          <a:xfrm>
            <a:off x="1200000" y="432002"/>
            <a:ext cx="10080000" cy="297325"/>
          </a:xfrm>
          <a:prstGeom prst="rect">
            <a:avLst/>
          </a:prstGeom>
        </p:spPr>
        <p:txBody>
          <a:bodyPr vert="horz" lIns="0" tIns="0" rIns="0" bIns="0" rtlCol="0" anchor="t" anchorCtr="0">
            <a:spAutoFit/>
          </a:bodyPr>
          <a:lstStyle>
            <a:lvl1pPr marL="0" indent="0" algn="l">
              <a:defRPr sz="2133">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1200000" y="6240000"/>
            <a:ext cx="10991997" cy="618000"/>
          </a:xfrm>
          <a:prstGeom prst="rect">
            <a:avLst/>
          </a:prstGeom>
        </p:spPr>
        <p:txBody>
          <a:bodyPr lIns="0" tIns="0" rIns="180000" bIns="0" anchor="ctr" anchorCtr="0">
            <a:noAutofit/>
          </a:bodyPr>
          <a:lstStyle>
            <a:lvl1pPr marL="0" indent="0" algn="r">
              <a:buNone/>
              <a:defRPr sz="12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1200000" y="864000"/>
            <a:ext cx="10080000" cy="408894"/>
          </a:xfrm>
          <a:prstGeom prst="rect">
            <a:avLst/>
          </a:prstGeom>
        </p:spPr>
        <p:txBody>
          <a:bodyPr lIns="0" tIns="0" rIns="0" bIns="0" anchor="t" anchorCtr="0">
            <a:spAutoFit/>
          </a:bodyPr>
          <a:lstStyle>
            <a:lvl1pPr marL="0" indent="0">
              <a:buNone/>
              <a:defRPr sz="2933" baseline="0">
                <a:solidFill>
                  <a:schemeClr val="accent2"/>
                </a:solidFill>
                <a:latin typeface="+mj-lt"/>
              </a:defRPr>
            </a:lvl1pPr>
          </a:lstStyle>
          <a:p>
            <a:pPr lvl="0"/>
            <a:r>
              <a:rPr lang="en-GB"/>
              <a:t>Title of the slide</a:t>
            </a:r>
            <a:endParaRPr lang="en-GB" dirty="0"/>
          </a:p>
        </p:txBody>
      </p:sp>
      <p:sp>
        <p:nvSpPr>
          <p:cNvPr id="10" name="Tijdelijke aanduiding voor tekst 17"/>
          <p:cNvSpPr>
            <a:spLocks noGrp="1"/>
          </p:cNvSpPr>
          <p:nvPr>
            <p:ph type="body" sz="quarter" idx="16" hasCustomPrompt="1"/>
          </p:nvPr>
        </p:nvSpPr>
        <p:spPr>
          <a:xfrm>
            <a:off x="1200000" y="1440002"/>
            <a:ext cx="10080000" cy="295402"/>
          </a:xfrm>
          <a:prstGeom prst="rect">
            <a:avLst/>
          </a:prstGeom>
        </p:spPr>
        <p:txBody>
          <a:bodyPr wrap="square" lIns="0" tIns="0" rIns="0" bIns="0" anchor="t" anchorCtr="0">
            <a:spAutoFit/>
          </a:bodyPr>
          <a:lstStyle>
            <a:lvl1pPr marL="0" indent="0" algn="l">
              <a:buNone/>
              <a:defRPr sz="2133" baseline="0">
                <a:latin typeface="Times New Roman"/>
                <a:cs typeface="Times New Roman"/>
              </a:defRPr>
            </a:lvl1pPr>
          </a:lstStyle>
          <a:p>
            <a:pPr lvl="0"/>
            <a:r>
              <a:rPr lang="en-GB" dirty="0"/>
              <a:t>Text box for standard texts</a:t>
            </a:r>
          </a:p>
        </p:txBody>
      </p:sp>
    </p:spTree>
    <p:extLst>
      <p:ext uri="{BB962C8B-B14F-4D97-AF65-F5344CB8AC3E}">
        <p14:creationId xmlns:p14="http://schemas.microsoft.com/office/powerpoint/2010/main" val="1739113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onders-TITLE">
    <p:spTree>
      <p:nvGrpSpPr>
        <p:cNvPr id="1" name=""/>
        <p:cNvGrpSpPr/>
        <p:nvPr/>
      </p:nvGrpSpPr>
      <p:grpSpPr>
        <a:xfrm>
          <a:off x="0" y="0"/>
          <a:ext cx="0" cy="0"/>
          <a:chOff x="0" y="0"/>
          <a:chExt cx="0" cy="0"/>
        </a:xfrm>
      </p:grpSpPr>
      <p:pic>
        <p:nvPicPr>
          <p:cNvPr id="4" name="Afbeelding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 y="0"/>
            <a:ext cx="12191996" cy="6864000"/>
          </a:xfrm>
          <a:prstGeom prst="rect">
            <a:avLst/>
          </a:prstGeom>
        </p:spPr>
      </p:pic>
      <p:sp>
        <p:nvSpPr>
          <p:cNvPr id="12" name="Titel 11"/>
          <p:cNvSpPr>
            <a:spLocks noGrp="1"/>
          </p:cNvSpPr>
          <p:nvPr>
            <p:ph type="title" hasCustomPrompt="1"/>
          </p:nvPr>
        </p:nvSpPr>
        <p:spPr>
          <a:xfrm>
            <a:off x="2280000" y="960000"/>
            <a:ext cx="9120000" cy="3720000"/>
          </a:xfrm>
          <a:prstGeom prst="rect">
            <a:avLst/>
          </a:prstGeom>
        </p:spPr>
        <p:txBody>
          <a:bodyPr vert="horz" lIns="0" tIns="0" rIns="0" bIns="0" anchor="b" anchorCtr="0"/>
          <a:lstStyle>
            <a:lvl1pPr algn="l">
              <a:lnSpc>
                <a:spcPts val="4800"/>
              </a:lnSpc>
              <a:defRPr sz="4267">
                <a:latin typeface="Times New Roman"/>
                <a:cs typeface="Times New Roman"/>
              </a:defRPr>
            </a:lvl1pPr>
          </a:lstStyle>
          <a:p>
            <a:r>
              <a:rPr lang="en-GB" dirty="0"/>
              <a:t>Title of </a:t>
            </a:r>
            <a:r>
              <a:rPr lang="en-GB" noProof="0" dirty="0"/>
              <a:t>the</a:t>
            </a:r>
            <a:r>
              <a:rPr lang="en-GB" dirty="0"/>
              <a:t> presentation</a:t>
            </a:r>
          </a:p>
        </p:txBody>
      </p:sp>
      <p:sp>
        <p:nvSpPr>
          <p:cNvPr id="13" name="Tijdelijke aanduiding voor tekst 17"/>
          <p:cNvSpPr>
            <a:spLocks noGrp="1"/>
          </p:cNvSpPr>
          <p:nvPr>
            <p:ph type="body" sz="quarter" idx="12" hasCustomPrompt="1"/>
          </p:nvPr>
        </p:nvSpPr>
        <p:spPr>
          <a:xfrm>
            <a:off x="2280000" y="4680002"/>
            <a:ext cx="9120000" cy="387798"/>
          </a:xfrm>
          <a:prstGeom prst="rect">
            <a:avLst/>
          </a:prstGeom>
        </p:spPr>
        <p:txBody>
          <a:bodyPr lIns="0" tIns="0" rIns="0" bIns="0" anchor="t" anchorCtr="0">
            <a:spAutoFit/>
          </a:bodyPr>
          <a:lstStyle>
            <a:lvl1pPr marL="0" indent="0">
              <a:buNone/>
              <a:defRPr sz="2800" baseline="0">
                <a:solidFill>
                  <a:schemeClr val="tx2"/>
                </a:solidFill>
                <a:latin typeface="Times New Roman"/>
                <a:cs typeface="Times New Roman"/>
              </a:defRPr>
            </a:lvl1pPr>
          </a:lstStyle>
          <a:p>
            <a:pPr lvl="0"/>
            <a:r>
              <a:rPr lang="en-GB" dirty="0"/>
              <a:t>Author name</a:t>
            </a:r>
          </a:p>
        </p:txBody>
      </p:sp>
    </p:spTree>
    <p:extLst>
      <p:ext uri="{BB962C8B-B14F-4D97-AF65-F5344CB8AC3E}">
        <p14:creationId xmlns:p14="http://schemas.microsoft.com/office/powerpoint/2010/main" val="3220689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92F02-1B29-C40F-C524-DC43085B0C30}"/>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44A5B463-6ADE-61E5-A973-1CD4FE3D23C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1D124210-5B35-708F-FED1-6A5A489386B1}"/>
              </a:ext>
            </a:extLst>
          </p:cNvPr>
          <p:cNvSpPr>
            <a:spLocks noGrp="1"/>
          </p:cNvSpPr>
          <p:nvPr>
            <p:ph type="dt" sz="half" idx="10"/>
          </p:nvPr>
        </p:nvSpPr>
        <p:spPr/>
        <p:txBody>
          <a:bodyPr/>
          <a:lstStyle/>
          <a:p>
            <a:fld id="{95D7BA94-3F6E-1C4E-A270-308478286C6A}" type="datetimeFigureOut">
              <a:rPr lang="en-DK" smtClean="0"/>
              <a:t>10/05/2024</a:t>
            </a:fld>
            <a:endParaRPr lang="en-DK"/>
          </a:p>
        </p:txBody>
      </p:sp>
      <p:sp>
        <p:nvSpPr>
          <p:cNvPr id="5" name="Footer Placeholder 4">
            <a:extLst>
              <a:ext uri="{FF2B5EF4-FFF2-40B4-BE49-F238E27FC236}">
                <a16:creationId xmlns:a16="http://schemas.microsoft.com/office/drawing/2014/main" id="{4A140222-7248-1DCE-3CF6-EE819A83C854}"/>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4B930DB3-5AEB-2B17-55BE-4E7879D6FB9C}"/>
              </a:ext>
            </a:extLst>
          </p:cNvPr>
          <p:cNvSpPr>
            <a:spLocks noGrp="1"/>
          </p:cNvSpPr>
          <p:nvPr>
            <p:ph type="sldNum" sz="quarter" idx="12"/>
          </p:nvPr>
        </p:nvSpPr>
        <p:spPr/>
        <p:txBody>
          <a:bodyPr/>
          <a:lstStyle/>
          <a:p>
            <a:fld id="{8F4502C1-C1A1-154D-AAC7-00292F4BD389}" type="slidenum">
              <a:rPr lang="en-DK" smtClean="0"/>
              <a:t>‹#›</a:t>
            </a:fld>
            <a:endParaRPr lang="en-DK"/>
          </a:p>
        </p:txBody>
      </p:sp>
    </p:spTree>
    <p:extLst>
      <p:ext uri="{BB962C8B-B14F-4D97-AF65-F5344CB8AC3E}">
        <p14:creationId xmlns:p14="http://schemas.microsoft.com/office/powerpoint/2010/main" val="272714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4ACB-65FF-AFDE-F1AB-94C37DDE698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K"/>
          </a:p>
        </p:txBody>
      </p:sp>
      <p:sp>
        <p:nvSpPr>
          <p:cNvPr id="3" name="Text Placeholder 2">
            <a:extLst>
              <a:ext uri="{FF2B5EF4-FFF2-40B4-BE49-F238E27FC236}">
                <a16:creationId xmlns:a16="http://schemas.microsoft.com/office/drawing/2014/main" id="{D364B41B-0F1D-552E-E5CD-E2C85B0C3A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F1A6B11-B7C2-6015-201F-314C6EC84B06}"/>
              </a:ext>
            </a:extLst>
          </p:cNvPr>
          <p:cNvSpPr>
            <a:spLocks noGrp="1"/>
          </p:cNvSpPr>
          <p:nvPr>
            <p:ph type="dt" sz="half" idx="10"/>
          </p:nvPr>
        </p:nvSpPr>
        <p:spPr/>
        <p:txBody>
          <a:bodyPr/>
          <a:lstStyle/>
          <a:p>
            <a:fld id="{95D7BA94-3F6E-1C4E-A270-308478286C6A}" type="datetimeFigureOut">
              <a:rPr lang="en-DK" smtClean="0"/>
              <a:t>10/05/2024</a:t>
            </a:fld>
            <a:endParaRPr lang="en-DK"/>
          </a:p>
        </p:txBody>
      </p:sp>
      <p:sp>
        <p:nvSpPr>
          <p:cNvPr id="5" name="Footer Placeholder 4">
            <a:extLst>
              <a:ext uri="{FF2B5EF4-FFF2-40B4-BE49-F238E27FC236}">
                <a16:creationId xmlns:a16="http://schemas.microsoft.com/office/drawing/2014/main" id="{AE8071F9-1E08-E565-DBB6-B923FC787A52}"/>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2DD37435-66F8-7554-DE4C-2A0C64AADE67}"/>
              </a:ext>
            </a:extLst>
          </p:cNvPr>
          <p:cNvSpPr>
            <a:spLocks noGrp="1"/>
          </p:cNvSpPr>
          <p:nvPr>
            <p:ph type="sldNum" sz="quarter" idx="12"/>
          </p:nvPr>
        </p:nvSpPr>
        <p:spPr/>
        <p:txBody>
          <a:bodyPr/>
          <a:lstStyle/>
          <a:p>
            <a:fld id="{8F4502C1-C1A1-154D-AAC7-00292F4BD389}" type="slidenum">
              <a:rPr lang="en-DK" smtClean="0"/>
              <a:t>‹#›</a:t>
            </a:fld>
            <a:endParaRPr lang="en-DK"/>
          </a:p>
        </p:txBody>
      </p:sp>
    </p:spTree>
    <p:extLst>
      <p:ext uri="{BB962C8B-B14F-4D97-AF65-F5344CB8AC3E}">
        <p14:creationId xmlns:p14="http://schemas.microsoft.com/office/powerpoint/2010/main" val="1871910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ED74-2B8E-753B-68E1-2418E0376CC6}"/>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102C2D5C-2342-C2E6-0B28-8C5BF3F4688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Content Placeholder 3">
            <a:extLst>
              <a:ext uri="{FF2B5EF4-FFF2-40B4-BE49-F238E27FC236}">
                <a16:creationId xmlns:a16="http://schemas.microsoft.com/office/drawing/2014/main" id="{F1C9FDF0-6143-3745-6C40-DF57533ABE4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Date Placeholder 4">
            <a:extLst>
              <a:ext uri="{FF2B5EF4-FFF2-40B4-BE49-F238E27FC236}">
                <a16:creationId xmlns:a16="http://schemas.microsoft.com/office/drawing/2014/main" id="{5B94BCA6-5E31-8F25-34F1-6CA59D87C9EA}"/>
              </a:ext>
            </a:extLst>
          </p:cNvPr>
          <p:cNvSpPr>
            <a:spLocks noGrp="1"/>
          </p:cNvSpPr>
          <p:nvPr>
            <p:ph type="dt" sz="half" idx="10"/>
          </p:nvPr>
        </p:nvSpPr>
        <p:spPr/>
        <p:txBody>
          <a:bodyPr/>
          <a:lstStyle/>
          <a:p>
            <a:fld id="{95D7BA94-3F6E-1C4E-A270-308478286C6A}" type="datetimeFigureOut">
              <a:rPr lang="en-DK" smtClean="0"/>
              <a:t>10/05/2024</a:t>
            </a:fld>
            <a:endParaRPr lang="en-DK"/>
          </a:p>
        </p:txBody>
      </p:sp>
      <p:sp>
        <p:nvSpPr>
          <p:cNvPr id="6" name="Footer Placeholder 5">
            <a:extLst>
              <a:ext uri="{FF2B5EF4-FFF2-40B4-BE49-F238E27FC236}">
                <a16:creationId xmlns:a16="http://schemas.microsoft.com/office/drawing/2014/main" id="{A8BF5995-2BE4-EEA7-DEB0-C64D48015DF9}"/>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D1D9496A-B21D-5E01-A347-91800B7B6407}"/>
              </a:ext>
            </a:extLst>
          </p:cNvPr>
          <p:cNvSpPr>
            <a:spLocks noGrp="1"/>
          </p:cNvSpPr>
          <p:nvPr>
            <p:ph type="sldNum" sz="quarter" idx="12"/>
          </p:nvPr>
        </p:nvSpPr>
        <p:spPr/>
        <p:txBody>
          <a:bodyPr/>
          <a:lstStyle/>
          <a:p>
            <a:fld id="{8F4502C1-C1A1-154D-AAC7-00292F4BD389}" type="slidenum">
              <a:rPr lang="en-DK" smtClean="0"/>
              <a:t>‹#›</a:t>
            </a:fld>
            <a:endParaRPr lang="en-DK"/>
          </a:p>
        </p:txBody>
      </p:sp>
    </p:spTree>
    <p:extLst>
      <p:ext uri="{BB962C8B-B14F-4D97-AF65-F5344CB8AC3E}">
        <p14:creationId xmlns:p14="http://schemas.microsoft.com/office/powerpoint/2010/main" val="345145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63090-34E4-759C-F677-4966C412081B}"/>
              </a:ext>
            </a:extLst>
          </p:cNvPr>
          <p:cNvSpPr>
            <a:spLocks noGrp="1"/>
          </p:cNvSpPr>
          <p:nvPr>
            <p:ph type="title"/>
          </p:nvPr>
        </p:nvSpPr>
        <p:spPr>
          <a:xfrm>
            <a:off x="839788" y="365125"/>
            <a:ext cx="10515600" cy="1325563"/>
          </a:xfrm>
        </p:spPr>
        <p:txBody>
          <a:bodyPr/>
          <a:lstStyle/>
          <a:p>
            <a:r>
              <a:rPr lang="en-GB"/>
              <a:t>Click to edit Master title style</a:t>
            </a:r>
            <a:endParaRPr lang="en-DK"/>
          </a:p>
        </p:txBody>
      </p:sp>
      <p:sp>
        <p:nvSpPr>
          <p:cNvPr id="3" name="Text Placeholder 2">
            <a:extLst>
              <a:ext uri="{FF2B5EF4-FFF2-40B4-BE49-F238E27FC236}">
                <a16:creationId xmlns:a16="http://schemas.microsoft.com/office/drawing/2014/main" id="{371A199F-DC24-CD6D-72AF-296C4F7A0E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CA502DB-5608-64E4-3082-38B1294415E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Text Placeholder 4">
            <a:extLst>
              <a:ext uri="{FF2B5EF4-FFF2-40B4-BE49-F238E27FC236}">
                <a16:creationId xmlns:a16="http://schemas.microsoft.com/office/drawing/2014/main" id="{7A44229F-3F39-0338-0FAA-E6ABA9FADE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4BA67AA-77DA-3A4E-6D5A-08DE999721B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7" name="Date Placeholder 6">
            <a:extLst>
              <a:ext uri="{FF2B5EF4-FFF2-40B4-BE49-F238E27FC236}">
                <a16:creationId xmlns:a16="http://schemas.microsoft.com/office/drawing/2014/main" id="{F9DB0DD7-0073-0FB0-C9E3-5D72B7569283}"/>
              </a:ext>
            </a:extLst>
          </p:cNvPr>
          <p:cNvSpPr>
            <a:spLocks noGrp="1"/>
          </p:cNvSpPr>
          <p:nvPr>
            <p:ph type="dt" sz="half" idx="10"/>
          </p:nvPr>
        </p:nvSpPr>
        <p:spPr/>
        <p:txBody>
          <a:bodyPr/>
          <a:lstStyle/>
          <a:p>
            <a:fld id="{95D7BA94-3F6E-1C4E-A270-308478286C6A}" type="datetimeFigureOut">
              <a:rPr lang="en-DK" smtClean="0"/>
              <a:t>10/05/2024</a:t>
            </a:fld>
            <a:endParaRPr lang="en-DK"/>
          </a:p>
        </p:txBody>
      </p:sp>
      <p:sp>
        <p:nvSpPr>
          <p:cNvPr id="8" name="Footer Placeholder 7">
            <a:extLst>
              <a:ext uri="{FF2B5EF4-FFF2-40B4-BE49-F238E27FC236}">
                <a16:creationId xmlns:a16="http://schemas.microsoft.com/office/drawing/2014/main" id="{C51CE452-5115-D041-05D0-7A390F182072}"/>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9A53C0FA-728E-9999-BDF1-B64B7A927EA9}"/>
              </a:ext>
            </a:extLst>
          </p:cNvPr>
          <p:cNvSpPr>
            <a:spLocks noGrp="1"/>
          </p:cNvSpPr>
          <p:nvPr>
            <p:ph type="sldNum" sz="quarter" idx="12"/>
          </p:nvPr>
        </p:nvSpPr>
        <p:spPr/>
        <p:txBody>
          <a:bodyPr/>
          <a:lstStyle/>
          <a:p>
            <a:fld id="{8F4502C1-C1A1-154D-AAC7-00292F4BD389}" type="slidenum">
              <a:rPr lang="en-DK" smtClean="0"/>
              <a:t>‹#›</a:t>
            </a:fld>
            <a:endParaRPr lang="en-DK"/>
          </a:p>
        </p:txBody>
      </p:sp>
    </p:spTree>
    <p:extLst>
      <p:ext uri="{BB962C8B-B14F-4D97-AF65-F5344CB8AC3E}">
        <p14:creationId xmlns:p14="http://schemas.microsoft.com/office/powerpoint/2010/main" val="2906098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9F11E-631F-29E3-3F41-9B49186D8FAB}"/>
              </a:ext>
            </a:extLst>
          </p:cNvPr>
          <p:cNvSpPr>
            <a:spLocks noGrp="1"/>
          </p:cNvSpPr>
          <p:nvPr>
            <p:ph type="title"/>
          </p:nvPr>
        </p:nvSpPr>
        <p:spPr/>
        <p:txBody>
          <a:bodyPr/>
          <a:lstStyle/>
          <a:p>
            <a:r>
              <a:rPr lang="en-GB"/>
              <a:t>Click to edit Master title style</a:t>
            </a:r>
            <a:endParaRPr lang="en-DK"/>
          </a:p>
        </p:txBody>
      </p:sp>
      <p:sp>
        <p:nvSpPr>
          <p:cNvPr id="3" name="Date Placeholder 2">
            <a:extLst>
              <a:ext uri="{FF2B5EF4-FFF2-40B4-BE49-F238E27FC236}">
                <a16:creationId xmlns:a16="http://schemas.microsoft.com/office/drawing/2014/main" id="{D1418331-47C7-BABA-7F6E-FC87C186A31F}"/>
              </a:ext>
            </a:extLst>
          </p:cNvPr>
          <p:cNvSpPr>
            <a:spLocks noGrp="1"/>
          </p:cNvSpPr>
          <p:nvPr>
            <p:ph type="dt" sz="half" idx="10"/>
          </p:nvPr>
        </p:nvSpPr>
        <p:spPr/>
        <p:txBody>
          <a:bodyPr/>
          <a:lstStyle/>
          <a:p>
            <a:fld id="{95D7BA94-3F6E-1C4E-A270-308478286C6A}" type="datetimeFigureOut">
              <a:rPr lang="en-DK" smtClean="0"/>
              <a:t>10/05/2024</a:t>
            </a:fld>
            <a:endParaRPr lang="en-DK"/>
          </a:p>
        </p:txBody>
      </p:sp>
      <p:sp>
        <p:nvSpPr>
          <p:cNvPr id="4" name="Footer Placeholder 3">
            <a:extLst>
              <a:ext uri="{FF2B5EF4-FFF2-40B4-BE49-F238E27FC236}">
                <a16:creationId xmlns:a16="http://schemas.microsoft.com/office/drawing/2014/main" id="{87EF6071-6CD4-DD3C-87F2-F2DBAC2F6627}"/>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EDB8EC91-F92A-B290-3655-7104431AF977}"/>
              </a:ext>
            </a:extLst>
          </p:cNvPr>
          <p:cNvSpPr>
            <a:spLocks noGrp="1"/>
          </p:cNvSpPr>
          <p:nvPr>
            <p:ph type="sldNum" sz="quarter" idx="12"/>
          </p:nvPr>
        </p:nvSpPr>
        <p:spPr/>
        <p:txBody>
          <a:bodyPr/>
          <a:lstStyle/>
          <a:p>
            <a:fld id="{8F4502C1-C1A1-154D-AAC7-00292F4BD389}" type="slidenum">
              <a:rPr lang="en-DK" smtClean="0"/>
              <a:t>‹#›</a:t>
            </a:fld>
            <a:endParaRPr lang="en-DK"/>
          </a:p>
        </p:txBody>
      </p:sp>
    </p:spTree>
    <p:extLst>
      <p:ext uri="{BB962C8B-B14F-4D97-AF65-F5344CB8AC3E}">
        <p14:creationId xmlns:p14="http://schemas.microsoft.com/office/powerpoint/2010/main" val="4172063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A66B2F-3E8B-A0AA-103A-1E01CBA9E1A7}"/>
              </a:ext>
            </a:extLst>
          </p:cNvPr>
          <p:cNvSpPr>
            <a:spLocks noGrp="1"/>
          </p:cNvSpPr>
          <p:nvPr>
            <p:ph type="dt" sz="half" idx="10"/>
          </p:nvPr>
        </p:nvSpPr>
        <p:spPr/>
        <p:txBody>
          <a:bodyPr/>
          <a:lstStyle/>
          <a:p>
            <a:fld id="{95D7BA94-3F6E-1C4E-A270-308478286C6A}" type="datetimeFigureOut">
              <a:rPr lang="en-DK" smtClean="0"/>
              <a:t>10/05/2024</a:t>
            </a:fld>
            <a:endParaRPr lang="en-DK"/>
          </a:p>
        </p:txBody>
      </p:sp>
      <p:sp>
        <p:nvSpPr>
          <p:cNvPr id="3" name="Footer Placeholder 2">
            <a:extLst>
              <a:ext uri="{FF2B5EF4-FFF2-40B4-BE49-F238E27FC236}">
                <a16:creationId xmlns:a16="http://schemas.microsoft.com/office/drawing/2014/main" id="{B65D5DA7-B696-005A-C635-38CE268FDCC6}"/>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C2063445-3AF5-459C-F957-51728071DB29}"/>
              </a:ext>
            </a:extLst>
          </p:cNvPr>
          <p:cNvSpPr>
            <a:spLocks noGrp="1"/>
          </p:cNvSpPr>
          <p:nvPr>
            <p:ph type="sldNum" sz="quarter" idx="12"/>
          </p:nvPr>
        </p:nvSpPr>
        <p:spPr/>
        <p:txBody>
          <a:bodyPr/>
          <a:lstStyle/>
          <a:p>
            <a:fld id="{8F4502C1-C1A1-154D-AAC7-00292F4BD389}" type="slidenum">
              <a:rPr lang="en-DK" smtClean="0"/>
              <a:t>‹#›</a:t>
            </a:fld>
            <a:endParaRPr lang="en-DK"/>
          </a:p>
        </p:txBody>
      </p:sp>
    </p:spTree>
    <p:extLst>
      <p:ext uri="{BB962C8B-B14F-4D97-AF65-F5344CB8AC3E}">
        <p14:creationId xmlns:p14="http://schemas.microsoft.com/office/powerpoint/2010/main" val="2730102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F625-C17B-1342-3061-78B734B4484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DE337828-831E-9C81-1A7D-A6055D08B8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ext Placeholder 3">
            <a:extLst>
              <a:ext uri="{FF2B5EF4-FFF2-40B4-BE49-F238E27FC236}">
                <a16:creationId xmlns:a16="http://schemas.microsoft.com/office/drawing/2014/main" id="{D3B4E107-642D-02DA-C5DD-FD27338AE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956C1BF-CD90-308F-E26D-E09A06CE5B3A}"/>
              </a:ext>
            </a:extLst>
          </p:cNvPr>
          <p:cNvSpPr>
            <a:spLocks noGrp="1"/>
          </p:cNvSpPr>
          <p:nvPr>
            <p:ph type="dt" sz="half" idx="10"/>
          </p:nvPr>
        </p:nvSpPr>
        <p:spPr/>
        <p:txBody>
          <a:bodyPr/>
          <a:lstStyle/>
          <a:p>
            <a:fld id="{95D7BA94-3F6E-1C4E-A270-308478286C6A}" type="datetimeFigureOut">
              <a:rPr lang="en-DK" smtClean="0"/>
              <a:t>10/05/2024</a:t>
            </a:fld>
            <a:endParaRPr lang="en-DK"/>
          </a:p>
        </p:txBody>
      </p:sp>
      <p:sp>
        <p:nvSpPr>
          <p:cNvPr id="6" name="Footer Placeholder 5">
            <a:extLst>
              <a:ext uri="{FF2B5EF4-FFF2-40B4-BE49-F238E27FC236}">
                <a16:creationId xmlns:a16="http://schemas.microsoft.com/office/drawing/2014/main" id="{0FB5A558-6B73-052C-5944-6E85F5D5F300}"/>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2FF8718A-2B4A-2468-BC2E-F2A8555F96CE}"/>
              </a:ext>
            </a:extLst>
          </p:cNvPr>
          <p:cNvSpPr>
            <a:spLocks noGrp="1"/>
          </p:cNvSpPr>
          <p:nvPr>
            <p:ph type="sldNum" sz="quarter" idx="12"/>
          </p:nvPr>
        </p:nvSpPr>
        <p:spPr/>
        <p:txBody>
          <a:bodyPr/>
          <a:lstStyle/>
          <a:p>
            <a:fld id="{8F4502C1-C1A1-154D-AAC7-00292F4BD389}" type="slidenum">
              <a:rPr lang="en-DK" smtClean="0"/>
              <a:t>‹#›</a:t>
            </a:fld>
            <a:endParaRPr lang="en-DK"/>
          </a:p>
        </p:txBody>
      </p:sp>
    </p:spTree>
    <p:extLst>
      <p:ext uri="{BB962C8B-B14F-4D97-AF65-F5344CB8AC3E}">
        <p14:creationId xmlns:p14="http://schemas.microsoft.com/office/powerpoint/2010/main" val="285676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4569D-2BB4-EC4A-6A8F-898263C3D3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Picture Placeholder 2">
            <a:extLst>
              <a:ext uri="{FF2B5EF4-FFF2-40B4-BE49-F238E27FC236}">
                <a16:creationId xmlns:a16="http://schemas.microsoft.com/office/drawing/2014/main" id="{32ED5A7D-CDE4-90D8-5660-7555E3543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011AE01D-C32C-0E69-EF3A-B9DD9F65F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825482E-D0D9-F5F9-3FE6-AA725A5AC9F0}"/>
              </a:ext>
            </a:extLst>
          </p:cNvPr>
          <p:cNvSpPr>
            <a:spLocks noGrp="1"/>
          </p:cNvSpPr>
          <p:nvPr>
            <p:ph type="dt" sz="half" idx="10"/>
          </p:nvPr>
        </p:nvSpPr>
        <p:spPr/>
        <p:txBody>
          <a:bodyPr/>
          <a:lstStyle/>
          <a:p>
            <a:fld id="{95D7BA94-3F6E-1C4E-A270-308478286C6A}" type="datetimeFigureOut">
              <a:rPr lang="en-DK" smtClean="0"/>
              <a:t>10/05/2024</a:t>
            </a:fld>
            <a:endParaRPr lang="en-DK"/>
          </a:p>
        </p:txBody>
      </p:sp>
      <p:sp>
        <p:nvSpPr>
          <p:cNvPr id="6" name="Footer Placeholder 5">
            <a:extLst>
              <a:ext uri="{FF2B5EF4-FFF2-40B4-BE49-F238E27FC236}">
                <a16:creationId xmlns:a16="http://schemas.microsoft.com/office/drawing/2014/main" id="{88494E1D-3FB9-7558-D327-7E1315B99140}"/>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EA1FC09C-933E-6D63-890E-84AD051628C7}"/>
              </a:ext>
            </a:extLst>
          </p:cNvPr>
          <p:cNvSpPr>
            <a:spLocks noGrp="1"/>
          </p:cNvSpPr>
          <p:nvPr>
            <p:ph type="sldNum" sz="quarter" idx="12"/>
          </p:nvPr>
        </p:nvSpPr>
        <p:spPr/>
        <p:txBody>
          <a:bodyPr/>
          <a:lstStyle/>
          <a:p>
            <a:fld id="{8F4502C1-C1A1-154D-AAC7-00292F4BD389}" type="slidenum">
              <a:rPr lang="en-DK" smtClean="0"/>
              <a:t>‹#›</a:t>
            </a:fld>
            <a:endParaRPr lang="en-DK"/>
          </a:p>
        </p:txBody>
      </p:sp>
    </p:spTree>
    <p:extLst>
      <p:ext uri="{BB962C8B-B14F-4D97-AF65-F5344CB8AC3E}">
        <p14:creationId xmlns:p14="http://schemas.microsoft.com/office/powerpoint/2010/main" val="4001233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1E3963-F8BF-8B3F-5E9C-E05B731C3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K"/>
          </a:p>
        </p:txBody>
      </p:sp>
      <p:sp>
        <p:nvSpPr>
          <p:cNvPr id="3" name="Text Placeholder 2">
            <a:extLst>
              <a:ext uri="{FF2B5EF4-FFF2-40B4-BE49-F238E27FC236}">
                <a16:creationId xmlns:a16="http://schemas.microsoft.com/office/drawing/2014/main" id="{A03C471C-FAB1-F0F2-5D9E-89F4E35939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B95DD47B-B257-891F-6899-7253BBA1EE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D7BA94-3F6E-1C4E-A270-308478286C6A}" type="datetimeFigureOut">
              <a:rPr lang="en-DK" smtClean="0"/>
              <a:t>10/05/2024</a:t>
            </a:fld>
            <a:endParaRPr lang="en-DK"/>
          </a:p>
        </p:txBody>
      </p:sp>
      <p:sp>
        <p:nvSpPr>
          <p:cNvPr id="5" name="Footer Placeholder 4">
            <a:extLst>
              <a:ext uri="{FF2B5EF4-FFF2-40B4-BE49-F238E27FC236}">
                <a16:creationId xmlns:a16="http://schemas.microsoft.com/office/drawing/2014/main" id="{002FB8BE-6369-9DD9-FC65-6DFE4AF87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K"/>
          </a:p>
        </p:txBody>
      </p:sp>
      <p:sp>
        <p:nvSpPr>
          <p:cNvPr id="6" name="Slide Number Placeholder 5">
            <a:extLst>
              <a:ext uri="{FF2B5EF4-FFF2-40B4-BE49-F238E27FC236}">
                <a16:creationId xmlns:a16="http://schemas.microsoft.com/office/drawing/2014/main" id="{4333F0DB-0109-AF49-C28B-0A67F927B6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4502C1-C1A1-154D-AAC7-00292F4BD389}" type="slidenum">
              <a:rPr lang="en-DK" smtClean="0"/>
              <a:t>‹#›</a:t>
            </a:fld>
            <a:endParaRPr lang="en-DK"/>
          </a:p>
        </p:txBody>
      </p:sp>
    </p:spTree>
    <p:extLst>
      <p:ext uri="{BB962C8B-B14F-4D97-AF65-F5344CB8AC3E}">
        <p14:creationId xmlns:p14="http://schemas.microsoft.com/office/powerpoint/2010/main" val="2933067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280000" y="537011"/>
            <a:ext cx="9120000" cy="2212408"/>
          </a:xfrm>
        </p:spPr>
        <p:txBody>
          <a:bodyPr/>
          <a:lstStyle/>
          <a:p>
            <a:r>
              <a:rPr lang="en-GB" sz="3733" dirty="0"/>
              <a:t>MEG-AHAT: Propagation of spectral flicker during visual- and non-visual cognitive tasks</a:t>
            </a:r>
          </a:p>
        </p:txBody>
      </p:sp>
      <p:sp>
        <p:nvSpPr>
          <p:cNvPr id="3" name="Tijdelijke aanduiding voor tekst 2"/>
          <p:cNvSpPr>
            <a:spLocks noGrp="1"/>
          </p:cNvSpPr>
          <p:nvPr>
            <p:ph type="body" sz="quarter" idx="12"/>
          </p:nvPr>
        </p:nvSpPr>
        <p:spPr>
          <a:xfrm>
            <a:off x="2280000" y="2749419"/>
            <a:ext cx="9120000" cy="3740511"/>
          </a:xfrm>
        </p:spPr>
        <p:txBody>
          <a:bodyPr>
            <a:spAutoFit/>
          </a:bodyPr>
          <a:lstStyle/>
          <a:p>
            <a:r>
              <a:rPr lang="en-GB" dirty="0"/>
              <a:t>Mark Alexander Henney</a:t>
            </a:r>
            <a:r>
              <a:rPr lang="en-GB" baseline="30000" dirty="0"/>
              <a:t>1,2,4</a:t>
            </a:r>
            <a:endParaRPr lang="en-GB" dirty="0"/>
          </a:p>
          <a:p>
            <a:r>
              <a:rPr lang="en-GB" dirty="0" err="1"/>
              <a:t>Eelke</a:t>
            </a:r>
            <a:r>
              <a:rPr lang="en-GB" dirty="0"/>
              <a:t> Spaak</a:t>
            </a:r>
            <a:r>
              <a:rPr lang="en-GB" baseline="30000" dirty="0"/>
              <a:t>3</a:t>
            </a:r>
            <a:endParaRPr lang="en-GB" sz="1600" dirty="0"/>
          </a:p>
          <a:p>
            <a:r>
              <a:rPr lang="en-GB" dirty="0"/>
              <a:t>Robert </a:t>
            </a:r>
            <a:r>
              <a:rPr lang="en-GB" dirty="0" err="1"/>
              <a:t>Oostenveld</a:t>
            </a:r>
            <a:r>
              <a:rPr lang="en-GB" dirty="0"/>
              <a:t> (PI)</a:t>
            </a:r>
            <a:r>
              <a:rPr lang="en-GB" baseline="30000" dirty="0"/>
              <a:t>4</a:t>
            </a:r>
            <a:endParaRPr lang="en-GB" dirty="0"/>
          </a:p>
          <a:p>
            <a:endParaRPr lang="en-GB" sz="1600" dirty="0"/>
          </a:p>
          <a:p>
            <a:r>
              <a:rPr lang="en-GB" sz="1600" dirty="0"/>
              <a:t>1 Technical University of Denmark, Department of Applied Mathematics and Computer Science, Section for Cognitive Systems</a:t>
            </a:r>
          </a:p>
          <a:p>
            <a:r>
              <a:rPr lang="en-GB" sz="1600" dirty="0"/>
              <a:t>2 OptoCeutics </a:t>
            </a:r>
            <a:r>
              <a:rPr lang="en-GB" sz="1600" dirty="0" err="1"/>
              <a:t>ApS</a:t>
            </a:r>
            <a:endParaRPr lang="en-GB" sz="1600" dirty="0"/>
          </a:p>
          <a:p>
            <a:r>
              <a:rPr lang="en-GB" sz="1600" dirty="0"/>
              <a:t>3 Radboud University, Donders Institute, Donders Centre for Cognition</a:t>
            </a:r>
          </a:p>
          <a:p>
            <a:r>
              <a:rPr lang="en-GB" sz="1600" dirty="0"/>
              <a:t>4 Radboud University, Donders Institute, Donders Centre for Cognitive Neuroimaging</a:t>
            </a:r>
          </a:p>
          <a:p>
            <a:endParaRPr lang="en-GB" sz="1600" dirty="0"/>
          </a:p>
        </p:txBody>
      </p:sp>
    </p:spTree>
    <p:extLst>
      <p:ext uri="{BB962C8B-B14F-4D97-AF65-F5344CB8AC3E}">
        <p14:creationId xmlns:p14="http://schemas.microsoft.com/office/powerpoint/2010/main" val="22476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72E4-199F-C6BF-70DC-ED20064DD870}"/>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BB162AD0-888B-5507-5AC7-038DD363B151}"/>
              </a:ext>
            </a:extLst>
          </p:cNvPr>
          <p:cNvSpPr>
            <a:spLocks noGrp="1"/>
          </p:cNvSpPr>
          <p:nvPr>
            <p:ph type="body" sz="quarter" idx="11"/>
          </p:nvPr>
        </p:nvSpPr>
        <p:spPr>
          <a:xfrm>
            <a:off x="3076355" y="5883349"/>
            <a:ext cx="9115643" cy="974651"/>
          </a:xfrm>
        </p:spPr>
        <p:txBody>
          <a:bodyPr/>
          <a:lstStyle/>
          <a:p>
            <a:r>
              <a:rPr lang="en-US" sz="1400" dirty="0"/>
              <a:t>We consider the three types of visual stimulation as somewhat </a:t>
            </a:r>
            <a:r>
              <a:rPr lang="en-US" sz="1400" i="1" dirty="0"/>
              <a:t>ordinal</a:t>
            </a:r>
            <a:r>
              <a:rPr lang="en-US" sz="1400" dirty="0"/>
              <a:t>. Static light is the lower extreme, visible stroboscopic flicker is the upper extreme, and invisible spectral flicker is the middle ground.</a:t>
            </a:r>
          </a:p>
        </p:txBody>
      </p:sp>
      <p:sp>
        <p:nvSpPr>
          <p:cNvPr id="4" name="Text Placeholder 3">
            <a:extLst>
              <a:ext uri="{FF2B5EF4-FFF2-40B4-BE49-F238E27FC236}">
                <a16:creationId xmlns:a16="http://schemas.microsoft.com/office/drawing/2014/main" id="{1D23DD39-88F9-31CE-402A-2A201F2D4498}"/>
              </a:ext>
            </a:extLst>
          </p:cNvPr>
          <p:cNvSpPr>
            <a:spLocks noGrp="1"/>
          </p:cNvSpPr>
          <p:nvPr>
            <p:ph type="body" sz="quarter" idx="12"/>
          </p:nvPr>
        </p:nvSpPr>
        <p:spPr/>
        <p:txBody>
          <a:bodyPr/>
          <a:lstStyle/>
          <a:p>
            <a:r>
              <a:rPr lang="en-US" dirty="0"/>
              <a:t>Research Questions</a:t>
            </a:r>
          </a:p>
        </p:txBody>
      </p:sp>
      <p:sp>
        <p:nvSpPr>
          <p:cNvPr id="5" name="Text Placeholder 4">
            <a:extLst>
              <a:ext uri="{FF2B5EF4-FFF2-40B4-BE49-F238E27FC236}">
                <a16:creationId xmlns:a16="http://schemas.microsoft.com/office/drawing/2014/main" id="{F258F11B-B32D-7B7C-9025-A83405B4A800}"/>
              </a:ext>
            </a:extLst>
          </p:cNvPr>
          <p:cNvSpPr>
            <a:spLocks noGrp="1"/>
          </p:cNvSpPr>
          <p:nvPr>
            <p:ph type="body" sz="quarter" idx="16"/>
          </p:nvPr>
        </p:nvSpPr>
        <p:spPr>
          <a:xfrm>
            <a:off x="1200000" y="1440002"/>
            <a:ext cx="10080000" cy="2580771"/>
          </a:xfrm>
        </p:spPr>
        <p:txBody>
          <a:bodyPr/>
          <a:lstStyle/>
          <a:p>
            <a:pPr marL="457189" indent="-457189">
              <a:buFont typeface="Arial"/>
              <a:buAutoNum type="arabicPeriod"/>
            </a:pPr>
            <a:r>
              <a:rPr lang="en-GB" dirty="0"/>
              <a:t>Does spatial attention modulate the 40 Hz response propagation from visible stroboscopic flicker and invisible spectral flicker? </a:t>
            </a:r>
          </a:p>
          <a:p>
            <a:pPr marL="457189" indent="-457189">
              <a:buFont typeface="Arial"/>
              <a:buAutoNum type="arabicPeriod"/>
            </a:pPr>
            <a:r>
              <a:rPr lang="en-GB" dirty="0">
                <a:solidFill>
                  <a:schemeClr val="bg1">
                    <a:lumMod val="50000"/>
                  </a:schemeClr>
                </a:solidFill>
              </a:rPr>
              <a:t>Is the effect on propagation caused by the cognitive engagement or by a specifically visual task?</a:t>
            </a:r>
          </a:p>
          <a:p>
            <a:pPr marL="457189" indent="-457189">
              <a:buAutoNum type="arabicPeriod"/>
            </a:pPr>
            <a:r>
              <a:rPr lang="en-GB" dirty="0">
                <a:solidFill>
                  <a:schemeClr val="bg1">
                    <a:lumMod val="50000"/>
                  </a:schemeClr>
                </a:solidFill>
              </a:rPr>
              <a:t>How does 40 Hz flicker affect cognitive performance?</a:t>
            </a:r>
          </a:p>
          <a:p>
            <a:pPr marL="457189" indent="-457189">
              <a:buAutoNum type="arabicPeriod"/>
            </a:pPr>
            <a:endParaRPr lang="en-GB" dirty="0"/>
          </a:p>
          <a:p>
            <a:endParaRPr lang="en-GB" dirty="0"/>
          </a:p>
        </p:txBody>
      </p:sp>
    </p:spTree>
    <p:extLst>
      <p:ext uri="{BB962C8B-B14F-4D97-AF65-F5344CB8AC3E}">
        <p14:creationId xmlns:p14="http://schemas.microsoft.com/office/powerpoint/2010/main" val="54088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Methods: Experiment 1/2</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1200000" y="1440001"/>
            <a:ext cx="5985587" cy="1444499"/>
          </a:xfrm>
        </p:spPr>
        <p:txBody>
          <a:bodyPr/>
          <a:lstStyle/>
          <a:p>
            <a:r>
              <a:rPr lang="en-GB" dirty="0"/>
              <a:t>MEG experiment of 2 x 3 factorial design:</a:t>
            </a:r>
          </a:p>
          <a:p>
            <a:r>
              <a:rPr lang="en-GB" dirty="0"/>
              <a:t>Lateralised attention</a:t>
            </a:r>
          </a:p>
          <a:p>
            <a:r>
              <a:rPr lang="en-GB" dirty="0"/>
              <a:t>Three types of flicker conditions (stroboscopic- and spectral flicker, and static light with no flicker)</a:t>
            </a:r>
          </a:p>
        </p:txBody>
      </p:sp>
      <p:pic>
        <p:nvPicPr>
          <p:cNvPr id="17" name="Picture 16">
            <a:extLst>
              <a:ext uri="{FF2B5EF4-FFF2-40B4-BE49-F238E27FC236}">
                <a16:creationId xmlns:a16="http://schemas.microsoft.com/office/drawing/2014/main" id="{5770E718-D7A6-6354-BA5C-B38D1789FB7B}"/>
              </a:ext>
            </a:extLst>
          </p:cNvPr>
          <p:cNvPicPr>
            <a:picLocks noChangeAspect="1"/>
          </p:cNvPicPr>
          <p:nvPr/>
        </p:nvPicPr>
        <p:blipFill>
          <a:blip r:embed="rId3"/>
          <a:srcRect/>
          <a:stretch/>
        </p:blipFill>
        <p:spPr>
          <a:xfrm>
            <a:off x="8557473" y="2923243"/>
            <a:ext cx="2105920" cy="1326304"/>
          </a:xfrm>
          <a:prstGeom prst="rect">
            <a:avLst/>
          </a:prstGeom>
          <a:ln w="19050">
            <a:solidFill>
              <a:schemeClr val="tx1"/>
            </a:solidFill>
          </a:ln>
        </p:spPr>
      </p:pic>
      <p:pic>
        <p:nvPicPr>
          <p:cNvPr id="19" name="Picture 18">
            <a:extLst>
              <a:ext uri="{FF2B5EF4-FFF2-40B4-BE49-F238E27FC236}">
                <a16:creationId xmlns:a16="http://schemas.microsoft.com/office/drawing/2014/main" id="{2057214D-DBA0-1E44-FB63-C0D396A111B1}"/>
              </a:ext>
            </a:extLst>
          </p:cNvPr>
          <p:cNvPicPr>
            <a:picLocks noChangeAspect="1"/>
          </p:cNvPicPr>
          <p:nvPr/>
        </p:nvPicPr>
        <p:blipFill>
          <a:blip r:embed="rId4"/>
          <a:srcRect/>
          <a:stretch/>
        </p:blipFill>
        <p:spPr>
          <a:xfrm>
            <a:off x="8557473" y="4841039"/>
            <a:ext cx="2105920" cy="1326304"/>
          </a:xfrm>
          <a:prstGeom prst="rect">
            <a:avLst/>
          </a:prstGeom>
          <a:ln w="19050">
            <a:solidFill>
              <a:schemeClr val="tx1"/>
            </a:solidFill>
          </a:ln>
        </p:spPr>
      </p:pic>
      <p:cxnSp>
        <p:nvCxnSpPr>
          <p:cNvPr id="25" name="Straight Arrow Connector 24">
            <a:extLst>
              <a:ext uri="{FF2B5EF4-FFF2-40B4-BE49-F238E27FC236}">
                <a16:creationId xmlns:a16="http://schemas.microsoft.com/office/drawing/2014/main" id="{6378723E-A3AC-5845-29BE-99FFB9FCBAA9}"/>
              </a:ext>
            </a:extLst>
          </p:cNvPr>
          <p:cNvCxnSpPr>
            <a:cxnSpLocks/>
            <a:stCxn id="17" idx="2"/>
            <a:endCxn id="19" idx="0"/>
          </p:cNvCxnSpPr>
          <p:nvPr/>
        </p:nvCxnSpPr>
        <p:spPr>
          <a:xfrm>
            <a:off x="9610433" y="4249547"/>
            <a:ext cx="0" cy="591492"/>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graphicFrame>
        <p:nvGraphicFramePr>
          <p:cNvPr id="29" name="Table 28">
            <a:extLst>
              <a:ext uri="{FF2B5EF4-FFF2-40B4-BE49-F238E27FC236}">
                <a16:creationId xmlns:a16="http://schemas.microsoft.com/office/drawing/2014/main" id="{DFE18775-056A-9388-BEE9-18B4D66E9AAF}"/>
              </a:ext>
            </a:extLst>
          </p:cNvPr>
          <p:cNvGraphicFramePr>
            <a:graphicFrameLocks noGrp="1"/>
          </p:cNvGraphicFramePr>
          <p:nvPr/>
        </p:nvGraphicFramePr>
        <p:xfrm>
          <a:off x="681637" y="3241000"/>
          <a:ext cx="7021979" cy="2068304"/>
        </p:xfrm>
        <a:graphic>
          <a:graphicData uri="http://schemas.openxmlformats.org/drawingml/2006/table">
            <a:tbl>
              <a:tblPr firstRow="1" bandRow="1">
                <a:tableStyleId>{5940675A-B579-460E-94D1-54222C63F5DA}</a:tableStyleId>
              </a:tblPr>
              <a:tblGrid>
                <a:gridCol w="1180952">
                  <a:extLst>
                    <a:ext uri="{9D8B030D-6E8A-4147-A177-3AD203B41FA5}">
                      <a16:colId xmlns:a16="http://schemas.microsoft.com/office/drawing/2014/main" val="3621655917"/>
                    </a:ext>
                  </a:extLst>
                </a:gridCol>
                <a:gridCol w="1247887">
                  <a:extLst>
                    <a:ext uri="{9D8B030D-6E8A-4147-A177-3AD203B41FA5}">
                      <a16:colId xmlns:a16="http://schemas.microsoft.com/office/drawing/2014/main" val="1431049341"/>
                    </a:ext>
                  </a:extLst>
                </a:gridCol>
                <a:gridCol w="1061421">
                  <a:extLst>
                    <a:ext uri="{9D8B030D-6E8A-4147-A177-3AD203B41FA5}">
                      <a16:colId xmlns:a16="http://schemas.microsoft.com/office/drawing/2014/main" val="3950852193"/>
                    </a:ext>
                  </a:extLst>
                </a:gridCol>
                <a:gridCol w="522299">
                  <a:extLst>
                    <a:ext uri="{9D8B030D-6E8A-4147-A177-3AD203B41FA5}">
                      <a16:colId xmlns:a16="http://schemas.microsoft.com/office/drawing/2014/main" val="3020445425"/>
                    </a:ext>
                  </a:extLst>
                </a:gridCol>
                <a:gridCol w="1003140">
                  <a:extLst>
                    <a:ext uri="{9D8B030D-6E8A-4147-A177-3AD203B41FA5}">
                      <a16:colId xmlns:a16="http://schemas.microsoft.com/office/drawing/2014/main" val="1682960344"/>
                    </a:ext>
                  </a:extLst>
                </a:gridCol>
                <a:gridCol w="2006280">
                  <a:extLst>
                    <a:ext uri="{9D8B030D-6E8A-4147-A177-3AD203B41FA5}">
                      <a16:colId xmlns:a16="http://schemas.microsoft.com/office/drawing/2014/main" val="2392069006"/>
                    </a:ext>
                  </a:extLst>
                </a:gridCol>
              </a:tblGrid>
              <a:tr h="517076">
                <a:tc>
                  <a:txBody>
                    <a:bodyPr/>
                    <a:lstStyle/>
                    <a:p>
                      <a:r>
                        <a:rPr lang="en-GB" sz="1200" dirty="0"/>
                        <a:t>Screen</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200" dirty="0"/>
                        <a:t>Fixation Cross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200" dirty="0"/>
                        <a:t>Lateral Cue</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2">
                  <a:txBody>
                    <a:bodyPr/>
                    <a:lstStyle/>
                    <a:p>
                      <a:pPr algn="ctr"/>
                      <a:r>
                        <a:rPr lang="en-GB" sz="1200" dirty="0"/>
                        <a:t>Fixation Grating</a:t>
                      </a:r>
                      <a:endParaRPr lang="en-GB" sz="2400" dirty="0"/>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GB" sz="1200" dirty="0"/>
                        <a:t>Fixation Grating +</a:t>
                      </a:r>
                    </a:p>
                    <a:p>
                      <a:pPr algn="ctr"/>
                      <a:r>
                        <a:rPr lang="en-GB" sz="1200" dirty="0"/>
                        <a:t>Discrimination Grating</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6CBEE"/>
                    </a:solidFill>
                  </a:tcPr>
                </a:tc>
                <a:extLst>
                  <a:ext uri="{0D108BD9-81ED-4DB2-BD59-A6C34878D82A}">
                    <a16:rowId xmlns:a16="http://schemas.microsoft.com/office/drawing/2014/main" val="476983997"/>
                  </a:ext>
                </a:extLst>
              </a:tr>
              <a:tr h="517076">
                <a:tc>
                  <a:txBody>
                    <a:bodyPr/>
                    <a:lstStyle/>
                    <a:p>
                      <a:r>
                        <a:rPr lang="en-GB" sz="1200" dirty="0"/>
                        <a:t>Stim. Devices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5">
                  <a:txBody>
                    <a:bodyPr/>
                    <a:lstStyle/>
                    <a:p>
                      <a:pPr algn="l"/>
                      <a:r>
                        <a:rPr lang="en-GB" sz="1200" dirty="0"/>
                        <a:t>Light Stimulation</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F7D"/>
                    </a:solidFill>
                  </a:tcPr>
                </a:tc>
                <a:tc hMerge="1">
                  <a:txBody>
                    <a:bodyPr/>
                    <a:lstStyle/>
                    <a:p>
                      <a:pPr algn="ctr"/>
                      <a:r>
                        <a:rPr lang="en-GB" sz="900" dirty="0"/>
                        <a:t>Light Stimulation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4142146"/>
                  </a:ext>
                </a:extLst>
              </a:tr>
              <a:tr h="517076">
                <a:tc>
                  <a:txBody>
                    <a:bodyPr/>
                    <a:lstStyle/>
                    <a:p>
                      <a:r>
                        <a:rPr lang="en-GB" sz="1200" dirty="0"/>
                        <a:t>Button Press</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200" dirty="0"/>
                    </a:p>
                  </a:txBody>
                  <a:tcPr marL="121920" marR="121920" marT="60960" marB="609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200" dirty="0"/>
                    </a:p>
                  </a:txBody>
                  <a:tcPr marL="121920" marR="121920" marT="60960" marB="6096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p>
                  </a:txBody>
                  <a:tcPr marL="121920" marR="121920" marT="60960" marB="6096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200" dirty="0"/>
                    </a:p>
                  </a:txBody>
                  <a:tcPr marL="121920" marR="121920" marT="60960" marB="6096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200" dirty="0"/>
                        <a:t>Indicate Congruence or Incongruence of Grating</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AFFF"/>
                    </a:solidFill>
                  </a:tcPr>
                </a:tc>
                <a:extLst>
                  <a:ext uri="{0D108BD9-81ED-4DB2-BD59-A6C34878D82A}">
                    <a16:rowId xmlns:a16="http://schemas.microsoft.com/office/drawing/2014/main" val="507612217"/>
                  </a:ext>
                </a:extLst>
              </a:tr>
              <a:tr h="517076">
                <a:tc>
                  <a:txBody>
                    <a:bodyPr/>
                    <a:lstStyle/>
                    <a:p>
                      <a:r>
                        <a:rPr lang="en-GB" sz="1200" dirty="0"/>
                        <a:t>Duration (</a:t>
                      </a:r>
                      <a:r>
                        <a:rPr lang="en-GB" sz="1200" dirty="0" err="1"/>
                        <a:t>ms</a:t>
                      </a:r>
                      <a:r>
                        <a:rPr lang="en-GB" sz="1200" dirty="0"/>
                        <a: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200" dirty="0"/>
                        <a:t>200</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200" dirty="0"/>
                        <a:t>500</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GB" sz="1200" dirty="0"/>
                        <a:t>500 – 2500 *,**</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1200" dirty="0"/>
                        <a:t>750</a:t>
                      </a:r>
                    </a:p>
                    <a:p>
                      <a:pPr algn="ctr"/>
                      <a:r>
                        <a:rPr lang="en-GB" sz="1200" dirty="0"/>
                        <a:t>(0)**</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956253"/>
                  </a:ext>
                </a:extLst>
              </a:tr>
            </a:tbl>
          </a:graphicData>
        </a:graphic>
      </p:graphicFrame>
      <p:cxnSp>
        <p:nvCxnSpPr>
          <p:cNvPr id="30" name="Straight Arrow Connector 29">
            <a:extLst>
              <a:ext uri="{FF2B5EF4-FFF2-40B4-BE49-F238E27FC236}">
                <a16:creationId xmlns:a16="http://schemas.microsoft.com/office/drawing/2014/main" id="{02B45662-B414-1AD3-D8D0-2D8C5A6A523D}"/>
              </a:ext>
            </a:extLst>
          </p:cNvPr>
          <p:cNvCxnSpPr>
            <a:cxnSpLocks/>
          </p:cNvCxnSpPr>
          <p:nvPr/>
        </p:nvCxnSpPr>
        <p:spPr>
          <a:xfrm>
            <a:off x="681637" y="5407101"/>
            <a:ext cx="7021979" cy="0"/>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pic>
        <p:nvPicPr>
          <p:cNvPr id="1026" name="Picture 2" descr="Big Red - Accessibility Switches">
            <a:extLst>
              <a:ext uri="{FF2B5EF4-FFF2-40B4-BE49-F238E27FC236}">
                <a16:creationId xmlns:a16="http://schemas.microsoft.com/office/drawing/2014/main" id="{53C27968-226B-F7CB-4EF5-81133DCA50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48000" y="5184340"/>
            <a:ext cx="864000" cy="864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5329934B-4436-1989-9F3F-4639076E5211}"/>
              </a:ext>
            </a:extLst>
          </p:cNvPr>
          <p:cNvGrpSpPr/>
          <p:nvPr/>
        </p:nvGrpSpPr>
        <p:grpSpPr>
          <a:xfrm>
            <a:off x="7209978" y="798315"/>
            <a:ext cx="4824245" cy="1887365"/>
            <a:chOff x="1001056" y="2478791"/>
            <a:chExt cx="3618184" cy="1415524"/>
          </a:xfrm>
        </p:grpSpPr>
        <p:pic>
          <p:nvPicPr>
            <p:cNvPr id="9" name="Picture 8" descr="A white rectangular object with a x in the center&#10;&#10;Description automatically generated">
              <a:extLst>
                <a:ext uri="{FF2B5EF4-FFF2-40B4-BE49-F238E27FC236}">
                  <a16:creationId xmlns:a16="http://schemas.microsoft.com/office/drawing/2014/main" id="{430F344D-0828-F58F-04DB-BD3EA0513A97}"/>
                </a:ext>
              </a:extLst>
            </p:cNvPr>
            <p:cNvPicPr>
              <a:picLocks noChangeAspect="1"/>
            </p:cNvPicPr>
            <p:nvPr/>
          </p:nvPicPr>
          <p:blipFill>
            <a:blip r:embed="rId6"/>
            <a:stretch>
              <a:fillRect/>
            </a:stretch>
          </p:blipFill>
          <p:spPr>
            <a:xfrm>
              <a:off x="1001056" y="2478791"/>
              <a:ext cx="3618184" cy="1415524"/>
            </a:xfrm>
            <a:prstGeom prst="rect">
              <a:avLst/>
            </a:prstGeom>
          </p:spPr>
        </p:pic>
        <p:pic>
          <p:nvPicPr>
            <p:cNvPr id="8" name="Picture 7">
              <a:extLst>
                <a:ext uri="{FF2B5EF4-FFF2-40B4-BE49-F238E27FC236}">
                  <a16:creationId xmlns:a16="http://schemas.microsoft.com/office/drawing/2014/main" id="{23000DD6-CD68-2C78-4A3D-D9F2FBD036CD}"/>
                </a:ext>
              </a:extLst>
            </p:cNvPr>
            <p:cNvPicPr>
              <a:picLocks noChangeAspect="1"/>
            </p:cNvPicPr>
            <p:nvPr/>
          </p:nvPicPr>
          <p:blipFill>
            <a:blip r:embed="rId7"/>
            <a:srcRect/>
            <a:stretch/>
          </p:blipFill>
          <p:spPr>
            <a:xfrm>
              <a:off x="2011678" y="2616815"/>
              <a:ext cx="1579440" cy="994730"/>
            </a:xfrm>
            <a:prstGeom prst="rect">
              <a:avLst/>
            </a:prstGeom>
            <a:ln w="19050">
              <a:solidFill>
                <a:schemeClr val="tx1"/>
              </a:solidFill>
            </a:ln>
          </p:spPr>
        </p:pic>
      </p:grpSp>
      <p:sp>
        <p:nvSpPr>
          <p:cNvPr id="33" name="Right Arrow 32">
            <a:extLst>
              <a:ext uri="{FF2B5EF4-FFF2-40B4-BE49-F238E27FC236}">
                <a16:creationId xmlns:a16="http://schemas.microsoft.com/office/drawing/2014/main" id="{FFF6ACA2-9AD5-99B1-1313-5D0936AFE857}"/>
              </a:ext>
            </a:extLst>
          </p:cNvPr>
          <p:cNvSpPr/>
          <p:nvPr/>
        </p:nvSpPr>
        <p:spPr>
          <a:xfrm>
            <a:off x="9466728" y="1502061"/>
            <a:ext cx="358589" cy="290876"/>
          </a:xfrm>
          <a:prstGeom prst="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cxnSp>
        <p:nvCxnSpPr>
          <p:cNvPr id="21" name="Straight Arrow Connector 20">
            <a:extLst>
              <a:ext uri="{FF2B5EF4-FFF2-40B4-BE49-F238E27FC236}">
                <a16:creationId xmlns:a16="http://schemas.microsoft.com/office/drawing/2014/main" id="{6901DA24-884B-4863-2CC7-049A620A1721}"/>
              </a:ext>
            </a:extLst>
          </p:cNvPr>
          <p:cNvCxnSpPr>
            <a:cxnSpLocks/>
            <a:stCxn id="8" idx="2"/>
            <a:endCxn id="17" idx="0"/>
          </p:cNvCxnSpPr>
          <p:nvPr/>
        </p:nvCxnSpPr>
        <p:spPr>
          <a:xfrm>
            <a:off x="9610433" y="2308654"/>
            <a:ext cx="0" cy="614589"/>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A6CAA4E5-0CA8-4EB5-46C3-6FAF7A1A6E82}"/>
              </a:ext>
            </a:extLst>
          </p:cNvPr>
          <p:cNvSpPr/>
          <p:nvPr/>
        </p:nvSpPr>
        <p:spPr>
          <a:xfrm>
            <a:off x="7354319" y="1851619"/>
            <a:ext cx="1049685" cy="74325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sz="2400"/>
          </a:p>
        </p:txBody>
      </p:sp>
      <p:sp>
        <p:nvSpPr>
          <p:cNvPr id="16" name="Rectangle 15">
            <a:extLst>
              <a:ext uri="{FF2B5EF4-FFF2-40B4-BE49-F238E27FC236}">
                <a16:creationId xmlns:a16="http://schemas.microsoft.com/office/drawing/2014/main" id="{C14793D5-C02F-CA42-3479-0EF4A5552695}"/>
              </a:ext>
            </a:extLst>
          </p:cNvPr>
          <p:cNvSpPr/>
          <p:nvPr/>
        </p:nvSpPr>
        <p:spPr>
          <a:xfrm>
            <a:off x="10832122" y="1849132"/>
            <a:ext cx="1049685" cy="74325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sz="2400"/>
          </a:p>
        </p:txBody>
      </p:sp>
      <p:sp>
        <p:nvSpPr>
          <p:cNvPr id="20" name="Cross 19">
            <a:extLst>
              <a:ext uri="{FF2B5EF4-FFF2-40B4-BE49-F238E27FC236}">
                <a16:creationId xmlns:a16="http://schemas.microsoft.com/office/drawing/2014/main" id="{6BD04621-2320-D1FE-EE1F-F7FD2ACA6968}"/>
              </a:ext>
            </a:extLst>
          </p:cNvPr>
          <p:cNvSpPr/>
          <p:nvPr/>
        </p:nvSpPr>
        <p:spPr>
          <a:xfrm>
            <a:off x="9475406" y="1498903"/>
            <a:ext cx="293389" cy="290876"/>
          </a:xfrm>
          <a:prstGeom prst="plus">
            <a:avLst>
              <a:gd name="adj" fmla="val 3809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
        <p:nvSpPr>
          <p:cNvPr id="3" name="Rectangle 2">
            <a:extLst>
              <a:ext uri="{FF2B5EF4-FFF2-40B4-BE49-F238E27FC236}">
                <a16:creationId xmlns:a16="http://schemas.microsoft.com/office/drawing/2014/main" id="{41662B63-100E-1D43-ADA1-86BCA97BEF51}"/>
              </a:ext>
            </a:extLst>
          </p:cNvPr>
          <p:cNvSpPr/>
          <p:nvPr/>
        </p:nvSpPr>
        <p:spPr>
          <a:xfrm>
            <a:off x="3122978" y="3175137"/>
            <a:ext cx="1049685" cy="2158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
        <p:nvSpPr>
          <p:cNvPr id="6" name="Rectangle 5">
            <a:extLst>
              <a:ext uri="{FF2B5EF4-FFF2-40B4-BE49-F238E27FC236}">
                <a16:creationId xmlns:a16="http://schemas.microsoft.com/office/drawing/2014/main" id="{99AD31F6-8170-DCCF-EB36-5248E70E2AB4}"/>
              </a:ext>
            </a:extLst>
          </p:cNvPr>
          <p:cNvSpPr/>
          <p:nvPr/>
        </p:nvSpPr>
        <p:spPr>
          <a:xfrm>
            <a:off x="4172663" y="3168618"/>
            <a:ext cx="1516341" cy="2158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
        <p:nvSpPr>
          <p:cNvPr id="11" name="Rectangle 10">
            <a:extLst>
              <a:ext uri="{FF2B5EF4-FFF2-40B4-BE49-F238E27FC236}">
                <a16:creationId xmlns:a16="http://schemas.microsoft.com/office/drawing/2014/main" id="{0F071B4C-6AE3-DD1F-8EF8-1360454F9AE4}"/>
              </a:ext>
            </a:extLst>
          </p:cNvPr>
          <p:cNvSpPr/>
          <p:nvPr/>
        </p:nvSpPr>
        <p:spPr>
          <a:xfrm>
            <a:off x="5689005" y="3182778"/>
            <a:ext cx="2063019" cy="2158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248727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26"/>
                                        </p:tgtEl>
                                        <p:attrNameLst>
                                          <p:attrName>style.visibility</p:attrName>
                                        </p:attrNameLst>
                                      </p:cBhvr>
                                      <p:to>
                                        <p:strVal val="visible"/>
                                      </p:to>
                                    </p:set>
                                  </p:childTnLst>
                                </p:cTn>
                              </p:par>
                              <p:par>
                                <p:cTn id="55" presetID="1" presetClass="exit"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3" grpId="0" animBg="1"/>
      <p:bldP spid="15" grpId="0" animBg="1"/>
      <p:bldP spid="16" grpId="0" animBg="1"/>
      <p:bldP spid="20" grpId="0" animBg="1"/>
      <p:bldP spid="20" grpId="1" animBg="1"/>
      <p:bldP spid="3" grpId="0" animBg="1"/>
      <p:bldP spid="6"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descr="A graph of a blue line&#10;&#10;Description automatically generated">
            <a:extLst>
              <a:ext uri="{FF2B5EF4-FFF2-40B4-BE49-F238E27FC236}">
                <a16:creationId xmlns:a16="http://schemas.microsoft.com/office/drawing/2014/main" id="{51C37379-6BDB-1479-0696-6B689FB1FE49}"/>
              </a:ext>
            </a:extLst>
          </p:cNvPr>
          <p:cNvPicPr>
            <a:picLocks noChangeAspect="1"/>
          </p:cNvPicPr>
          <p:nvPr/>
        </p:nvPicPr>
        <p:blipFill>
          <a:blip r:embed="rId3"/>
          <a:stretch>
            <a:fillRect/>
          </a:stretch>
        </p:blipFill>
        <p:spPr>
          <a:xfrm>
            <a:off x="7369224" y="3309237"/>
            <a:ext cx="4029897" cy="3079993"/>
          </a:xfrm>
          <a:prstGeom prst="rect">
            <a:avLst/>
          </a:prstGeom>
        </p:spPr>
      </p:pic>
      <p:grpSp>
        <p:nvGrpSpPr>
          <p:cNvPr id="59" name="Group 58">
            <a:extLst>
              <a:ext uri="{FF2B5EF4-FFF2-40B4-BE49-F238E27FC236}">
                <a16:creationId xmlns:a16="http://schemas.microsoft.com/office/drawing/2014/main" id="{C1C6519B-3F85-030E-CDF2-9F17EEB617AA}"/>
              </a:ext>
            </a:extLst>
          </p:cNvPr>
          <p:cNvGrpSpPr/>
          <p:nvPr/>
        </p:nvGrpSpPr>
        <p:grpSpPr>
          <a:xfrm>
            <a:off x="641363" y="1220909"/>
            <a:ext cx="5630002" cy="5021697"/>
            <a:chOff x="5944047" y="1311013"/>
            <a:chExt cx="5630002" cy="5021697"/>
          </a:xfrm>
        </p:grpSpPr>
        <p:grpSp>
          <p:nvGrpSpPr>
            <p:cNvPr id="10" name="Group 9">
              <a:extLst>
                <a:ext uri="{FF2B5EF4-FFF2-40B4-BE49-F238E27FC236}">
                  <a16:creationId xmlns:a16="http://schemas.microsoft.com/office/drawing/2014/main" id="{5329934B-4436-1989-9F3F-4639076E5211}"/>
                </a:ext>
              </a:extLst>
            </p:cNvPr>
            <p:cNvGrpSpPr/>
            <p:nvPr/>
          </p:nvGrpSpPr>
          <p:grpSpPr>
            <a:xfrm>
              <a:off x="6608729" y="3429000"/>
              <a:ext cx="4824245" cy="1887365"/>
              <a:chOff x="1001056" y="2478791"/>
              <a:chExt cx="3618184" cy="1415524"/>
            </a:xfrm>
          </p:grpSpPr>
          <p:pic>
            <p:nvPicPr>
              <p:cNvPr id="9" name="Picture 8" descr="A white rectangular object with a x in the center&#10;&#10;Description automatically generated">
                <a:extLst>
                  <a:ext uri="{FF2B5EF4-FFF2-40B4-BE49-F238E27FC236}">
                    <a16:creationId xmlns:a16="http://schemas.microsoft.com/office/drawing/2014/main" id="{430F344D-0828-F58F-04DB-BD3EA0513A97}"/>
                  </a:ext>
                </a:extLst>
              </p:cNvPr>
              <p:cNvPicPr>
                <a:picLocks noChangeAspect="1"/>
              </p:cNvPicPr>
              <p:nvPr/>
            </p:nvPicPr>
            <p:blipFill>
              <a:blip r:embed="rId4"/>
              <a:stretch>
                <a:fillRect/>
              </a:stretch>
            </p:blipFill>
            <p:spPr>
              <a:xfrm>
                <a:off x="1001056" y="2478791"/>
                <a:ext cx="3618184" cy="1415524"/>
              </a:xfrm>
              <a:prstGeom prst="rect">
                <a:avLst/>
              </a:prstGeom>
            </p:spPr>
          </p:pic>
          <p:pic>
            <p:nvPicPr>
              <p:cNvPr id="8" name="Picture 7">
                <a:extLst>
                  <a:ext uri="{FF2B5EF4-FFF2-40B4-BE49-F238E27FC236}">
                    <a16:creationId xmlns:a16="http://schemas.microsoft.com/office/drawing/2014/main" id="{23000DD6-CD68-2C78-4A3D-D9F2FBD036CD}"/>
                  </a:ext>
                </a:extLst>
              </p:cNvPr>
              <p:cNvPicPr>
                <a:picLocks noChangeAspect="1"/>
              </p:cNvPicPr>
              <p:nvPr/>
            </p:nvPicPr>
            <p:blipFill>
              <a:blip r:embed="rId5"/>
              <a:srcRect/>
              <a:stretch/>
            </p:blipFill>
            <p:spPr>
              <a:xfrm>
                <a:off x="2011678" y="2616815"/>
                <a:ext cx="1579440" cy="994730"/>
              </a:xfrm>
              <a:prstGeom prst="rect">
                <a:avLst/>
              </a:prstGeom>
              <a:ln w="19050">
                <a:solidFill>
                  <a:schemeClr val="tx1"/>
                </a:solidFill>
              </a:ln>
            </p:spPr>
          </p:pic>
        </p:grpSp>
        <p:sp>
          <p:nvSpPr>
            <p:cNvPr id="33" name="Right Arrow 32">
              <a:extLst>
                <a:ext uri="{FF2B5EF4-FFF2-40B4-BE49-F238E27FC236}">
                  <a16:creationId xmlns:a16="http://schemas.microsoft.com/office/drawing/2014/main" id="{FFF6ACA2-9AD5-99B1-1313-5D0936AFE857}"/>
                </a:ext>
              </a:extLst>
            </p:cNvPr>
            <p:cNvSpPr/>
            <p:nvPr/>
          </p:nvSpPr>
          <p:spPr>
            <a:xfrm>
              <a:off x="8865479" y="4132746"/>
              <a:ext cx="358589" cy="290876"/>
            </a:xfrm>
            <a:prstGeom prst="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
          <p:nvSpPr>
            <p:cNvPr id="15" name="Rectangle 14">
              <a:extLst>
                <a:ext uri="{FF2B5EF4-FFF2-40B4-BE49-F238E27FC236}">
                  <a16:creationId xmlns:a16="http://schemas.microsoft.com/office/drawing/2014/main" id="{A6CAA4E5-0CA8-4EB5-46C3-6FAF7A1A6E82}"/>
                </a:ext>
              </a:extLst>
            </p:cNvPr>
            <p:cNvSpPr/>
            <p:nvPr/>
          </p:nvSpPr>
          <p:spPr>
            <a:xfrm>
              <a:off x="6753070" y="4482304"/>
              <a:ext cx="1049685" cy="74325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sz="2400"/>
            </a:p>
          </p:txBody>
        </p:sp>
        <p:sp>
          <p:nvSpPr>
            <p:cNvPr id="16" name="Rectangle 15">
              <a:extLst>
                <a:ext uri="{FF2B5EF4-FFF2-40B4-BE49-F238E27FC236}">
                  <a16:creationId xmlns:a16="http://schemas.microsoft.com/office/drawing/2014/main" id="{C14793D5-C02F-CA42-3479-0EF4A5552695}"/>
                </a:ext>
              </a:extLst>
            </p:cNvPr>
            <p:cNvSpPr/>
            <p:nvPr/>
          </p:nvSpPr>
          <p:spPr>
            <a:xfrm>
              <a:off x="10230873" y="4479817"/>
              <a:ext cx="1049685" cy="74325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sz="2400"/>
            </a:p>
          </p:txBody>
        </p:sp>
        <p:cxnSp>
          <p:nvCxnSpPr>
            <p:cNvPr id="34" name="Elbow Connector 33">
              <a:extLst>
                <a:ext uri="{FF2B5EF4-FFF2-40B4-BE49-F238E27FC236}">
                  <a16:creationId xmlns:a16="http://schemas.microsoft.com/office/drawing/2014/main" id="{8982756A-FFB7-867D-C110-57655203392E}"/>
                </a:ext>
              </a:extLst>
            </p:cNvPr>
            <p:cNvCxnSpPr>
              <a:cxnSpLocks/>
              <a:stCxn id="16" idx="0"/>
              <a:endCxn id="55" idx="2"/>
            </p:cNvCxnSpPr>
            <p:nvPr/>
          </p:nvCxnSpPr>
          <p:spPr>
            <a:xfrm rot="16200000" flipV="1">
              <a:off x="8431541" y="2155642"/>
              <a:ext cx="2522473" cy="2125878"/>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39" name="Elbow Connector 38">
              <a:extLst>
                <a:ext uri="{FF2B5EF4-FFF2-40B4-BE49-F238E27FC236}">
                  <a16:creationId xmlns:a16="http://schemas.microsoft.com/office/drawing/2014/main" id="{64EFF83D-DC68-A8D7-D6FC-3B00A76EBA10}"/>
                </a:ext>
              </a:extLst>
            </p:cNvPr>
            <p:cNvCxnSpPr>
              <a:cxnSpLocks/>
              <a:stCxn id="15" idx="0"/>
              <a:endCxn id="45" idx="2"/>
            </p:cNvCxnSpPr>
            <p:nvPr/>
          </p:nvCxnSpPr>
          <p:spPr>
            <a:xfrm rot="16200000" flipV="1">
              <a:off x="5789522" y="2993912"/>
              <a:ext cx="2524960" cy="451823"/>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45" name="TextBox 44">
              <a:extLst>
                <a:ext uri="{FF2B5EF4-FFF2-40B4-BE49-F238E27FC236}">
                  <a16:creationId xmlns:a16="http://schemas.microsoft.com/office/drawing/2014/main" id="{DEC12079-A144-2535-AD56-311B32B4F78D}"/>
                </a:ext>
              </a:extLst>
            </p:cNvPr>
            <p:cNvSpPr txBox="1"/>
            <p:nvPr/>
          </p:nvSpPr>
          <p:spPr>
            <a:xfrm>
              <a:off x="5944047" y="1311013"/>
              <a:ext cx="1764085" cy="646331"/>
            </a:xfrm>
            <a:prstGeom prst="rect">
              <a:avLst/>
            </a:prstGeom>
            <a:solidFill>
              <a:schemeClr val="bg1">
                <a:lumMod val="95000"/>
              </a:schemeClr>
            </a:solidFill>
            <a:ln>
              <a:solidFill>
                <a:schemeClr val="tx1"/>
              </a:solidFill>
            </a:ln>
          </p:spPr>
          <p:txBody>
            <a:bodyPr wrap="square" rtlCol="0">
              <a:spAutoFit/>
            </a:bodyPr>
            <a:lstStyle/>
            <a:p>
              <a:r>
                <a:rPr lang="en-DK" dirty="0"/>
                <a:t>24 V, 700 mA , </a:t>
              </a:r>
            </a:p>
            <a:p>
              <a:r>
                <a:rPr lang="en-DK" dirty="0"/>
                <a:t>3 kHz PWM</a:t>
              </a:r>
            </a:p>
          </p:txBody>
        </p:sp>
        <p:pic>
          <p:nvPicPr>
            <p:cNvPr id="47" name="Picture 46" descr="A graph of a blue line&#10;&#10;Description automatically generated">
              <a:extLst>
                <a:ext uri="{FF2B5EF4-FFF2-40B4-BE49-F238E27FC236}">
                  <a16:creationId xmlns:a16="http://schemas.microsoft.com/office/drawing/2014/main" id="{6B315642-C5F6-CAB0-078B-6A278ACC4913}"/>
                </a:ext>
              </a:extLst>
            </p:cNvPr>
            <p:cNvPicPr>
              <a:picLocks noChangeAspect="1"/>
            </p:cNvPicPr>
            <p:nvPr/>
          </p:nvPicPr>
          <p:blipFill>
            <a:blip r:embed="rId3"/>
            <a:stretch>
              <a:fillRect/>
            </a:stretch>
          </p:blipFill>
          <p:spPr>
            <a:xfrm>
              <a:off x="6620152" y="5254293"/>
              <a:ext cx="1315524" cy="1005436"/>
            </a:xfrm>
            <a:prstGeom prst="rect">
              <a:avLst/>
            </a:prstGeom>
          </p:spPr>
        </p:pic>
        <p:pic>
          <p:nvPicPr>
            <p:cNvPr id="48" name="Picture 47" descr="A graph of a blue line&#10;&#10;Description automatically generated">
              <a:extLst>
                <a:ext uri="{FF2B5EF4-FFF2-40B4-BE49-F238E27FC236}">
                  <a16:creationId xmlns:a16="http://schemas.microsoft.com/office/drawing/2014/main" id="{7BA40657-0E50-33FC-AFB5-ADF6D6E0F868}"/>
                </a:ext>
              </a:extLst>
            </p:cNvPr>
            <p:cNvPicPr>
              <a:picLocks noChangeAspect="1"/>
            </p:cNvPicPr>
            <p:nvPr/>
          </p:nvPicPr>
          <p:blipFill>
            <a:blip r:embed="rId3"/>
            <a:stretch>
              <a:fillRect/>
            </a:stretch>
          </p:blipFill>
          <p:spPr>
            <a:xfrm>
              <a:off x="10039758" y="5266819"/>
              <a:ext cx="1315524" cy="1005436"/>
            </a:xfrm>
            <a:prstGeom prst="rect">
              <a:avLst/>
            </a:prstGeom>
          </p:spPr>
        </p:pic>
        <p:sp>
          <p:nvSpPr>
            <p:cNvPr id="50" name="Rectangle 49">
              <a:extLst>
                <a:ext uri="{FF2B5EF4-FFF2-40B4-BE49-F238E27FC236}">
                  <a16:creationId xmlns:a16="http://schemas.microsoft.com/office/drawing/2014/main" id="{43E88906-BC5A-5373-0DB9-0E6A901D67A8}"/>
                </a:ext>
              </a:extLst>
            </p:cNvPr>
            <p:cNvSpPr/>
            <p:nvPr/>
          </p:nvSpPr>
          <p:spPr>
            <a:xfrm>
              <a:off x="6225436" y="2492679"/>
              <a:ext cx="5348613" cy="3840031"/>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1" name="TextBox 50">
              <a:extLst>
                <a:ext uri="{FF2B5EF4-FFF2-40B4-BE49-F238E27FC236}">
                  <a16:creationId xmlns:a16="http://schemas.microsoft.com/office/drawing/2014/main" id="{DD6D170A-C0E4-67FB-BE7B-C089BAB3E61B}"/>
                </a:ext>
              </a:extLst>
            </p:cNvPr>
            <p:cNvSpPr txBox="1"/>
            <p:nvPr/>
          </p:nvSpPr>
          <p:spPr>
            <a:xfrm>
              <a:off x="9809964" y="2078682"/>
              <a:ext cx="1764085" cy="369332"/>
            </a:xfrm>
            <a:prstGeom prst="rect">
              <a:avLst/>
            </a:prstGeom>
            <a:noFill/>
            <a:ln>
              <a:solidFill>
                <a:schemeClr val="tx1"/>
              </a:solidFill>
            </a:ln>
          </p:spPr>
          <p:txBody>
            <a:bodyPr wrap="square" rtlCol="0">
              <a:spAutoFit/>
            </a:bodyPr>
            <a:lstStyle/>
            <a:p>
              <a:pPr algn="ctr"/>
              <a:r>
                <a:rPr lang="en-DK" dirty="0"/>
                <a:t>MSR</a:t>
              </a:r>
            </a:p>
          </p:txBody>
        </p:sp>
        <p:sp>
          <p:nvSpPr>
            <p:cNvPr id="55" name="TextBox 54">
              <a:extLst>
                <a:ext uri="{FF2B5EF4-FFF2-40B4-BE49-F238E27FC236}">
                  <a16:creationId xmlns:a16="http://schemas.microsoft.com/office/drawing/2014/main" id="{9FD68D49-AC72-3C0B-C724-4582FA7574D1}"/>
                </a:ext>
              </a:extLst>
            </p:cNvPr>
            <p:cNvSpPr txBox="1"/>
            <p:nvPr/>
          </p:nvSpPr>
          <p:spPr>
            <a:xfrm>
              <a:off x="7747795" y="1311013"/>
              <a:ext cx="1764085" cy="646331"/>
            </a:xfrm>
            <a:prstGeom prst="rect">
              <a:avLst/>
            </a:prstGeom>
            <a:solidFill>
              <a:schemeClr val="bg1">
                <a:lumMod val="95000"/>
              </a:schemeClr>
            </a:solidFill>
            <a:ln>
              <a:solidFill>
                <a:schemeClr val="tx1"/>
              </a:solidFill>
            </a:ln>
          </p:spPr>
          <p:txBody>
            <a:bodyPr wrap="square" rtlCol="0">
              <a:spAutoFit/>
            </a:bodyPr>
            <a:lstStyle/>
            <a:p>
              <a:r>
                <a:rPr lang="en-DK" dirty="0"/>
                <a:t>24 V, 700 mA , </a:t>
              </a:r>
            </a:p>
            <a:p>
              <a:r>
                <a:rPr lang="en-DK" dirty="0"/>
                <a:t>3 kHz PWM</a:t>
              </a:r>
            </a:p>
          </p:txBody>
        </p:sp>
      </p:grpSp>
      <p:cxnSp>
        <p:nvCxnSpPr>
          <p:cNvPr id="61" name="Straight Arrow Connector 60">
            <a:extLst>
              <a:ext uri="{FF2B5EF4-FFF2-40B4-BE49-F238E27FC236}">
                <a16:creationId xmlns:a16="http://schemas.microsoft.com/office/drawing/2014/main" id="{CDD926EC-D93E-1B81-B490-5B69D4B45C76}"/>
              </a:ext>
            </a:extLst>
          </p:cNvPr>
          <p:cNvCxnSpPr>
            <a:cxnSpLocks/>
          </p:cNvCxnSpPr>
          <p:nvPr/>
        </p:nvCxnSpPr>
        <p:spPr>
          <a:xfrm>
            <a:off x="6976999" y="2693096"/>
            <a:ext cx="40333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068E8362-7108-437D-69F4-279A9CDCE5B0}"/>
              </a:ext>
            </a:extLst>
          </p:cNvPr>
          <p:cNvCxnSpPr>
            <a:cxnSpLocks/>
          </p:cNvCxnSpPr>
          <p:nvPr/>
        </p:nvCxnSpPr>
        <p:spPr>
          <a:xfrm flipV="1">
            <a:off x="6976999" y="964504"/>
            <a:ext cx="0" cy="17285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25" name="Rectangle 1024">
            <a:extLst>
              <a:ext uri="{FF2B5EF4-FFF2-40B4-BE49-F238E27FC236}">
                <a16:creationId xmlns:a16="http://schemas.microsoft.com/office/drawing/2014/main" id="{CA95EC04-6224-C096-262E-127BBCAC04FD}"/>
              </a:ext>
            </a:extLst>
          </p:cNvPr>
          <p:cNvSpPr/>
          <p:nvPr/>
        </p:nvSpPr>
        <p:spPr>
          <a:xfrm>
            <a:off x="6976999" y="1867239"/>
            <a:ext cx="964504" cy="825857"/>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K" dirty="0">
                <a:solidFill>
                  <a:schemeClr val="tx1"/>
                </a:solidFill>
              </a:rPr>
              <a:t>LED</a:t>
            </a:r>
          </a:p>
          <a:p>
            <a:pPr algn="ctr"/>
            <a:r>
              <a:rPr lang="en-DK" dirty="0">
                <a:solidFill>
                  <a:schemeClr val="tx1"/>
                </a:solidFill>
              </a:rPr>
              <a:t>set1</a:t>
            </a:r>
          </a:p>
        </p:txBody>
      </p:sp>
      <p:sp>
        <p:nvSpPr>
          <p:cNvPr id="1027" name="Rectangle 1026">
            <a:extLst>
              <a:ext uri="{FF2B5EF4-FFF2-40B4-BE49-F238E27FC236}">
                <a16:creationId xmlns:a16="http://schemas.microsoft.com/office/drawing/2014/main" id="{A6861E46-08DF-5E3A-BC32-2E6B91B46E2C}"/>
              </a:ext>
            </a:extLst>
          </p:cNvPr>
          <p:cNvSpPr/>
          <p:nvPr/>
        </p:nvSpPr>
        <p:spPr>
          <a:xfrm>
            <a:off x="7941503" y="1867239"/>
            <a:ext cx="964504" cy="82585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K" dirty="0">
                <a:solidFill>
                  <a:schemeClr val="tx1"/>
                </a:solidFill>
              </a:rPr>
              <a:t>LED</a:t>
            </a:r>
          </a:p>
          <a:p>
            <a:pPr algn="ctr"/>
            <a:r>
              <a:rPr lang="en-DK" dirty="0">
                <a:solidFill>
                  <a:schemeClr val="tx1"/>
                </a:solidFill>
              </a:rPr>
              <a:t>set2</a:t>
            </a:r>
          </a:p>
        </p:txBody>
      </p:sp>
      <p:sp>
        <p:nvSpPr>
          <p:cNvPr id="1028" name="Rectangle 1027">
            <a:extLst>
              <a:ext uri="{FF2B5EF4-FFF2-40B4-BE49-F238E27FC236}">
                <a16:creationId xmlns:a16="http://schemas.microsoft.com/office/drawing/2014/main" id="{D78189CD-E73B-AE42-BA31-40E785CEBBE7}"/>
              </a:ext>
            </a:extLst>
          </p:cNvPr>
          <p:cNvSpPr/>
          <p:nvPr/>
        </p:nvSpPr>
        <p:spPr>
          <a:xfrm>
            <a:off x="8906007" y="1867239"/>
            <a:ext cx="964504" cy="825857"/>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K" dirty="0">
                <a:solidFill>
                  <a:schemeClr val="tx1"/>
                </a:solidFill>
              </a:rPr>
              <a:t>LED</a:t>
            </a:r>
          </a:p>
          <a:p>
            <a:pPr algn="ctr"/>
            <a:r>
              <a:rPr lang="en-DK" dirty="0">
                <a:solidFill>
                  <a:schemeClr val="tx1"/>
                </a:solidFill>
              </a:rPr>
              <a:t>set1</a:t>
            </a:r>
          </a:p>
        </p:txBody>
      </p:sp>
      <p:sp>
        <p:nvSpPr>
          <p:cNvPr id="1030" name="Rectangle 1029">
            <a:extLst>
              <a:ext uri="{FF2B5EF4-FFF2-40B4-BE49-F238E27FC236}">
                <a16:creationId xmlns:a16="http://schemas.microsoft.com/office/drawing/2014/main" id="{0F6BC5B5-4B2A-DBD6-FD07-92FFCA2A06ED}"/>
              </a:ext>
            </a:extLst>
          </p:cNvPr>
          <p:cNvSpPr/>
          <p:nvPr/>
        </p:nvSpPr>
        <p:spPr>
          <a:xfrm>
            <a:off x="9870512" y="1867239"/>
            <a:ext cx="964504" cy="82585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K" dirty="0">
                <a:solidFill>
                  <a:schemeClr val="tx1"/>
                </a:solidFill>
              </a:rPr>
              <a:t>LED set2</a:t>
            </a:r>
          </a:p>
        </p:txBody>
      </p:sp>
      <p:sp>
        <p:nvSpPr>
          <p:cNvPr id="1032" name="TextBox 1031">
            <a:extLst>
              <a:ext uri="{FF2B5EF4-FFF2-40B4-BE49-F238E27FC236}">
                <a16:creationId xmlns:a16="http://schemas.microsoft.com/office/drawing/2014/main" id="{BAC5B95C-E712-9B7C-34D5-AD53E55AE9F9}"/>
              </a:ext>
            </a:extLst>
          </p:cNvPr>
          <p:cNvSpPr txBox="1"/>
          <p:nvPr/>
        </p:nvSpPr>
        <p:spPr>
          <a:xfrm>
            <a:off x="8419672" y="2639630"/>
            <a:ext cx="964500" cy="369332"/>
          </a:xfrm>
          <a:prstGeom prst="rect">
            <a:avLst/>
          </a:prstGeom>
          <a:noFill/>
        </p:spPr>
        <p:txBody>
          <a:bodyPr wrap="square" rtlCol="0">
            <a:spAutoFit/>
          </a:bodyPr>
          <a:lstStyle/>
          <a:p>
            <a:pPr algn="ctr"/>
            <a:r>
              <a:rPr lang="en-DK" dirty="0"/>
              <a:t>25</a:t>
            </a:r>
          </a:p>
        </p:txBody>
      </p:sp>
      <p:sp>
        <p:nvSpPr>
          <p:cNvPr id="1033" name="TextBox 1032">
            <a:extLst>
              <a:ext uri="{FF2B5EF4-FFF2-40B4-BE49-F238E27FC236}">
                <a16:creationId xmlns:a16="http://schemas.microsoft.com/office/drawing/2014/main" id="{D1A844FD-4088-5B58-662A-FBD7DD20B421}"/>
              </a:ext>
            </a:extLst>
          </p:cNvPr>
          <p:cNvSpPr txBox="1"/>
          <p:nvPr/>
        </p:nvSpPr>
        <p:spPr>
          <a:xfrm>
            <a:off x="7463338" y="2639630"/>
            <a:ext cx="964500" cy="369332"/>
          </a:xfrm>
          <a:prstGeom prst="rect">
            <a:avLst/>
          </a:prstGeom>
          <a:noFill/>
        </p:spPr>
        <p:txBody>
          <a:bodyPr wrap="square" rtlCol="0">
            <a:spAutoFit/>
          </a:bodyPr>
          <a:lstStyle/>
          <a:p>
            <a:pPr algn="ctr"/>
            <a:r>
              <a:rPr lang="en-DK" dirty="0"/>
              <a:t>12.5</a:t>
            </a:r>
          </a:p>
        </p:txBody>
      </p:sp>
      <p:sp>
        <p:nvSpPr>
          <p:cNvPr id="1034" name="TextBox 1033">
            <a:extLst>
              <a:ext uri="{FF2B5EF4-FFF2-40B4-BE49-F238E27FC236}">
                <a16:creationId xmlns:a16="http://schemas.microsoft.com/office/drawing/2014/main" id="{453B9E1A-A378-43DF-58DA-89AC1D187BB3}"/>
              </a:ext>
            </a:extLst>
          </p:cNvPr>
          <p:cNvSpPr txBox="1"/>
          <p:nvPr/>
        </p:nvSpPr>
        <p:spPr>
          <a:xfrm>
            <a:off x="10373732" y="2652156"/>
            <a:ext cx="964500" cy="369332"/>
          </a:xfrm>
          <a:prstGeom prst="rect">
            <a:avLst/>
          </a:prstGeom>
          <a:noFill/>
        </p:spPr>
        <p:txBody>
          <a:bodyPr wrap="square" rtlCol="0">
            <a:spAutoFit/>
          </a:bodyPr>
          <a:lstStyle/>
          <a:p>
            <a:pPr algn="ctr"/>
            <a:r>
              <a:rPr lang="en-DK" dirty="0"/>
              <a:t>[ms]</a:t>
            </a:r>
          </a:p>
        </p:txBody>
      </p:sp>
      <p:sp>
        <p:nvSpPr>
          <p:cNvPr id="1035" name="TextBox 1034">
            <a:extLst>
              <a:ext uri="{FF2B5EF4-FFF2-40B4-BE49-F238E27FC236}">
                <a16:creationId xmlns:a16="http://schemas.microsoft.com/office/drawing/2014/main" id="{237E7E86-E97A-BF59-8920-DF0FE14A972C}"/>
              </a:ext>
            </a:extLst>
          </p:cNvPr>
          <p:cNvSpPr txBox="1"/>
          <p:nvPr/>
        </p:nvSpPr>
        <p:spPr>
          <a:xfrm>
            <a:off x="9392346" y="2639630"/>
            <a:ext cx="964500" cy="369332"/>
          </a:xfrm>
          <a:prstGeom prst="rect">
            <a:avLst/>
          </a:prstGeom>
          <a:noFill/>
        </p:spPr>
        <p:txBody>
          <a:bodyPr wrap="square" rtlCol="0">
            <a:spAutoFit/>
          </a:bodyPr>
          <a:lstStyle/>
          <a:p>
            <a:pPr algn="ctr"/>
            <a:r>
              <a:rPr lang="en-DK" dirty="0"/>
              <a:t>37.5</a:t>
            </a:r>
          </a:p>
        </p:txBody>
      </p:sp>
    </p:spTree>
    <p:extLst>
      <p:ext uri="{BB962C8B-B14F-4D97-AF65-F5344CB8AC3E}">
        <p14:creationId xmlns:p14="http://schemas.microsoft.com/office/powerpoint/2010/main" val="241435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descr="A graph of a blue line&#10;&#10;Description automatically generated">
            <a:extLst>
              <a:ext uri="{FF2B5EF4-FFF2-40B4-BE49-F238E27FC236}">
                <a16:creationId xmlns:a16="http://schemas.microsoft.com/office/drawing/2014/main" id="{51C37379-6BDB-1479-0696-6B689FB1FE49}"/>
              </a:ext>
            </a:extLst>
          </p:cNvPr>
          <p:cNvPicPr>
            <a:picLocks noChangeAspect="1"/>
          </p:cNvPicPr>
          <p:nvPr/>
        </p:nvPicPr>
        <p:blipFill>
          <a:blip r:embed="rId3"/>
          <a:stretch>
            <a:fillRect/>
          </a:stretch>
        </p:blipFill>
        <p:spPr>
          <a:xfrm>
            <a:off x="7369224" y="3309237"/>
            <a:ext cx="4029897" cy="3079993"/>
          </a:xfrm>
          <a:prstGeom prst="rect">
            <a:avLst/>
          </a:prstGeom>
        </p:spPr>
      </p:pic>
      <p:grpSp>
        <p:nvGrpSpPr>
          <p:cNvPr id="59" name="Group 58">
            <a:extLst>
              <a:ext uri="{FF2B5EF4-FFF2-40B4-BE49-F238E27FC236}">
                <a16:creationId xmlns:a16="http://schemas.microsoft.com/office/drawing/2014/main" id="{C1C6519B-3F85-030E-CDF2-9F17EEB617AA}"/>
              </a:ext>
            </a:extLst>
          </p:cNvPr>
          <p:cNvGrpSpPr/>
          <p:nvPr/>
        </p:nvGrpSpPr>
        <p:grpSpPr>
          <a:xfrm>
            <a:off x="641363" y="1220909"/>
            <a:ext cx="5630002" cy="5021697"/>
            <a:chOff x="5944047" y="1311013"/>
            <a:chExt cx="5630002" cy="5021697"/>
          </a:xfrm>
        </p:grpSpPr>
        <p:grpSp>
          <p:nvGrpSpPr>
            <p:cNvPr id="10" name="Group 9">
              <a:extLst>
                <a:ext uri="{FF2B5EF4-FFF2-40B4-BE49-F238E27FC236}">
                  <a16:creationId xmlns:a16="http://schemas.microsoft.com/office/drawing/2014/main" id="{5329934B-4436-1989-9F3F-4639076E5211}"/>
                </a:ext>
              </a:extLst>
            </p:cNvPr>
            <p:cNvGrpSpPr/>
            <p:nvPr/>
          </p:nvGrpSpPr>
          <p:grpSpPr>
            <a:xfrm>
              <a:off x="6608729" y="3429000"/>
              <a:ext cx="4824245" cy="1887365"/>
              <a:chOff x="1001056" y="2478791"/>
              <a:chExt cx="3618184" cy="1415524"/>
            </a:xfrm>
          </p:grpSpPr>
          <p:pic>
            <p:nvPicPr>
              <p:cNvPr id="9" name="Picture 8" descr="A white rectangular object with a x in the center&#10;&#10;Description automatically generated">
                <a:extLst>
                  <a:ext uri="{FF2B5EF4-FFF2-40B4-BE49-F238E27FC236}">
                    <a16:creationId xmlns:a16="http://schemas.microsoft.com/office/drawing/2014/main" id="{430F344D-0828-F58F-04DB-BD3EA0513A97}"/>
                  </a:ext>
                </a:extLst>
              </p:cNvPr>
              <p:cNvPicPr>
                <a:picLocks noChangeAspect="1"/>
              </p:cNvPicPr>
              <p:nvPr/>
            </p:nvPicPr>
            <p:blipFill>
              <a:blip r:embed="rId4"/>
              <a:stretch>
                <a:fillRect/>
              </a:stretch>
            </p:blipFill>
            <p:spPr>
              <a:xfrm>
                <a:off x="1001056" y="2478791"/>
                <a:ext cx="3618184" cy="1415524"/>
              </a:xfrm>
              <a:prstGeom prst="rect">
                <a:avLst/>
              </a:prstGeom>
            </p:spPr>
          </p:pic>
          <p:pic>
            <p:nvPicPr>
              <p:cNvPr id="8" name="Picture 7">
                <a:extLst>
                  <a:ext uri="{FF2B5EF4-FFF2-40B4-BE49-F238E27FC236}">
                    <a16:creationId xmlns:a16="http://schemas.microsoft.com/office/drawing/2014/main" id="{23000DD6-CD68-2C78-4A3D-D9F2FBD036CD}"/>
                  </a:ext>
                </a:extLst>
              </p:cNvPr>
              <p:cNvPicPr>
                <a:picLocks noChangeAspect="1"/>
              </p:cNvPicPr>
              <p:nvPr/>
            </p:nvPicPr>
            <p:blipFill>
              <a:blip r:embed="rId5"/>
              <a:srcRect/>
              <a:stretch/>
            </p:blipFill>
            <p:spPr>
              <a:xfrm>
                <a:off x="2011678" y="2616815"/>
                <a:ext cx="1579440" cy="994730"/>
              </a:xfrm>
              <a:prstGeom prst="rect">
                <a:avLst/>
              </a:prstGeom>
              <a:ln w="19050">
                <a:solidFill>
                  <a:schemeClr val="tx1"/>
                </a:solidFill>
              </a:ln>
            </p:spPr>
          </p:pic>
        </p:grpSp>
        <p:sp>
          <p:nvSpPr>
            <p:cNvPr id="33" name="Right Arrow 32">
              <a:extLst>
                <a:ext uri="{FF2B5EF4-FFF2-40B4-BE49-F238E27FC236}">
                  <a16:creationId xmlns:a16="http://schemas.microsoft.com/office/drawing/2014/main" id="{FFF6ACA2-9AD5-99B1-1313-5D0936AFE857}"/>
                </a:ext>
              </a:extLst>
            </p:cNvPr>
            <p:cNvSpPr/>
            <p:nvPr/>
          </p:nvSpPr>
          <p:spPr>
            <a:xfrm>
              <a:off x="8865479" y="4132746"/>
              <a:ext cx="358589" cy="290876"/>
            </a:xfrm>
            <a:prstGeom prst="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
          <p:nvSpPr>
            <p:cNvPr id="15" name="Rectangle 14">
              <a:extLst>
                <a:ext uri="{FF2B5EF4-FFF2-40B4-BE49-F238E27FC236}">
                  <a16:creationId xmlns:a16="http://schemas.microsoft.com/office/drawing/2014/main" id="{A6CAA4E5-0CA8-4EB5-46C3-6FAF7A1A6E82}"/>
                </a:ext>
              </a:extLst>
            </p:cNvPr>
            <p:cNvSpPr/>
            <p:nvPr/>
          </p:nvSpPr>
          <p:spPr>
            <a:xfrm>
              <a:off x="6753070" y="4482304"/>
              <a:ext cx="1049685" cy="74325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sz="2400"/>
            </a:p>
          </p:txBody>
        </p:sp>
        <p:sp>
          <p:nvSpPr>
            <p:cNvPr id="16" name="Rectangle 15">
              <a:extLst>
                <a:ext uri="{FF2B5EF4-FFF2-40B4-BE49-F238E27FC236}">
                  <a16:creationId xmlns:a16="http://schemas.microsoft.com/office/drawing/2014/main" id="{C14793D5-C02F-CA42-3479-0EF4A5552695}"/>
                </a:ext>
              </a:extLst>
            </p:cNvPr>
            <p:cNvSpPr/>
            <p:nvPr/>
          </p:nvSpPr>
          <p:spPr>
            <a:xfrm>
              <a:off x="10230873" y="4479817"/>
              <a:ext cx="1049685" cy="74325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sz="2400"/>
            </a:p>
          </p:txBody>
        </p:sp>
        <p:cxnSp>
          <p:nvCxnSpPr>
            <p:cNvPr id="34" name="Elbow Connector 33">
              <a:extLst>
                <a:ext uri="{FF2B5EF4-FFF2-40B4-BE49-F238E27FC236}">
                  <a16:creationId xmlns:a16="http://schemas.microsoft.com/office/drawing/2014/main" id="{8982756A-FFB7-867D-C110-57655203392E}"/>
                </a:ext>
              </a:extLst>
            </p:cNvPr>
            <p:cNvCxnSpPr>
              <a:cxnSpLocks/>
              <a:stCxn id="16" idx="0"/>
              <a:endCxn id="55" idx="2"/>
            </p:cNvCxnSpPr>
            <p:nvPr/>
          </p:nvCxnSpPr>
          <p:spPr>
            <a:xfrm rot="16200000" flipV="1">
              <a:off x="8431541" y="2155642"/>
              <a:ext cx="2522473" cy="2125878"/>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39" name="Elbow Connector 38">
              <a:extLst>
                <a:ext uri="{FF2B5EF4-FFF2-40B4-BE49-F238E27FC236}">
                  <a16:creationId xmlns:a16="http://schemas.microsoft.com/office/drawing/2014/main" id="{64EFF83D-DC68-A8D7-D6FC-3B00A76EBA10}"/>
                </a:ext>
              </a:extLst>
            </p:cNvPr>
            <p:cNvCxnSpPr>
              <a:cxnSpLocks/>
              <a:stCxn id="15" idx="0"/>
              <a:endCxn id="45" idx="2"/>
            </p:cNvCxnSpPr>
            <p:nvPr/>
          </p:nvCxnSpPr>
          <p:spPr>
            <a:xfrm rot="16200000" flipV="1">
              <a:off x="5789522" y="2993912"/>
              <a:ext cx="2524960" cy="451823"/>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sp>
          <p:nvSpPr>
            <p:cNvPr id="45" name="TextBox 44">
              <a:extLst>
                <a:ext uri="{FF2B5EF4-FFF2-40B4-BE49-F238E27FC236}">
                  <a16:creationId xmlns:a16="http://schemas.microsoft.com/office/drawing/2014/main" id="{DEC12079-A144-2535-AD56-311B32B4F78D}"/>
                </a:ext>
              </a:extLst>
            </p:cNvPr>
            <p:cNvSpPr txBox="1"/>
            <p:nvPr/>
          </p:nvSpPr>
          <p:spPr>
            <a:xfrm>
              <a:off x="5944047" y="1311013"/>
              <a:ext cx="1764085" cy="646331"/>
            </a:xfrm>
            <a:prstGeom prst="rect">
              <a:avLst/>
            </a:prstGeom>
            <a:solidFill>
              <a:schemeClr val="bg1">
                <a:lumMod val="95000"/>
              </a:schemeClr>
            </a:solidFill>
            <a:ln>
              <a:solidFill>
                <a:schemeClr val="tx1"/>
              </a:solidFill>
            </a:ln>
          </p:spPr>
          <p:txBody>
            <a:bodyPr wrap="square" rtlCol="0">
              <a:spAutoFit/>
            </a:bodyPr>
            <a:lstStyle/>
            <a:p>
              <a:r>
                <a:rPr lang="en-DK" dirty="0"/>
                <a:t>24 V, 700 mA , </a:t>
              </a:r>
            </a:p>
            <a:p>
              <a:r>
                <a:rPr lang="en-DK" dirty="0"/>
                <a:t>3 kHz PWM</a:t>
              </a:r>
            </a:p>
          </p:txBody>
        </p:sp>
        <p:pic>
          <p:nvPicPr>
            <p:cNvPr id="47" name="Picture 46" descr="A graph of a blue line&#10;&#10;Description automatically generated">
              <a:extLst>
                <a:ext uri="{FF2B5EF4-FFF2-40B4-BE49-F238E27FC236}">
                  <a16:creationId xmlns:a16="http://schemas.microsoft.com/office/drawing/2014/main" id="{6B315642-C5F6-CAB0-078B-6A278ACC4913}"/>
                </a:ext>
              </a:extLst>
            </p:cNvPr>
            <p:cNvPicPr>
              <a:picLocks noChangeAspect="1"/>
            </p:cNvPicPr>
            <p:nvPr/>
          </p:nvPicPr>
          <p:blipFill>
            <a:blip r:embed="rId3"/>
            <a:stretch>
              <a:fillRect/>
            </a:stretch>
          </p:blipFill>
          <p:spPr>
            <a:xfrm>
              <a:off x="6620152" y="5254293"/>
              <a:ext cx="1315524" cy="1005436"/>
            </a:xfrm>
            <a:prstGeom prst="rect">
              <a:avLst/>
            </a:prstGeom>
          </p:spPr>
        </p:pic>
        <p:pic>
          <p:nvPicPr>
            <p:cNvPr id="48" name="Picture 47" descr="A graph of a blue line&#10;&#10;Description automatically generated">
              <a:extLst>
                <a:ext uri="{FF2B5EF4-FFF2-40B4-BE49-F238E27FC236}">
                  <a16:creationId xmlns:a16="http://schemas.microsoft.com/office/drawing/2014/main" id="{7BA40657-0E50-33FC-AFB5-ADF6D6E0F868}"/>
                </a:ext>
              </a:extLst>
            </p:cNvPr>
            <p:cNvPicPr>
              <a:picLocks noChangeAspect="1"/>
            </p:cNvPicPr>
            <p:nvPr/>
          </p:nvPicPr>
          <p:blipFill>
            <a:blip r:embed="rId3"/>
            <a:stretch>
              <a:fillRect/>
            </a:stretch>
          </p:blipFill>
          <p:spPr>
            <a:xfrm>
              <a:off x="10039758" y="5266819"/>
              <a:ext cx="1315524" cy="1005436"/>
            </a:xfrm>
            <a:prstGeom prst="rect">
              <a:avLst/>
            </a:prstGeom>
          </p:spPr>
        </p:pic>
        <p:sp>
          <p:nvSpPr>
            <p:cNvPr id="50" name="Rectangle 49">
              <a:extLst>
                <a:ext uri="{FF2B5EF4-FFF2-40B4-BE49-F238E27FC236}">
                  <a16:creationId xmlns:a16="http://schemas.microsoft.com/office/drawing/2014/main" id="{43E88906-BC5A-5373-0DB9-0E6A901D67A8}"/>
                </a:ext>
              </a:extLst>
            </p:cNvPr>
            <p:cNvSpPr/>
            <p:nvPr/>
          </p:nvSpPr>
          <p:spPr>
            <a:xfrm>
              <a:off x="6225436" y="2492679"/>
              <a:ext cx="5348613" cy="3840031"/>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1" name="TextBox 50">
              <a:extLst>
                <a:ext uri="{FF2B5EF4-FFF2-40B4-BE49-F238E27FC236}">
                  <a16:creationId xmlns:a16="http://schemas.microsoft.com/office/drawing/2014/main" id="{DD6D170A-C0E4-67FB-BE7B-C089BAB3E61B}"/>
                </a:ext>
              </a:extLst>
            </p:cNvPr>
            <p:cNvSpPr txBox="1"/>
            <p:nvPr/>
          </p:nvSpPr>
          <p:spPr>
            <a:xfrm>
              <a:off x="9809964" y="2078682"/>
              <a:ext cx="1764085" cy="369332"/>
            </a:xfrm>
            <a:prstGeom prst="rect">
              <a:avLst/>
            </a:prstGeom>
            <a:noFill/>
            <a:ln>
              <a:solidFill>
                <a:schemeClr val="tx1"/>
              </a:solidFill>
            </a:ln>
          </p:spPr>
          <p:txBody>
            <a:bodyPr wrap="square" rtlCol="0">
              <a:spAutoFit/>
            </a:bodyPr>
            <a:lstStyle/>
            <a:p>
              <a:pPr algn="ctr"/>
              <a:r>
                <a:rPr lang="en-DK" dirty="0"/>
                <a:t>MSR</a:t>
              </a:r>
            </a:p>
          </p:txBody>
        </p:sp>
        <p:sp>
          <p:nvSpPr>
            <p:cNvPr id="55" name="TextBox 54">
              <a:extLst>
                <a:ext uri="{FF2B5EF4-FFF2-40B4-BE49-F238E27FC236}">
                  <a16:creationId xmlns:a16="http://schemas.microsoft.com/office/drawing/2014/main" id="{9FD68D49-AC72-3C0B-C724-4582FA7574D1}"/>
                </a:ext>
              </a:extLst>
            </p:cNvPr>
            <p:cNvSpPr txBox="1"/>
            <p:nvPr/>
          </p:nvSpPr>
          <p:spPr>
            <a:xfrm>
              <a:off x="7747795" y="1311013"/>
              <a:ext cx="1764085" cy="646331"/>
            </a:xfrm>
            <a:prstGeom prst="rect">
              <a:avLst/>
            </a:prstGeom>
            <a:solidFill>
              <a:schemeClr val="bg1">
                <a:lumMod val="95000"/>
              </a:schemeClr>
            </a:solidFill>
            <a:ln>
              <a:solidFill>
                <a:schemeClr val="tx1"/>
              </a:solidFill>
            </a:ln>
          </p:spPr>
          <p:txBody>
            <a:bodyPr wrap="square" rtlCol="0">
              <a:spAutoFit/>
            </a:bodyPr>
            <a:lstStyle/>
            <a:p>
              <a:r>
                <a:rPr lang="en-DK" dirty="0"/>
                <a:t>24 V, 700 mA , </a:t>
              </a:r>
            </a:p>
            <a:p>
              <a:r>
                <a:rPr lang="en-DK" dirty="0"/>
                <a:t>3 kHz PWM</a:t>
              </a:r>
            </a:p>
          </p:txBody>
        </p:sp>
      </p:grpSp>
      <p:cxnSp>
        <p:nvCxnSpPr>
          <p:cNvPr id="61" name="Straight Arrow Connector 60">
            <a:extLst>
              <a:ext uri="{FF2B5EF4-FFF2-40B4-BE49-F238E27FC236}">
                <a16:creationId xmlns:a16="http://schemas.microsoft.com/office/drawing/2014/main" id="{CDD926EC-D93E-1B81-B490-5B69D4B45C76}"/>
              </a:ext>
            </a:extLst>
          </p:cNvPr>
          <p:cNvCxnSpPr>
            <a:cxnSpLocks/>
          </p:cNvCxnSpPr>
          <p:nvPr/>
        </p:nvCxnSpPr>
        <p:spPr>
          <a:xfrm>
            <a:off x="6976999" y="2693096"/>
            <a:ext cx="40333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068E8362-7108-437D-69F4-279A9CDCE5B0}"/>
              </a:ext>
            </a:extLst>
          </p:cNvPr>
          <p:cNvCxnSpPr>
            <a:cxnSpLocks/>
          </p:cNvCxnSpPr>
          <p:nvPr/>
        </p:nvCxnSpPr>
        <p:spPr>
          <a:xfrm flipV="1">
            <a:off x="6976999" y="964504"/>
            <a:ext cx="0" cy="17285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25" name="Rectangle 1024">
            <a:extLst>
              <a:ext uri="{FF2B5EF4-FFF2-40B4-BE49-F238E27FC236}">
                <a16:creationId xmlns:a16="http://schemas.microsoft.com/office/drawing/2014/main" id="{CA95EC04-6224-C096-262E-127BBCAC04FD}"/>
              </a:ext>
            </a:extLst>
          </p:cNvPr>
          <p:cNvSpPr/>
          <p:nvPr/>
        </p:nvSpPr>
        <p:spPr>
          <a:xfrm>
            <a:off x="6976999" y="1867239"/>
            <a:ext cx="964504" cy="82585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K" sz="1400" dirty="0">
                <a:solidFill>
                  <a:schemeClr val="tx1"/>
                </a:solidFill>
              </a:rPr>
              <a:t>LED</a:t>
            </a:r>
          </a:p>
          <a:p>
            <a:pPr algn="ctr"/>
            <a:r>
              <a:rPr lang="en-GB" sz="1400" dirty="0">
                <a:solidFill>
                  <a:schemeClr val="tx1"/>
                </a:solidFill>
              </a:rPr>
              <a:t>S</a:t>
            </a:r>
            <a:r>
              <a:rPr lang="en-DK" sz="1400" dirty="0">
                <a:solidFill>
                  <a:schemeClr val="tx1"/>
                </a:solidFill>
              </a:rPr>
              <a:t>et1+set2</a:t>
            </a:r>
          </a:p>
        </p:txBody>
      </p:sp>
      <p:sp>
        <p:nvSpPr>
          <p:cNvPr id="1028" name="Rectangle 1027">
            <a:extLst>
              <a:ext uri="{FF2B5EF4-FFF2-40B4-BE49-F238E27FC236}">
                <a16:creationId xmlns:a16="http://schemas.microsoft.com/office/drawing/2014/main" id="{D78189CD-E73B-AE42-BA31-40E785CEBBE7}"/>
              </a:ext>
            </a:extLst>
          </p:cNvPr>
          <p:cNvSpPr/>
          <p:nvPr/>
        </p:nvSpPr>
        <p:spPr>
          <a:xfrm>
            <a:off x="8906007" y="1867239"/>
            <a:ext cx="964504" cy="82585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K" sz="1400" dirty="0">
                <a:solidFill>
                  <a:schemeClr val="tx1"/>
                </a:solidFill>
              </a:rPr>
              <a:t>LED</a:t>
            </a:r>
          </a:p>
          <a:p>
            <a:pPr algn="ctr"/>
            <a:r>
              <a:rPr lang="en-GB" sz="1400" dirty="0">
                <a:solidFill>
                  <a:schemeClr val="tx1"/>
                </a:solidFill>
              </a:rPr>
              <a:t>S</a:t>
            </a:r>
            <a:r>
              <a:rPr lang="en-DK" sz="1400" dirty="0">
                <a:solidFill>
                  <a:schemeClr val="tx1"/>
                </a:solidFill>
              </a:rPr>
              <a:t>et1+set2</a:t>
            </a:r>
          </a:p>
        </p:txBody>
      </p:sp>
      <p:sp>
        <p:nvSpPr>
          <p:cNvPr id="1032" name="TextBox 1031">
            <a:extLst>
              <a:ext uri="{FF2B5EF4-FFF2-40B4-BE49-F238E27FC236}">
                <a16:creationId xmlns:a16="http://schemas.microsoft.com/office/drawing/2014/main" id="{BAC5B95C-E712-9B7C-34D5-AD53E55AE9F9}"/>
              </a:ext>
            </a:extLst>
          </p:cNvPr>
          <p:cNvSpPr txBox="1"/>
          <p:nvPr/>
        </p:nvSpPr>
        <p:spPr>
          <a:xfrm>
            <a:off x="8419672" y="2639630"/>
            <a:ext cx="964500" cy="369332"/>
          </a:xfrm>
          <a:prstGeom prst="rect">
            <a:avLst/>
          </a:prstGeom>
          <a:noFill/>
        </p:spPr>
        <p:txBody>
          <a:bodyPr wrap="square" rtlCol="0">
            <a:spAutoFit/>
          </a:bodyPr>
          <a:lstStyle/>
          <a:p>
            <a:pPr algn="ctr"/>
            <a:r>
              <a:rPr lang="en-DK" dirty="0"/>
              <a:t>25</a:t>
            </a:r>
          </a:p>
        </p:txBody>
      </p:sp>
      <p:sp>
        <p:nvSpPr>
          <p:cNvPr id="1033" name="TextBox 1032">
            <a:extLst>
              <a:ext uri="{FF2B5EF4-FFF2-40B4-BE49-F238E27FC236}">
                <a16:creationId xmlns:a16="http://schemas.microsoft.com/office/drawing/2014/main" id="{D1A844FD-4088-5B58-662A-FBD7DD20B421}"/>
              </a:ext>
            </a:extLst>
          </p:cNvPr>
          <p:cNvSpPr txBox="1"/>
          <p:nvPr/>
        </p:nvSpPr>
        <p:spPr>
          <a:xfrm>
            <a:off x="7463338" y="2639630"/>
            <a:ext cx="964500" cy="369332"/>
          </a:xfrm>
          <a:prstGeom prst="rect">
            <a:avLst/>
          </a:prstGeom>
          <a:noFill/>
        </p:spPr>
        <p:txBody>
          <a:bodyPr wrap="square" rtlCol="0">
            <a:spAutoFit/>
          </a:bodyPr>
          <a:lstStyle/>
          <a:p>
            <a:pPr algn="ctr"/>
            <a:r>
              <a:rPr lang="en-DK" dirty="0"/>
              <a:t>12.5</a:t>
            </a:r>
          </a:p>
        </p:txBody>
      </p:sp>
      <p:sp>
        <p:nvSpPr>
          <p:cNvPr id="1034" name="TextBox 1033">
            <a:extLst>
              <a:ext uri="{FF2B5EF4-FFF2-40B4-BE49-F238E27FC236}">
                <a16:creationId xmlns:a16="http://schemas.microsoft.com/office/drawing/2014/main" id="{453B9E1A-A378-43DF-58DA-89AC1D187BB3}"/>
              </a:ext>
            </a:extLst>
          </p:cNvPr>
          <p:cNvSpPr txBox="1"/>
          <p:nvPr/>
        </p:nvSpPr>
        <p:spPr>
          <a:xfrm>
            <a:off x="10373732" y="2652156"/>
            <a:ext cx="964500" cy="369332"/>
          </a:xfrm>
          <a:prstGeom prst="rect">
            <a:avLst/>
          </a:prstGeom>
          <a:noFill/>
        </p:spPr>
        <p:txBody>
          <a:bodyPr wrap="square" rtlCol="0">
            <a:spAutoFit/>
          </a:bodyPr>
          <a:lstStyle/>
          <a:p>
            <a:pPr algn="ctr"/>
            <a:r>
              <a:rPr lang="en-DK" dirty="0"/>
              <a:t>[ms]</a:t>
            </a:r>
          </a:p>
        </p:txBody>
      </p:sp>
      <p:sp>
        <p:nvSpPr>
          <p:cNvPr id="1035" name="TextBox 1034">
            <a:extLst>
              <a:ext uri="{FF2B5EF4-FFF2-40B4-BE49-F238E27FC236}">
                <a16:creationId xmlns:a16="http://schemas.microsoft.com/office/drawing/2014/main" id="{237E7E86-E97A-BF59-8920-DF0FE14A972C}"/>
              </a:ext>
            </a:extLst>
          </p:cNvPr>
          <p:cNvSpPr txBox="1"/>
          <p:nvPr/>
        </p:nvSpPr>
        <p:spPr>
          <a:xfrm>
            <a:off x="9392346" y="2639630"/>
            <a:ext cx="964500" cy="369332"/>
          </a:xfrm>
          <a:prstGeom prst="rect">
            <a:avLst/>
          </a:prstGeom>
          <a:noFill/>
        </p:spPr>
        <p:txBody>
          <a:bodyPr wrap="square" rtlCol="0">
            <a:spAutoFit/>
          </a:bodyPr>
          <a:lstStyle/>
          <a:p>
            <a:pPr algn="ctr"/>
            <a:r>
              <a:rPr lang="en-DK" dirty="0"/>
              <a:t>37.5</a:t>
            </a:r>
          </a:p>
        </p:txBody>
      </p:sp>
    </p:spTree>
    <p:extLst>
      <p:ext uri="{BB962C8B-B14F-4D97-AF65-F5344CB8AC3E}">
        <p14:creationId xmlns:p14="http://schemas.microsoft.com/office/powerpoint/2010/main" val="66687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056F93-235C-EEA1-0BFE-18279EF62712}"/>
              </a:ext>
            </a:extLst>
          </p:cNvPr>
          <p:cNvPicPr>
            <a:picLocks noChangeAspect="1"/>
          </p:cNvPicPr>
          <p:nvPr/>
        </p:nvPicPr>
        <p:blipFill>
          <a:blip r:embed="rId3"/>
          <a:stretch>
            <a:fillRect/>
          </a:stretch>
        </p:blipFill>
        <p:spPr>
          <a:xfrm>
            <a:off x="6858000" y="2381685"/>
            <a:ext cx="5334000" cy="3987800"/>
          </a:xfrm>
          <a:prstGeom prst="rect">
            <a:avLst/>
          </a:prstGeom>
        </p:spPr>
      </p:pic>
      <p:pic>
        <p:nvPicPr>
          <p:cNvPr id="3" name="Picture 2">
            <a:extLst>
              <a:ext uri="{FF2B5EF4-FFF2-40B4-BE49-F238E27FC236}">
                <a16:creationId xmlns:a16="http://schemas.microsoft.com/office/drawing/2014/main" id="{38C89AFA-72C9-D3E1-C90E-C3F9992BD5F5}"/>
              </a:ext>
            </a:extLst>
          </p:cNvPr>
          <p:cNvPicPr>
            <a:picLocks noChangeAspect="1"/>
          </p:cNvPicPr>
          <p:nvPr/>
        </p:nvPicPr>
        <p:blipFill>
          <a:blip r:embed="rId4"/>
          <a:stretch>
            <a:fillRect/>
          </a:stretch>
        </p:blipFill>
        <p:spPr>
          <a:xfrm>
            <a:off x="375614" y="2381685"/>
            <a:ext cx="5334000" cy="3987800"/>
          </a:xfrm>
          <a:prstGeom prst="rect">
            <a:avLst/>
          </a:prstGeom>
        </p:spPr>
      </p:pic>
      <p:sp>
        <p:nvSpPr>
          <p:cNvPr id="4" name="TextBox 3">
            <a:extLst>
              <a:ext uri="{FF2B5EF4-FFF2-40B4-BE49-F238E27FC236}">
                <a16:creationId xmlns:a16="http://schemas.microsoft.com/office/drawing/2014/main" id="{C1816CC2-2F02-8078-A6DF-F5F1292C677F}"/>
              </a:ext>
            </a:extLst>
          </p:cNvPr>
          <p:cNvSpPr txBox="1"/>
          <p:nvPr/>
        </p:nvSpPr>
        <p:spPr>
          <a:xfrm>
            <a:off x="1482998" y="1084253"/>
            <a:ext cx="662361" cy="369332"/>
          </a:xfrm>
          <a:prstGeom prst="rect">
            <a:avLst/>
          </a:prstGeom>
          <a:noFill/>
        </p:spPr>
        <p:txBody>
          <a:bodyPr wrap="none" rtlCol="0">
            <a:spAutoFit/>
          </a:bodyPr>
          <a:lstStyle/>
          <a:p>
            <a:r>
              <a:rPr lang="en-DK" dirty="0"/>
              <a:t>Data</a:t>
            </a:r>
          </a:p>
        </p:txBody>
      </p:sp>
      <p:sp>
        <p:nvSpPr>
          <p:cNvPr id="5" name="TextBox 4">
            <a:extLst>
              <a:ext uri="{FF2B5EF4-FFF2-40B4-BE49-F238E27FC236}">
                <a16:creationId xmlns:a16="http://schemas.microsoft.com/office/drawing/2014/main" id="{23F797CA-C23B-DAD1-B213-8F763E8A8973}"/>
              </a:ext>
            </a:extLst>
          </p:cNvPr>
          <p:cNvSpPr txBox="1"/>
          <p:nvPr/>
        </p:nvSpPr>
        <p:spPr>
          <a:xfrm>
            <a:off x="2433974" y="590477"/>
            <a:ext cx="656911" cy="369332"/>
          </a:xfrm>
          <a:prstGeom prst="rect">
            <a:avLst/>
          </a:prstGeom>
          <a:noFill/>
        </p:spPr>
        <p:txBody>
          <a:bodyPr wrap="none" rtlCol="0">
            <a:spAutoFit/>
          </a:bodyPr>
          <a:lstStyle/>
          <a:p>
            <a:r>
              <a:rPr lang="en-DK" dirty="0"/>
              <a:t>MEG</a:t>
            </a:r>
          </a:p>
        </p:txBody>
      </p:sp>
      <p:sp>
        <p:nvSpPr>
          <p:cNvPr id="6" name="TextBox 5">
            <a:extLst>
              <a:ext uri="{FF2B5EF4-FFF2-40B4-BE49-F238E27FC236}">
                <a16:creationId xmlns:a16="http://schemas.microsoft.com/office/drawing/2014/main" id="{2EACB4FF-E5B8-584E-8E1D-EED13A7DD80D}"/>
              </a:ext>
            </a:extLst>
          </p:cNvPr>
          <p:cNvSpPr txBox="1"/>
          <p:nvPr/>
        </p:nvSpPr>
        <p:spPr>
          <a:xfrm>
            <a:off x="2470550" y="1596317"/>
            <a:ext cx="1046440" cy="369332"/>
          </a:xfrm>
          <a:prstGeom prst="rect">
            <a:avLst/>
          </a:prstGeom>
          <a:noFill/>
        </p:spPr>
        <p:txBody>
          <a:bodyPr wrap="none" rtlCol="0">
            <a:spAutoFit/>
          </a:bodyPr>
          <a:lstStyle/>
          <a:p>
            <a:r>
              <a:rPr lang="en-DK" dirty="0"/>
              <a:t>MEGREF</a:t>
            </a:r>
          </a:p>
        </p:txBody>
      </p:sp>
      <p:sp>
        <p:nvSpPr>
          <p:cNvPr id="7" name="TextBox 6">
            <a:extLst>
              <a:ext uri="{FF2B5EF4-FFF2-40B4-BE49-F238E27FC236}">
                <a16:creationId xmlns:a16="http://schemas.microsoft.com/office/drawing/2014/main" id="{FDD79AC9-D75A-699C-FD6E-1A3756620CD2}"/>
              </a:ext>
            </a:extLst>
          </p:cNvPr>
          <p:cNvSpPr txBox="1"/>
          <p:nvPr/>
        </p:nvSpPr>
        <p:spPr>
          <a:xfrm>
            <a:off x="4537094" y="1596317"/>
            <a:ext cx="2509020" cy="369332"/>
          </a:xfrm>
          <a:prstGeom prst="rect">
            <a:avLst/>
          </a:prstGeom>
          <a:noFill/>
        </p:spPr>
        <p:txBody>
          <a:bodyPr wrap="none" rtlCol="0">
            <a:spAutoFit/>
          </a:bodyPr>
          <a:lstStyle/>
          <a:p>
            <a:r>
              <a:rPr lang="en-GB" dirty="0"/>
              <a:t>f</a:t>
            </a:r>
            <a:r>
              <a:rPr lang="en-DK" dirty="0"/>
              <a:t>t_component_analysis</a:t>
            </a:r>
          </a:p>
        </p:txBody>
      </p:sp>
      <p:sp>
        <p:nvSpPr>
          <p:cNvPr id="11" name="TextBox 10">
            <a:extLst>
              <a:ext uri="{FF2B5EF4-FFF2-40B4-BE49-F238E27FC236}">
                <a16:creationId xmlns:a16="http://schemas.microsoft.com/office/drawing/2014/main" id="{846D1DBF-08B4-849A-E673-E6890ACC7A0B}"/>
              </a:ext>
            </a:extLst>
          </p:cNvPr>
          <p:cNvSpPr txBox="1"/>
          <p:nvPr/>
        </p:nvSpPr>
        <p:spPr>
          <a:xfrm>
            <a:off x="4555382" y="590477"/>
            <a:ext cx="2302618" cy="369332"/>
          </a:xfrm>
          <a:prstGeom prst="rect">
            <a:avLst/>
          </a:prstGeom>
          <a:noFill/>
        </p:spPr>
        <p:txBody>
          <a:bodyPr wrap="none" rtlCol="0">
            <a:spAutoFit/>
          </a:bodyPr>
          <a:lstStyle/>
          <a:p>
            <a:r>
              <a:rPr lang="en-GB" dirty="0"/>
              <a:t>f</a:t>
            </a:r>
            <a:r>
              <a:rPr lang="en-DK" dirty="0"/>
              <a:t>t_denoise_synthetic</a:t>
            </a:r>
          </a:p>
        </p:txBody>
      </p:sp>
      <p:sp>
        <p:nvSpPr>
          <p:cNvPr id="12" name="TextBox 11">
            <a:extLst>
              <a:ext uri="{FF2B5EF4-FFF2-40B4-BE49-F238E27FC236}">
                <a16:creationId xmlns:a16="http://schemas.microsoft.com/office/drawing/2014/main" id="{0D6E978A-6B67-1DBA-66E5-C6EE054C9693}"/>
              </a:ext>
            </a:extLst>
          </p:cNvPr>
          <p:cNvSpPr txBox="1"/>
          <p:nvPr/>
        </p:nvSpPr>
        <p:spPr>
          <a:xfrm>
            <a:off x="7636620" y="1129096"/>
            <a:ext cx="1709122" cy="369332"/>
          </a:xfrm>
          <a:prstGeom prst="rect">
            <a:avLst/>
          </a:prstGeom>
          <a:noFill/>
        </p:spPr>
        <p:txBody>
          <a:bodyPr wrap="none" rtlCol="0">
            <a:spAutoFit/>
          </a:bodyPr>
          <a:lstStyle/>
          <a:p>
            <a:r>
              <a:rPr lang="en-GB" dirty="0"/>
              <a:t>f</a:t>
            </a:r>
            <a:r>
              <a:rPr lang="en-DK" dirty="0"/>
              <a:t>t_denoise_pca</a:t>
            </a:r>
          </a:p>
        </p:txBody>
      </p:sp>
      <p:cxnSp>
        <p:nvCxnSpPr>
          <p:cNvPr id="13" name="Straight Arrow Connector 12">
            <a:extLst>
              <a:ext uri="{FF2B5EF4-FFF2-40B4-BE49-F238E27FC236}">
                <a16:creationId xmlns:a16="http://schemas.microsoft.com/office/drawing/2014/main" id="{D2B2A6F5-83C8-C857-FEAA-30D2C9D87E45}"/>
              </a:ext>
            </a:extLst>
          </p:cNvPr>
          <p:cNvCxnSpPr>
            <a:stCxn id="4" idx="3"/>
            <a:endCxn id="5" idx="1"/>
          </p:cNvCxnSpPr>
          <p:nvPr/>
        </p:nvCxnSpPr>
        <p:spPr>
          <a:xfrm flipV="1">
            <a:off x="2145359" y="775143"/>
            <a:ext cx="288615" cy="4937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17A0C67-F410-18FF-6825-94370E5D659C}"/>
              </a:ext>
            </a:extLst>
          </p:cNvPr>
          <p:cNvCxnSpPr>
            <a:cxnSpLocks/>
            <a:stCxn id="5" idx="3"/>
            <a:endCxn id="11" idx="1"/>
          </p:cNvCxnSpPr>
          <p:nvPr/>
        </p:nvCxnSpPr>
        <p:spPr>
          <a:xfrm>
            <a:off x="3090885" y="775143"/>
            <a:ext cx="14644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06150EC5-8692-042E-D810-1400A876C26D}"/>
              </a:ext>
            </a:extLst>
          </p:cNvPr>
          <p:cNvCxnSpPr>
            <a:cxnSpLocks/>
            <a:stCxn id="4" idx="3"/>
            <a:endCxn id="6" idx="1"/>
          </p:cNvCxnSpPr>
          <p:nvPr/>
        </p:nvCxnSpPr>
        <p:spPr>
          <a:xfrm>
            <a:off x="2145359" y="1268919"/>
            <a:ext cx="325191" cy="5120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FC9A6E26-EC5C-4BF2-F569-9F37E6B97268}"/>
              </a:ext>
            </a:extLst>
          </p:cNvPr>
          <p:cNvCxnSpPr>
            <a:cxnSpLocks/>
            <a:stCxn id="6" idx="3"/>
            <a:endCxn id="7" idx="1"/>
          </p:cNvCxnSpPr>
          <p:nvPr/>
        </p:nvCxnSpPr>
        <p:spPr>
          <a:xfrm>
            <a:off x="3516990" y="1780983"/>
            <a:ext cx="10201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1253E40E-CCFA-3733-BEB8-431C5D656AB7}"/>
              </a:ext>
            </a:extLst>
          </p:cNvPr>
          <p:cNvCxnSpPr>
            <a:cxnSpLocks/>
            <a:stCxn id="6" idx="3"/>
            <a:endCxn id="11" idx="1"/>
          </p:cNvCxnSpPr>
          <p:nvPr/>
        </p:nvCxnSpPr>
        <p:spPr>
          <a:xfrm flipV="1">
            <a:off x="3516990" y="775143"/>
            <a:ext cx="1038392" cy="10058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8C6F2585-C6E6-B465-BE40-293B249823E1}"/>
              </a:ext>
            </a:extLst>
          </p:cNvPr>
          <p:cNvCxnSpPr>
            <a:cxnSpLocks/>
            <a:stCxn id="7" idx="3"/>
            <a:endCxn id="12" idx="1"/>
          </p:cNvCxnSpPr>
          <p:nvPr/>
        </p:nvCxnSpPr>
        <p:spPr>
          <a:xfrm flipV="1">
            <a:off x="7046114" y="1313762"/>
            <a:ext cx="590506" cy="4672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6BA8815B-1946-32B1-13FC-F44B12168A6A}"/>
              </a:ext>
            </a:extLst>
          </p:cNvPr>
          <p:cNvCxnSpPr>
            <a:cxnSpLocks/>
            <a:stCxn id="11" idx="3"/>
            <a:endCxn id="12" idx="1"/>
          </p:cNvCxnSpPr>
          <p:nvPr/>
        </p:nvCxnSpPr>
        <p:spPr>
          <a:xfrm>
            <a:off x="6858000" y="775143"/>
            <a:ext cx="778620" cy="5386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45C9CD17-B4E1-CA56-7B3D-D54AA0E307F5}"/>
              </a:ext>
            </a:extLst>
          </p:cNvPr>
          <p:cNvCxnSpPr>
            <a:cxnSpLocks/>
            <a:stCxn id="12" idx="2"/>
            <a:endCxn id="2" idx="0"/>
          </p:cNvCxnSpPr>
          <p:nvPr/>
        </p:nvCxnSpPr>
        <p:spPr>
          <a:xfrm>
            <a:off x="8491181" y="1498428"/>
            <a:ext cx="1033819" cy="8832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49207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816CC2-2F02-8078-A6DF-F5F1292C677F}"/>
              </a:ext>
            </a:extLst>
          </p:cNvPr>
          <p:cNvSpPr txBox="1"/>
          <p:nvPr/>
        </p:nvSpPr>
        <p:spPr>
          <a:xfrm>
            <a:off x="1375338" y="2171255"/>
            <a:ext cx="3110147" cy="646331"/>
          </a:xfrm>
          <a:prstGeom prst="rect">
            <a:avLst/>
          </a:prstGeom>
          <a:noFill/>
        </p:spPr>
        <p:txBody>
          <a:bodyPr wrap="none" rtlCol="0">
            <a:spAutoFit/>
          </a:bodyPr>
          <a:lstStyle/>
          <a:p>
            <a:pPr algn="ctr"/>
            <a:r>
              <a:rPr lang="en-DK" dirty="0"/>
              <a:t>Beamformer</a:t>
            </a:r>
          </a:p>
          <a:p>
            <a:pPr algn="ctr"/>
            <a:r>
              <a:rPr lang="en-DK" dirty="0"/>
              <a:t>(40 Hz, common spatial filter)</a:t>
            </a:r>
          </a:p>
        </p:txBody>
      </p:sp>
      <p:sp>
        <p:nvSpPr>
          <p:cNvPr id="5" name="TextBox 4">
            <a:extLst>
              <a:ext uri="{FF2B5EF4-FFF2-40B4-BE49-F238E27FC236}">
                <a16:creationId xmlns:a16="http://schemas.microsoft.com/office/drawing/2014/main" id="{23F797CA-C23B-DAD1-B213-8F763E8A8973}"/>
              </a:ext>
            </a:extLst>
          </p:cNvPr>
          <p:cNvSpPr txBox="1"/>
          <p:nvPr/>
        </p:nvSpPr>
        <p:spPr>
          <a:xfrm>
            <a:off x="1966045" y="332863"/>
            <a:ext cx="1517082" cy="369332"/>
          </a:xfrm>
          <a:prstGeom prst="rect">
            <a:avLst/>
          </a:prstGeom>
          <a:noFill/>
        </p:spPr>
        <p:txBody>
          <a:bodyPr wrap="none" rtlCol="0">
            <a:spAutoFit/>
          </a:bodyPr>
          <a:lstStyle/>
          <a:p>
            <a:r>
              <a:rPr lang="en-DK" dirty="0"/>
              <a:t>Left attention</a:t>
            </a:r>
          </a:p>
        </p:txBody>
      </p:sp>
      <p:sp>
        <p:nvSpPr>
          <p:cNvPr id="6" name="TextBox 5">
            <a:extLst>
              <a:ext uri="{FF2B5EF4-FFF2-40B4-BE49-F238E27FC236}">
                <a16:creationId xmlns:a16="http://schemas.microsoft.com/office/drawing/2014/main" id="{2EACB4FF-E5B8-584E-8E1D-EED13A7DD80D}"/>
              </a:ext>
            </a:extLst>
          </p:cNvPr>
          <p:cNvSpPr txBox="1"/>
          <p:nvPr/>
        </p:nvSpPr>
        <p:spPr>
          <a:xfrm>
            <a:off x="1712294" y="1144888"/>
            <a:ext cx="1641796" cy="369332"/>
          </a:xfrm>
          <a:prstGeom prst="rect">
            <a:avLst/>
          </a:prstGeom>
          <a:noFill/>
        </p:spPr>
        <p:txBody>
          <a:bodyPr wrap="none" rtlCol="0">
            <a:spAutoFit/>
          </a:bodyPr>
          <a:lstStyle/>
          <a:p>
            <a:r>
              <a:rPr lang="en-DK" dirty="0"/>
              <a:t>Right attention</a:t>
            </a:r>
          </a:p>
        </p:txBody>
      </p:sp>
      <p:cxnSp>
        <p:nvCxnSpPr>
          <p:cNvPr id="13" name="Straight Arrow Connector 12">
            <a:extLst>
              <a:ext uri="{FF2B5EF4-FFF2-40B4-BE49-F238E27FC236}">
                <a16:creationId xmlns:a16="http://schemas.microsoft.com/office/drawing/2014/main" id="{D2B2A6F5-83C8-C857-FEAA-30D2C9D87E45}"/>
              </a:ext>
            </a:extLst>
          </p:cNvPr>
          <p:cNvCxnSpPr>
            <a:cxnSpLocks/>
            <a:stCxn id="23" idx="3"/>
            <a:endCxn id="5" idx="1"/>
          </p:cNvCxnSpPr>
          <p:nvPr/>
        </p:nvCxnSpPr>
        <p:spPr>
          <a:xfrm flipV="1">
            <a:off x="1096147" y="517529"/>
            <a:ext cx="869898" cy="8184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06150EC5-8692-042E-D810-1400A876C26D}"/>
              </a:ext>
            </a:extLst>
          </p:cNvPr>
          <p:cNvCxnSpPr>
            <a:cxnSpLocks/>
            <a:stCxn id="23" idx="3"/>
            <a:endCxn id="6" idx="1"/>
          </p:cNvCxnSpPr>
          <p:nvPr/>
        </p:nvCxnSpPr>
        <p:spPr>
          <a:xfrm flipV="1">
            <a:off x="1096147" y="1329554"/>
            <a:ext cx="616147" cy="64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706A310A-A789-6338-E52A-B2D87799E38D}"/>
              </a:ext>
            </a:extLst>
          </p:cNvPr>
          <p:cNvSpPr txBox="1"/>
          <p:nvPr/>
        </p:nvSpPr>
        <p:spPr>
          <a:xfrm>
            <a:off x="433786" y="1151313"/>
            <a:ext cx="662361" cy="369332"/>
          </a:xfrm>
          <a:prstGeom prst="rect">
            <a:avLst/>
          </a:prstGeom>
          <a:noFill/>
        </p:spPr>
        <p:txBody>
          <a:bodyPr wrap="none" rtlCol="0">
            <a:spAutoFit/>
          </a:bodyPr>
          <a:lstStyle/>
          <a:p>
            <a:r>
              <a:rPr lang="da-DK" dirty="0"/>
              <a:t>Data</a:t>
            </a:r>
            <a:endParaRPr lang="en-DK" dirty="0"/>
          </a:p>
        </p:txBody>
      </p:sp>
      <p:cxnSp>
        <p:nvCxnSpPr>
          <p:cNvPr id="37" name="Straight Arrow Connector 36">
            <a:extLst>
              <a:ext uri="{FF2B5EF4-FFF2-40B4-BE49-F238E27FC236}">
                <a16:creationId xmlns:a16="http://schemas.microsoft.com/office/drawing/2014/main" id="{3FA7F623-BFEC-28ED-4895-C1F509E1CA0B}"/>
              </a:ext>
            </a:extLst>
          </p:cNvPr>
          <p:cNvCxnSpPr>
            <a:cxnSpLocks/>
            <a:stCxn id="23" idx="3"/>
            <a:endCxn id="4" idx="0"/>
          </p:cNvCxnSpPr>
          <p:nvPr/>
        </p:nvCxnSpPr>
        <p:spPr>
          <a:xfrm>
            <a:off x="1096147" y="1335979"/>
            <a:ext cx="1834265" cy="8352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97FB1C31-D725-3A42-B438-3C114A0471E8}"/>
              </a:ext>
            </a:extLst>
          </p:cNvPr>
          <p:cNvSpPr txBox="1"/>
          <p:nvPr/>
        </p:nvSpPr>
        <p:spPr>
          <a:xfrm>
            <a:off x="4485485" y="1021227"/>
            <a:ext cx="1432059" cy="646331"/>
          </a:xfrm>
          <a:prstGeom prst="rect">
            <a:avLst/>
          </a:prstGeom>
          <a:noFill/>
        </p:spPr>
        <p:txBody>
          <a:bodyPr wrap="none" rtlCol="0">
            <a:spAutoFit/>
          </a:bodyPr>
          <a:lstStyle/>
          <a:p>
            <a:r>
              <a:rPr lang="en-DK" dirty="0"/>
              <a:t>Beamformer</a:t>
            </a:r>
          </a:p>
          <a:p>
            <a:pPr algn="ctr"/>
            <a:r>
              <a:rPr lang="en-DK" dirty="0"/>
              <a:t>(40 Hz)</a:t>
            </a:r>
          </a:p>
        </p:txBody>
      </p:sp>
      <p:sp>
        <p:nvSpPr>
          <p:cNvPr id="42" name="TextBox 41">
            <a:extLst>
              <a:ext uri="{FF2B5EF4-FFF2-40B4-BE49-F238E27FC236}">
                <a16:creationId xmlns:a16="http://schemas.microsoft.com/office/drawing/2014/main" id="{3EFBD3EA-4CDC-9B6F-DD9B-59B05AC78F02}"/>
              </a:ext>
            </a:extLst>
          </p:cNvPr>
          <p:cNvSpPr txBox="1"/>
          <p:nvPr/>
        </p:nvSpPr>
        <p:spPr>
          <a:xfrm>
            <a:off x="4485485" y="202777"/>
            <a:ext cx="1432059" cy="646331"/>
          </a:xfrm>
          <a:prstGeom prst="rect">
            <a:avLst/>
          </a:prstGeom>
          <a:noFill/>
        </p:spPr>
        <p:txBody>
          <a:bodyPr wrap="none" rtlCol="0">
            <a:spAutoFit/>
          </a:bodyPr>
          <a:lstStyle/>
          <a:p>
            <a:r>
              <a:rPr lang="en-DK" dirty="0"/>
              <a:t>Beamformer</a:t>
            </a:r>
          </a:p>
          <a:p>
            <a:pPr algn="ctr"/>
            <a:r>
              <a:rPr lang="en-DK" dirty="0"/>
              <a:t>(40 Hz)</a:t>
            </a:r>
          </a:p>
        </p:txBody>
      </p:sp>
      <p:cxnSp>
        <p:nvCxnSpPr>
          <p:cNvPr id="45" name="Straight Arrow Connector 44">
            <a:extLst>
              <a:ext uri="{FF2B5EF4-FFF2-40B4-BE49-F238E27FC236}">
                <a16:creationId xmlns:a16="http://schemas.microsoft.com/office/drawing/2014/main" id="{ABA4127C-1AD5-84EA-3A05-002F84ACAE3C}"/>
              </a:ext>
            </a:extLst>
          </p:cNvPr>
          <p:cNvCxnSpPr>
            <a:cxnSpLocks/>
            <a:stCxn id="4" idx="0"/>
            <a:endCxn id="41" idx="1"/>
          </p:cNvCxnSpPr>
          <p:nvPr/>
        </p:nvCxnSpPr>
        <p:spPr>
          <a:xfrm flipV="1">
            <a:off x="2930412" y="1344393"/>
            <a:ext cx="1555073" cy="8268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493F532A-71C1-3D72-04B1-8F2FB476080D}"/>
              </a:ext>
            </a:extLst>
          </p:cNvPr>
          <p:cNvCxnSpPr>
            <a:cxnSpLocks/>
            <a:stCxn id="4" idx="0"/>
            <a:endCxn id="42" idx="1"/>
          </p:cNvCxnSpPr>
          <p:nvPr/>
        </p:nvCxnSpPr>
        <p:spPr>
          <a:xfrm flipV="1">
            <a:off x="2930412" y="525943"/>
            <a:ext cx="1555073" cy="16453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41293292-4060-D420-310E-E36DC18F5B87}"/>
              </a:ext>
            </a:extLst>
          </p:cNvPr>
          <p:cNvCxnSpPr>
            <a:cxnSpLocks/>
            <a:stCxn id="6" idx="3"/>
            <a:endCxn id="41" idx="1"/>
          </p:cNvCxnSpPr>
          <p:nvPr/>
        </p:nvCxnSpPr>
        <p:spPr>
          <a:xfrm>
            <a:off x="3354090" y="1329554"/>
            <a:ext cx="1131395" cy="148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460C6D8D-8CD4-48A7-D96A-13E84E0102E2}"/>
              </a:ext>
            </a:extLst>
          </p:cNvPr>
          <p:cNvCxnSpPr>
            <a:cxnSpLocks/>
            <a:stCxn id="5" idx="3"/>
            <a:endCxn id="42" idx="1"/>
          </p:cNvCxnSpPr>
          <p:nvPr/>
        </p:nvCxnSpPr>
        <p:spPr>
          <a:xfrm>
            <a:off x="3483127" y="517529"/>
            <a:ext cx="1002358" cy="84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4" name="TextBox 73">
            <a:extLst>
              <a:ext uri="{FF2B5EF4-FFF2-40B4-BE49-F238E27FC236}">
                <a16:creationId xmlns:a16="http://schemas.microsoft.com/office/drawing/2014/main" id="{01644713-EBCA-8ACB-8177-6FD349443502}"/>
              </a:ext>
            </a:extLst>
          </p:cNvPr>
          <p:cNvSpPr txBox="1"/>
          <p:nvPr/>
        </p:nvSpPr>
        <p:spPr>
          <a:xfrm>
            <a:off x="6601137" y="742088"/>
            <a:ext cx="1788246" cy="369332"/>
          </a:xfrm>
          <a:prstGeom prst="rect">
            <a:avLst/>
          </a:prstGeom>
          <a:noFill/>
        </p:spPr>
        <p:txBody>
          <a:bodyPr wrap="none" rtlCol="0">
            <a:spAutoFit/>
          </a:bodyPr>
          <a:lstStyle/>
          <a:p>
            <a:r>
              <a:rPr lang="en-DK" dirty="0"/>
              <a:t>Lateral Contrast</a:t>
            </a:r>
          </a:p>
        </p:txBody>
      </p:sp>
      <p:cxnSp>
        <p:nvCxnSpPr>
          <p:cNvPr id="75" name="Straight Arrow Connector 74">
            <a:extLst>
              <a:ext uri="{FF2B5EF4-FFF2-40B4-BE49-F238E27FC236}">
                <a16:creationId xmlns:a16="http://schemas.microsoft.com/office/drawing/2014/main" id="{E55CB027-DA79-9064-1D05-4DDFFF22A55E}"/>
              </a:ext>
            </a:extLst>
          </p:cNvPr>
          <p:cNvCxnSpPr>
            <a:cxnSpLocks/>
            <a:stCxn id="42" idx="3"/>
            <a:endCxn id="74" idx="1"/>
          </p:cNvCxnSpPr>
          <p:nvPr/>
        </p:nvCxnSpPr>
        <p:spPr>
          <a:xfrm>
            <a:off x="5917544" y="525943"/>
            <a:ext cx="683593" cy="4008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9" name="Straight Arrow Connector 78">
            <a:extLst>
              <a:ext uri="{FF2B5EF4-FFF2-40B4-BE49-F238E27FC236}">
                <a16:creationId xmlns:a16="http://schemas.microsoft.com/office/drawing/2014/main" id="{06ECACA1-C581-29E3-1F9D-006547DB7E33}"/>
              </a:ext>
            </a:extLst>
          </p:cNvPr>
          <p:cNvCxnSpPr>
            <a:cxnSpLocks/>
            <a:stCxn id="41" idx="3"/>
            <a:endCxn id="74" idx="1"/>
          </p:cNvCxnSpPr>
          <p:nvPr/>
        </p:nvCxnSpPr>
        <p:spPr>
          <a:xfrm flipV="1">
            <a:off x="5917544" y="926754"/>
            <a:ext cx="683593" cy="4176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89" name="Picture 88">
            <a:extLst>
              <a:ext uri="{FF2B5EF4-FFF2-40B4-BE49-F238E27FC236}">
                <a16:creationId xmlns:a16="http://schemas.microsoft.com/office/drawing/2014/main" id="{5C24DF59-3771-4892-E2C4-1056E5CF4F8A}"/>
              </a:ext>
            </a:extLst>
          </p:cNvPr>
          <p:cNvPicPr>
            <a:picLocks noChangeAspect="1"/>
          </p:cNvPicPr>
          <p:nvPr/>
        </p:nvPicPr>
        <p:blipFill>
          <a:blip r:embed="rId3"/>
          <a:stretch>
            <a:fillRect/>
          </a:stretch>
        </p:blipFill>
        <p:spPr>
          <a:xfrm>
            <a:off x="5262342" y="1677256"/>
            <a:ext cx="6929658" cy="5180744"/>
          </a:xfrm>
          <a:prstGeom prst="rect">
            <a:avLst/>
          </a:prstGeom>
        </p:spPr>
      </p:pic>
    </p:spTree>
    <p:extLst>
      <p:ext uri="{BB962C8B-B14F-4D97-AF65-F5344CB8AC3E}">
        <p14:creationId xmlns:p14="http://schemas.microsoft.com/office/powerpoint/2010/main" val="1691621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88">
            <a:extLst>
              <a:ext uri="{FF2B5EF4-FFF2-40B4-BE49-F238E27FC236}">
                <a16:creationId xmlns:a16="http://schemas.microsoft.com/office/drawing/2014/main" id="{5C24DF59-3771-4892-E2C4-1056E5CF4F8A}"/>
              </a:ext>
            </a:extLst>
          </p:cNvPr>
          <p:cNvPicPr>
            <a:picLocks noChangeAspect="1"/>
          </p:cNvPicPr>
          <p:nvPr/>
        </p:nvPicPr>
        <p:blipFill rotWithShape="1">
          <a:blip r:embed="rId3"/>
          <a:srcRect l="17466" t="2748" r="13493" b="9752"/>
          <a:stretch/>
        </p:blipFill>
        <p:spPr>
          <a:xfrm>
            <a:off x="1102205" y="0"/>
            <a:ext cx="3657600" cy="3465588"/>
          </a:xfrm>
          <a:prstGeom prst="rect">
            <a:avLst/>
          </a:prstGeom>
        </p:spPr>
      </p:pic>
      <p:pic>
        <p:nvPicPr>
          <p:cNvPr id="3" name="Picture 2">
            <a:extLst>
              <a:ext uri="{FF2B5EF4-FFF2-40B4-BE49-F238E27FC236}">
                <a16:creationId xmlns:a16="http://schemas.microsoft.com/office/drawing/2014/main" id="{917C3005-4B4E-F7E2-9476-E2246B596686}"/>
              </a:ext>
            </a:extLst>
          </p:cNvPr>
          <p:cNvPicPr>
            <a:picLocks noChangeAspect="1"/>
          </p:cNvPicPr>
          <p:nvPr/>
        </p:nvPicPr>
        <p:blipFill rotWithShape="1">
          <a:blip r:embed="rId4"/>
          <a:srcRect l="17347" t="3141" r="12915" b="10480"/>
          <a:stretch/>
        </p:blipFill>
        <p:spPr>
          <a:xfrm>
            <a:off x="5701788" y="649"/>
            <a:ext cx="3657605" cy="3386994"/>
          </a:xfrm>
          <a:prstGeom prst="rect">
            <a:avLst/>
          </a:prstGeom>
        </p:spPr>
      </p:pic>
      <p:pic>
        <p:nvPicPr>
          <p:cNvPr id="8" name="Picture 7">
            <a:extLst>
              <a:ext uri="{FF2B5EF4-FFF2-40B4-BE49-F238E27FC236}">
                <a16:creationId xmlns:a16="http://schemas.microsoft.com/office/drawing/2014/main" id="{8658CBF0-FEBE-393D-EB88-376AF77E0EFA}"/>
              </a:ext>
            </a:extLst>
          </p:cNvPr>
          <p:cNvPicPr>
            <a:picLocks noChangeAspect="1"/>
          </p:cNvPicPr>
          <p:nvPr/>
        </p:nvPicPr>
        <p:blipFill rotWithShape="1">
          <a:blip r:embed="rId5"/>
          <a:srcRect l="17091" t="2456" r="14337" b="10536"/>
          <a:stretch/>
        </p:blipFill>
        <p:spPr>
          <a:xfrm>
            <a:off x="1106292" y="3387643"/>
            <a:ext cx="3657600" cy="3469708"/>
          </a:xfrm>
          <a:prstGeom prst="rect">
            <a:avLst/>
          </a:prstGeom>
        </p:spPr>
      </p:pic>
      <p:pic>
        <p:nvPicPr>
          <p:cNvPr id="10" name="Picture 9">
            <a:extLst>
              <a:ext uri="{FF2B5EF4-FFF2-40B4-BE49-F238E27FC236}">
                <a16:creationId xmlns:a16="http://schemas.microsoft.com/office/drawing/2014/main" id="{DC7C22D8-3C51-9F8D-A53C-7E27D3F24060}"/>
              </a:ext>
            </a:extLst>
          </p:cNvPr>
          <p:cNvPicPr>
            <a:picLocks noChangeAspect="1"/>
          </p:cNvPicPr>
          <p:nvPr/>
        </p:nvPicPr>
        <p:blipFill rotWithShape="1">
          <a:blip r:embed="rId6"/>
          <a:srcRect l="17202" t="2649" r="14227" b="10344"/>
          <a:stretch/>
        </p:blipFill>
        <p:spPr>
          <a:xfrm>
            <a:off x="5701789" y="3466238"/>
            <a:ext cx="3575430" cy="3391762"/>
          </a:xfrm>
          <a:prstGeom prst="rect">
            <a:avLst/>
          </a:prstGeom>
        </p:spPr>
      </p:pic>
      <p:sp>
        <p:nvSpPr>
          <p:cNvPr id="11" name="TextBox 10">
            <a:extLst>
              <a:ext uri="{FF2B5EF4-FFF2-40B4-BE49-F238E27FC236}">
                <a16:creationId xmlns:a16="http://schemas.microsoft.com/office/drawing/2014/main" id="{DA2873E3-BC2C-F412-015C-C6F4A8297A22}"/>
              </a:ext>
            </a:extLst>
          </p:cNvPr>
          <p:cNvSpPr txBox="1"/>
          <p:nvPr/>
        </p:nvSpPr>
        <p:spPr>
          <a:xfrm>
            <a:off x="9908009" y="3202977"/>
            <a:ext cx="1788246" cy="369332"/>
          </a:xfrm>
          <a:prstGeom prst="rect">
            <a:avLst/>
          </a:prstGeom>
          <a:noFill/>
        </p:spPr>
        <p:txBody>
          <a:bodyPr wrap="none" rtlCol="0">
            <a:spAutoFit/>
          </a:bodyPr>
          <a:lstStyle/>
          <a:p>
            <a:r>
              <a:rPr lang="en-DK" dirty="0"/>
              <a:t>Lateral Contrast</a:t>
            </a:r>
          </a:p>
        </p:txBody>
      </p:sp>
    </p:spTree>
    <p:extLst>
      <p:ext uri="{BB962C8B-B14F-4D97-AF65-F5344CB8AC3E}">
        <p14:creationId xmlns:p14="http://schemas.microsoft.com/office/powerpoint/2010/main" val="1743266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4507</TotalTime>
  <Words>470</Words>
  <Application>Microsoft Macintosh PowerPoint</Application>
  <PresentationFormat>Widescreen</PresentationFormat>
  <Paragraphs>97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Times New Roman</vt:lpstr>
      <vt:lpstr>Office Theme</vt:lpstr>
      <vt:lpstr>MEG-AHAT: Propagation of spectral flicker during visual- and non-visual cognitive tasks</vt:lpstr>
      <vt:lpstr>MEG-AHAT</vt:lpstr>
      <vt:lpstr>MEG-AHAT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MEG-AHAT: Propagation of spectral flicker during visual- and non-visual cognitive tasks</dc:title>
  <dc:creator>Mark Alexander Henney</dc:creator>
  <cp:lastModifiedBy>Mark Alexander Henney</cp:lastModifiedBy>
  <cp:revision>2</cp:revision>
  <dcterms:created xsi:type="dcterms:W3CDTF">2024-05-10T07:29:35Z</dcterms:created>
  <dcterms:modified xsi:type="dcterms:W3CDTF">2024-05-13T10:36:42Z</dcterms:modified>
</cp:coreProperties>
</file>