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E_C5D15BFF.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70" r:id="rId3"/>
    <p:sldId id="271" r:id="rId4"/>
    <p:sldId id="276" r:id="rId5"/>
    <p:sldId id="279" r:id="rId6"/>
    <p:sldId id="274" r:id="rId7"/>
    <p:sldId id="275" r:id="rId8"/>
    <p:sldId id="266" r:id="rId9"/>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753B669-0155-FC55-31EB-2DD8AA4EAA47}" name="Mark Alexander Henney" initials="MH" userId="S::hng160@alumni.ku.dk::3ab12788-a187-4161-9fff-01b45d4c2ea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83C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10"/>
    <p:restoredTop sz="88898"/>
  </p:normalViewPr>
  <p:slideViewPr>
    <p:cSldViewPr snapToGrid="0" snapToObjects="1">
      <p:cViewPr varScale="1">
        <p:scale>
          <a:sx n="247" d="100"/>
          <a:sy n="247" d="100"/>
        </p:scale>
        <p:origin x="1272" y="17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modernComment_10E_C5D15BFF.xml><?xml version="1.0" encoding="utf-8"?>
<p188:cmLst xmlns:a="http://schemas.openxmlformats.org/drawingml/2006/main" xmlns:r="http://schemas.openxmlformats.org/officeDocument/2006/relationships" xmlns:p188="http://schemas.microsoft.com/office/powerpoint/2018/8/main">
  <p188:cm id="{B2983DAC-4712-C041-9D5F-EF2CF1B1114E}" authorId="{4753B669-0155-FC55-31EB-2DD8AA4EAA47}" created="2023-11-27T07:19:16.516">
    <ac:txMkLst xmlns:ac="http://schemas.microsoft.com/office/drawing/2013/main/command">
      <pc:docMk xmlns:pc="http://schemas.microsoft.com/office/powerpoint/2013/main/command"/>
      <pc:sldMk xmlns:pc="http://schemas.microsoft.com/office/powerpoint/2013/main/command" cId="3318832127" sldId="270"/>
      <ac:spMk id="5" creationId="{00000000-0000-0000-0000-000000000000}"/>
      <ac:txMk cp="104" len="125">
        <ac:context len="700" hash="4177526356"/>
      </ac:txMk>
    </ac:txMkLst>
    <p188:pos x="7151533" y="657359"/>
    <p188:txBody>
      <a:bodyPr/>
      <a:lstStyle/>
      <a:p>
        <a:r>
          <a:rPr lang="en-GB"/>
          <a:t>Iaccarino 2016 and Addaikan 2019 both use only visual flicker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B8EBF-EE54-5F4A-9A96-36AE8BE19C24}" type="datetimeFigureOut">
              <a:rPr lang="en-US" smtClean="0"/>
              <a:t>11/27/23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75E1A-2839-6842-B4F8-60F935C0618A}" type="slidenum">
              <a:rPr lang="en-US" smtClean="0"/>
              <a:t>‹#›</a:t>
            </a:fld>
            <a:endParaRPr lang="en-US"/>
          </a:p>
        </p:txBody>
      </p:sp>
    </p:spTree>
    <p:extLst>
      <p:ext uri="{BB962C8B-B14F-4D97-AF65-F5344CB8AC3E}">
        <p14:creationId xmlns:p14="http://schemas.microsoft.com/office/powerpoint/2010/main" val="1447827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Stroboscopic flicker (square wave with 100% modulation depth, 50% duty cycle, 300–1200 lux)</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perceived flicker is reduced by temporal mixing white colours that are spectrally different to lower the critical flicker-fusion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Deep structures: hippocampus, </a:t>
            </a:r>
          </a:p>
        </p:txBody>
      </p:sp>
      <p:sp>
        <p:nvSpPr>
          <p:cNvPr id="4" name="Slide Number Placeholder 3"/>
          <p:cNvSpPr>
            <a:spLocks noGrp="1"/>
          </p:cNvSpPr>
          <p:nvPr>
            <p:ph type="sldNum" sz="quarter" idx="5"/>
          </p:nvPr>
        </p:nvSpPr>
        <p:spPr/>
        <p:txBody>
          <a:bodyPr/>
          <a:lstStyle/>
          <a:p>
            <a:fld id="{9CD75E1A-2839-6842-B4F8-60F935C0618A}" type="slidenum">
              <a:rPr lang="en-US" smtClean="0"/>
              <a:t>2</a:t>
            </a:fld>
            <a:endParaRPr lang="en-US"/>
          </a:p>
        </p:txBody>
      </p:sp>
    </p:spTree>
    <p:extLst>
      <p:ext uri="{BB962C8B-B14F-4D97-AF65-F5344CB8AC3E}">
        <p14:creationId xmlns:p14="http://schemas.microsoft.com/office/powerpoint/2010/main" val="181782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 the three types of stimulation as </a:t>
            </a:r>
          </a:p>
          <a:p>
            <a:endParaRPr lang="en-US" dirty="0"/>
          </a:p>
          <a:p>
            <a:r>
              <a:rPr lang="en-US" dirty="0"/>
              <a:t>S.1: Do we see a difference in the </a:t>
            </a:r>
            <a:r>
              <a:rPr lang="en-US" dirty="0" err="1"/>
              <a:t>behavioural</a:t>
            </a:r>
            <a:r>
              <a:rPr lang="en-US" dirty="0"/>
              <a:t> response (such as detection accuracy) when stimulating with 40 Hz visible flicker? Is it improved or reduced? What about invisible flicker? Is the response pattern for invisible flicker more like visible flicker or continuous light?</a:t>
            </a:r>
          </a:p>
        </p:txBody>
      </p:sp>
      <p:sp>
        <p:nvSpPr>
          <p:cNvPr id="4" name="Slide Number Placeholder 3"/>
          <p:cNvSpPr>
            <a:spLocks noGrp="1"/>
          </p:cNvSpPr>
          <p:nvPr>
            <p:ph type="sldNum" sz="quarter" idx="5"/>
          </p:nvPr>
        </p:nvSpPr>
        <p:spPr/>
        <p:txBody>
          <a:bodyPr/>
          <a:lstStyle/>
          <a:p>
            <a:fld id="{9CD75E1A-2839-6842-B4F8-60F935C0618A}" type="slidenum">
              <a:rPr lang="en-US" smtClean="0"/>
              <a:t>3</a:t>
            </a:fld>
            <a:endParaRPr lang="en-US"/>
          </a:p>
        </p:txBody>
      </p:sp>
    </p:spTree>
    <p:extLst>
      <p:ext uri="{BB962C8B-B14F-4D97-AF65-F5344CB8AC3E}">
        <p14:creationId xmlns:p14="http://schemas.microsoft.com/office/powerpoint/2010/main" val="418522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presented instruction, attention is given to left or right stimulation device.</a:t>
            </a:r>
          </a:p>
          <a:p>
            <a:endParaRPr lang="en-US" dirty="0"/>
          </a:p>
          <a:p>
            <a:r>
              <a:rPr lang="en-US" dirty="0"/>
              <a:t>A fixation mark (static grating with plus/minus 45 deg orientation) is shown.</a:t>
            </a:r>
          </a:p>
          <a:p>
            <a:endParaRPr lang="en-US" dirty="0"/>
          </a:p>
          <a:p>
            <a:r>
              <a:rPr lang="en-US" dirty="0"/>
              <a:t>The light stimulation devices are turned on.</a:t>
            </a:r>
          </a:p>
          <a:p>
            <a:endParaRPr lang="en-US" dirty="0"/>
          </a:p>
          <a:p>
            <a:r>
              <a:rPr lang="en-US" dirty="0"/>
              <a:t>After some seconds of stimulation with top-down attention to one side, another gradient appears in the bottom corner on the side of attention. The grating will be of lower contrast to make it more difficult to detect, and the orientation will be either identical or opposite to the fixation mark grating.</a:t>
            </a:r>
          </a:p>
          <a:p>
            <a:endParaRPr lang="en-US" dirty="0"/>
          </a:p>
          <a:p>
            <a:r>
              <a:rPr lang="en-US" dirty="0"/>
              <a:t>The participant answers by button press whether the two gratings are the same or different.</a:t>
            </a:r>
          </a:p>
          <a:p>
            <a:endParaRPr lang="en-US" dirty="0"/>
          </a:p>
          <a:p>
            <a:r>
              <a:rPr lang="en-US" dirty="0"/>
              <a:t>Power estimates are based on:</a:t>
            </a:r>
          </a:p>
          <a:p>
            <a:pPr marL="228600" indent="-228600">
              <a:buAutoNum type="arabicPeriod"/>
            </a:pPr>
            <a:r>
              <a:rPr lang="en-US" dirty="0"/>
              <a:t>Between- and within-subject variance of global 40 Hz EEG power from ISF in Hansen et. al. 2023 (in review @ Scientific Reports).</a:t>
            </a:r>
          </a:p>
          <a:p>
            <a:pPr marL="228600" indent="-228600">
              <a:buAutoNum type="arabicPeriod"/>
            </a:pPr>
            <a:r>
              <a:rPr lang="en-US" dirty="0"/>
              <a:t>Effect size (</a:t>
            </a:r>
            <a:r>
              <a:rPr lang="en-US" dirty="0" err="1"/>
              <a:t>cohen’s</a:t>
            </a:r>
            <a:r>
              <a:rPr lang="en-US" dirty="0"/>
              <a:t> d) of difference in MEG relative SSVEF power between attended vs. unattended hemifield from </a:t>
            </a:r>
            <a:r>
              <a:rPr lang="en-US" dirty="0" err="1"/>
              <a:t>Moratti</a:t>
            </a:r>
            <a:r>
              <a:rPr lang="en-US" dirty="0"/>
              <a:t> et. al. 2023, Psychophysiology; https://</a:t>
            </a:r>
            <a:r>
              <a:rPr lang="en-US" dirty="0" err="1"/>
              <a:t>doi.org</a:t>
            </a:r>
            <a:r>
              <a:rPr lang="en-US" dirty="0"/>
              <a:t>/10.1111/psyp.14452</a:t>
            </a:r>
          </a:p>
        </p:txBody>
      </p:sp>
      <p:sp>
        <p:nvSpPr>
          <p:cNvPr id="4" name="Slide Number Placeholder 3"/>
          <p:cNvSpPr>
            <a:spLocks noGrp="1"/>
          </p:cNvSpPr>
          <p:nvPr>
            <p:ph type="sldNum" sz="quarter" idx="5"/>
          </p:nvPr>
        </p:nvSpPr>
        <p:spPr/>
        <p:txBody>
          <a:bodyPr/>
          <a:lstStyle/>
          <a:p>
            <a:fld id="{9CD75E1A-2839-6842-B4F8-60F935C0618A}" type="slidenum">
              <a:rPr lang="en-US" smtClean="0"/>
              <a:t>4</a:t>
            </a:fld>
            <a:endParaRPr lang="en-US"/>
          </a:p>
        </p:txBody>
      </p:sp>
    </p:spTree>
    <p:extLst>
      <p:ext uri="{BB962C8B-B14F-4D97-AF65-F5344CB8AC3E}">
        <p14:creationId xmlns:p14="http://schemas.microsoft.com/office/powerpoint/2010/main" val="3927438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All results are presented neutrally (though here, a correct result is shown in </a:t>
            </a:r>
            <a:r>
              <a:rPr lang="en-GB" dirty="0">
                <a:solidFill>
                  <a:srgbClr val="00B050"/>
                </a:solidFill>
              </a:rPr>
              <a:t>green</a:t>
            </a:r>
            <a:r>
              <a:rPr lang="en-GB" dirty="0"/>
              <a:t>).</a:t>
            </a:r>
          </a:p>
        </p:txBody>
      </p:sp>
      <p:sp>
        <p:nvSpPr>
          <p:cNvPr id="4" name="Slide Number Placeholder 3"/>
          <p:cNvSpPr>
            <a:spLocks noGrp="1"/>
          </p:cNvSpPr>
          <p:nvPr>
            <p:ph type="sldNum" sz="quarter" idx="5"/>
          </p:nvPr>
        </p:nvSpPr>
        <p:spPr/>
        <p:txBody>
          <a:bodyPr/>
          <a:lstStyle/>
          <a:p>
            <a:fld id="{9CD75E1A-2839-6842-B4F8-60F935C0618A}" type="slidenum">
              <a:rPr lang="en-US" smtClean="0"/>
              <a:t>5</a:t>
            </a:fld>
            <a:endParaRPr lang="en-US"/>
          </a:p>
        </p:txBody>
      </p:sp>
    </p:spTree>
    <p:extLst>
      <p:ext uri="{BB962C8B-B14F-4D97-AF65-F5344CB8AC3E}">
        <p14:creationId xmlns:p14="http://schemas.microsoft.com/office/powerpoint/2010/main" val="2112773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coherence to distinguish phases from left and right light?</a:t>
            </a:r>
          </a:p>
          <a:p>
            <a:r>
              <a:rPr lang="en-US" dirty="0"/>
              <a:t>(Requires control of the phase – need to check the ease of that)</a:t>
            </a:r>
          </a:p>
          <a:p>
            <a:endParaRPr lang="en-GB" dirty="0"/>
          </a:p>
        </p:txBody>
      </p:sp>
      <p:sp>
        <p:nvSpPr>
          <p:cNvPr id="4" name="Slide Number Placeholder 3"/>
          <p:cNvSpPr>
            <a:spLocks noGrp="1"/>
          </p:cNvSpPr>
          <p:nvPr>
            <p:ph type="sldNum" sz="quarter" idx="5"/>
          </p:nvPr>
        </p:nvSpPr>
        <p:spPr/>
        <p:txBody>
          <a:bodyPr/>
          <a:lstStyle/>
          <a:p>
            <a:fld id="{9CD75E1A-2839-6842-B4F8-60F935C0618A}" type="slidenum">
              <a:rPr lang="en-US" smtClean="0"/>
              <a:t>6</a:t>
            </a:fld>
            <a:endParaRPr lang="en-US"/>
          </a:p>
        </p:txBody>
      </p:sp>
    </p:spTree>
    <p:extLst>
      <p:ext uri="{BB962C8B-B14F-4D97-AF65-F5344CB8AC3E}">
        <p14:creationId xmlns:p14="http://schemas.microsoft.com/office/powerpoint/2010/main" val="2227283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onders-TITLE">
    <p:spTree>
      <p:nvGrpSpPr>
        <p:cNvPr id="1" name=""/>
        <p:cNvGrpSpPr/>
        <p:nvPr/>
      </p:nvGrpSpPr>
      <p:grpSpPr>
        <a:xfrm>
          <a:off x="0" y="0"/>
          <a:ext cx="0" cy="0"/>
          <a:chOff x="0" y="0"/>
          <a:chExt cx="0" cy="0"/>
        </a:xfrm>
      </p:grpSpPr>
      <p:pic>
        <p:nvPicPr>
          <p:cNvPr id="4" name="Afbeelding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 y="0"/>
            <a:ext cx="9143997" cy="5148000"/>
          </a:xfrm>
          <a:prstGeom prst="rect">
            <a:avLst/>
          </a:prstGeom>
        </p:spPr>
      </p:pic>
      <p:sp>
        <p:nvSpPr>
          <p:cNvPr id="12" name="Titel 11"/>
          <p:cNvSpPr>
            <a:spLocks noGrp="1"/>
          </p:cNvSpPr>
          <p:nvPr>
            <p:ph type="title" hasCustomPrompt="1"/>
          </p:nvPr>
        </p:nvSpPr>
        <p:spPr>
          <a:xfrm>
            <a:off x="1710000" y="720000"/>
            <a:ext cx="6840000" cy="2790000"/>
          </a:xfrm>
          <a:prstGeom prst="rect">
            <a:avLst/>
          </a:prstGeom>
        </p:spPr>
        <p:txBody>
          <a:bodyPr vert="horz" lIns="0" tIns="0" rIns="0" bIns="0" anchor="b" anchorCtr="0"/>
          <a:lstStyle>
            <a:lvl1pPr algn="l">
              <a:lnSpc>
                <a:spcPts val="3600"/>
              </a:lnSpc>
              <a:defRPr sz="3200">
                <a:latin typeface="Times New Roman"/>
                <a:cs typeface="Times New Roman"/>
              </a:defRPr>
            </a:lvl1pPr>
          </a:lstStyle>
          <a:p>
            <a:r>
              <a:rPr lang="en-GB" dirty="0"/>
              <a:t>Title of </a:t>
            </a:r>
            <a:r>
              <a:rPr lang="en-GB" noProof="0" dirty="0"/>
              <a:t>the</a:t>
            </a:r>
            <a:r>
              <a:rPr lang="en-GB" dirty="0"/>
              <a:t> presentation</a:t>
            </a:r>
          </a:p>
        </p:txBody>
      </p:sp>
      <p:sp>
        <p:nvSpPr>
          <p:cNvPr id="13" name="Tijdelijke aanduiding voor tekst 17"/>
          <p:cNvSpPr>
            <a:spLocks noGrp="1"/>
          </p:cNvSpPr>
          <p:nvPr>
            <p:ph type="body" sz="quarter" idx="12" hasCustomPrompt="1"/>
          </p:nvPr>
        </p:nvSpPr>
        <p:spPr>
          <a:xfrm>
            <a:off x="1710000" y="3510001"/>
            <a:ext cx="6840000" cy="323165"/>
          </a:xfrm>
          <a:prstGeom prst="rect">
            <a:avLst/>
          </a:prstGeom>
        </p:spPr>
        <p:txBody>
          <a:bodyPr lIns="0" tIns="0" rIns="0" bIns="0" anchor="t" anchorCtr="0">
            <a:spAutoFit/>
          </a:bodyPr>
          <a:lstStyle>
            <a:lvl1pPr marL="0" indent="0">
              <a:buNone/>
              <a:defRPr sz="2100" baseline="0">
                <a:solidFill>
                  <a:schemeClr val="tx2"/>
                </a:solidFill>
                <a:latin typeface="Times New Roman"/>
                <a:cs typeface="Times New Roman"/>
              </a:defRPr>
            </a:lvl1pPr>
          </a:lstStyle>
          <a:p>
            <a:pPr lvl="0"/>
            <a:r>
              <a:rPr lang="en-GB" dirty="0"/>
              <a:t>Author name</a:t>
            </a:r>
          </a:p>
        </p:txBody>
      </p:sp>
    </p:spTree>
    <p:extLst>
      <p:ext uri="{BB962C8B-B14F-4D97-AF65-F5344CB8AC3E}">
        <p14:creationId xmlns:p14="http://schemas.microsoft.com/office/powerpoint/2010/main" val="3724351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nders-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10" name="Tijdelijke aanduiding voor tekst 17"/>
          <p:cNvSpPr>
            <a:spLocks noGrp="1"/>
          </p:cNvSpPr>
          <p:nvPr>
            <p:ph type="body" sz="quarter" idx="16" hasCustomPrompt="1"/>
          </p:nvPr>
        </p:nvSpPr>
        <p:spPr>
          <a:xfrm>
            <a:off x="900000" y="1080001"/>
            <a:ext cx="7560000" cy="246221"/>
          </a:xfrm>
          <a:prstGeom prst="rect">
            <a:avLst/>
          </a:prstGeom>
        </p:spPr>
        <p:txBody>
          <a:bodyPr wrap="square" lIns="0" tIns="0" rIns="0" bIns="0" anchor="t" anchorCtr="0">
            <a:spAutoFit/>
          </a:bodyPr>
          <a:lstStyle>
            <a:lvl1pPr marL="0" indent="0" algn="l">
              <a:buNone/>
              <a:defRPr sz="1600" baseline="0">
                <a:latin typeface="Times New Roman"/>
                <a:cs typeface="Times New Roman"/>
              </a:defRPr>
            </a:lvl1pPr>
          </a:lstStyle>
          <a:p>
            <a:pPr lvl="0"/>
            <a:r>
              <a:rPr lang="en-GB" dirty="0"/>
              <a:t>Text box for standard texts</a:t>
            </a:r>
          </a:p>
        </p:txBody>
      </p:sp>
    </p:spTree>
    <p:extLst>
      <p:ext uri="{BB962C8B-B14F-4D97-AF65-F5344CB8AC3E}">
        <p14:creationId xmlns:p14="http://schemas.microsoft.com/office/powerpoint/2010/main" val="130507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nders-LIST (large 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4" name="Tijdelijke aanduiding voor tekst 6"/>
          <p:cNvSpPr>
            <a:spLocks noGrp="1"/>
          </p:cNvSpPr>
          <p:nvPr>
            <p:ph type="body" sz="quarter" idx="13"/>
          </p:nvPr>
        </p:nvSpPr>
        <p:spPr>
          <a:xfrm>
            <a:off x="900000" y="1080000"/>
            <a:ext cx="7560000" cy="1963614"/>
          </a:xfrm>
          <a:prstGeom prst="rect">
            <a:avLst/>
          </a:prstGeom>
        </p:spPr>
        <p:txBody>
          <a:bodyPr vert="horz" lIns="0" tIns="0" rIns="0" bIns="0">
            <a:spAutoFit/>
          </a:bodyPr>
          <a:lstStyle>
            <a:lvl1pPr marL="0" indent="252000">
              <a:buFont typeface="Lucida Grande"/>
              <a:buChar char="–"/>
              <a:defRPr sz="2200">
                <a:latin typeface="Times New Roman"/>
                <a:cs typeface="Times New Roman"/>
              </a:defRPr>
            </a:lvl1pPr>
            <a:lvl2pPr marL="504000" indent="-252000">
              <a:buFont typeface="Lucida Grande"/>
              <a:buChar char="–"/>
              <a:defRPr sz="2200">
                <a:latin typeface="Times New Roman"/>
                <a:cs typeface="Times New Roman"/>
              </a:defRPr>
            </a:lvl2pPr>
            <a:lvl3pPr marL="756000" indent="-252000">
              <a:buFont typeface="Lucida Grande"/>
              <a:buChar char="–"/>
              <a:defRPr sz="2200">
                <a:latin typeface="Times New Roman"/>
                <a:cs typeface="Times New Roman"/>
              </a:defRPr>
            </a:lvl3pPr>
            <a:lvl4pPr marL="1008000" indent="-252000">
              <a:buFont typeface="Lucida Grande"/>
              <a:buChar char="–"/>
              <a:defRPr sz="2200">
                <a:latin typeface="Times New Roman"/>
                <a:cs typeface="Times New Roman"/>
              </a:defRPr>
            </a:lvl4pPr>
            <a:lvl5pPr marL="1260000" indent="-252000">
              <a:buFont typeface="Lucida Grande"/>
              <a:buChar char="–"/>
              <a:defRPr sz="2200">
                <a:latin typeface="Times New Roman"/>
                <a:cs typeface="Times New Roman"/>
              </a:defRPr>
            </a:lvl5pPr>
          </a:lstStyle>
          <a:p>
            <a:pPr lvl="0"/>
            <a:r>
              <a:rPr lang="en-GB" noProof="0" dirty="0" err="1"/>
              <a:t>Klik</a:t>
            </a:r>
            <a:r>
              <a:rPr lang="en-GB" noProof="0" dirty="0"/>
              <a:t> </a:t>
            </a:r>
            <a:r>
              <a:rPr lang="en-GB" noProof="0" dirty="0" err="1"/>
              <a:t>om</a:t>
            </a:r>
            <a:r>
              <a:rPr lang="en-GB" noProof="0" dirty="0"/>
              <a:t> de </a:t>
            </a:r>
            <a:r>
              <a:rPr lang="en-GB" noProof="0" dirty="0" err="1"/>
              <a:t>tekststijl</a:t>
            </a:r>
            <a:r>
              <a:rPr lang="en-GB" noProof="0" dirty="0"/>
              <a:t> van het model </a:t>
            </a:r>
            <a:r>
              <a:rPr lang="en-GB" noProof="0" dirty="0" err="1"/>
              <a:t>te</a:t>
            </a:r>
            <a:r>
              <a:rPr lang="en-GB" noProof="0" dirty="0"/>
              <a:t> </a:t>
            </a:r>
            <a:r>
              <a:rPr lang="en-GB" noProof="0" dirty="0" err="1"/>
              <a:t>bewerken</a:t>
            </a:r>
            <a:endParaRPr lang="en-GB" noProof="0" dirty="0"/>
          </a:p>
          <a:p>
            <a:pPr lvl="1"/>
            <a:r>
              <a:rPr lang="en-GB" noProof="0" dirty="0" err="1"/>
              <a:t>Tweede</a:t>
            </a:r>
            <a:r>
              <a:rPr lang="en-GB" noProof="0" dirty="0"/>
              <a:t>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4163779"/>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2334759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nders-LIST (small 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4" name="Tijdelijke aanduiding voor tekst 6"/>
          <p:cNvSpPr>
            <a:spLocks noGrp="1"/>
          </p:cNvSpPr>
          <p:nvPr>
            <p:ph type="body" sz="quarter" idx="13"/>
          </p:nvPr>
        </p:nvSpPr>
        <p:spPr>
          <a:xfrm>
            <a:off x="900000" y="1080000"/>
            <a:ext cx="7560000" cy="1428083"/>
          </a:xfrm>
          <a:prstGeom prst="rect">
            <a:avLst/>
          </a:prstGeom>
        </p:spPr>
        <p:txBody>
          <a:bodyPr vert="horz" lIns="0" tIns="0" rIns="0" bIns="0">
            <a:spAutoFit/>
          </a:bodyPr>
          <a:lstStyle>
            <a:lvl1pPr marL="0" indent="180000">
              <a:buFont typeface="Lucida Grande"/>
              <a:buChar char="–"/>
              <a:defRPr sz="1600">
                <a:latin typeface="Times New Roman"/>
                <a:cs typeface="Times New Roman"/>
              </a:defRPr>
            </a:lvl1pPr>
            <a:lvl2pPr marL="360000" indent="-180000">
              <a:buFont typeface="Lucida Grande"/>
              <a:buChar char="–"/>
              <a:defRPr sz="1600">
                <a:latin typeface="Times New Roman"/>
                <a:cs typeface="Times New Roman"/>
              </a:defRPr>
            </a:lvl2pPr>
            <a:lvl3pPr marL="540000" indent="-180000">
              <a:buFont typeface="Lucida Grande"/>
              <a:buChar char="–"/>
              <a:defRPr sz="1600">
                <a:latin typeface="Times New Roman"/>
                <a:cs typeface="Times New Roman"/>
              </a:defRPr>
            </a:lvl3pPr>
            <a:lvl4pPr marL="720000" indent="-180000">
              <a:buFont typeface="Lucida Grande"/>
              <a:buChar char="–"/>
              <a:defRPr sz="1600">
                <a:latin typeface="Times New Roman"/>
                <a:cs typeface="Times New Roman"/>
              </a:defRPr>
            </a:lvl4pPr>
            <a:lvl5pPr marL="900000" indent="-180000">
              <a:buFont typeface="Lucida Grande"/>
              <a:buChar char="–"/>
              <a:defRPr sz="1600">
                <a:latin typeface="Times New Roman"/>
                <a:cs typeface="Times New Roman"/>
              </a:defRPr>
            </a:lvl5pPr>
          </a:lstStyle>
          <a:p>
            <a:pPr lvl="0"/>
            <a:r>
              <a:rPr lang="en-GB" noProof="0" dirty="0" err="1"/>
              <a:t>Klik</a:t>
            </a:r>
            <a:r>
              <a:rPr lang="en-GB" noProof="0" dirty="0"/>
              <a:t> </a:t>
            </a:r>
            <a:r>
              <a:rPr lang="en-GB" noProof="0" dirty="0" err="1"/>
              <a:t>om</a:t>
            </a:r>
            <a:r>
              <a:rPr lang="en-GB" noProof="0" dirty="0"/>
              <a:t> de </a:t>
            </a:r>
            <a:r>
              <a:rPr lang="en-GB" noProof="0" dirty="0" err="1"/>
              <a:t>tekststijl</a:t>
            </a:r>
            <a:r>
              <a:rPr lang="en-GB" noProof="0" dirty="0"/>
              <a:t> van het model </a:t>
            </a:r>
            <a:r>
              <a:rPr lang="en-GB" noProof="0" dirty="0" err="1"/>
              <a:t>te</a:t>
            </a:r>
            <a:r>
              <a:rPr lang="en-GB" noProof="0" dirty="0"/>
              <a:t> </a:t>
            </a:r>
            <a:r>
              <a:rPr lang="en-GB" noProof="0" dirty="0" err="1"/>
              <a:t>bewerken</a:t>
            </a:r>
            <a:endParaRPr lang="en-GB" noProof="0" dirty="0"/>
          </a:p>
          <a:p>
            <a:pPr lvl="1"/>
            <a:r>
              <a:rPr lang="en-GB" noProof="0" dirty="0" err="1"/>
              <a:t>Tweede</a:t>
            </a:r>
            <a:r>
              <a:rPr lang="en-GB" noProof="0" dirty="0"/>
              <a:t>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4163779"/>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76855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onders-END">
    <p:spTree>
      <p:nvGrpSpPr>
        <p:cNvPr id="1" name=""/>
        <p:cNvGrpSpPr/>
        <p:nvPr/>
      </p:nvGrpSpPr>
      <p:grpSpPr>
        <a:xfrm>
          <a:off x="0" y="0"/>
          <a:ext cx="0" cy="0"/>
          <a:chOff x="0" y="0"/>
          <a:chExt cx="0" cy="0"/>
        </a:xfrm>
      </p:grpSpPr>
      <p:pic>
        <p:nvPicPr>
          <p:cNvPr id="11" name="Afbeelding 10"/>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17" y="1"/>
            <a:ext cx="9144000" cy="5148000"/>
          </a:xfrm>
          <a:prstGeom prst="rect">
            <a:avLst/>
          </a:prstGeom>
        </p:spPr>
      </p:pic>
      <p:pic>
        <p:nvPicPr>
          <p:cNvPr id="10" name="Afbeelding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2" y="2"/>
            <a:ext cx="9143998" cy="5148000"/>
          </a:xfrm>
          <a:prstGeom prst="rect">
            <a:avLst/>
          </a:prstGeom>
        </p:spPr>
      </p:pic>
      <p:sp>
        <p:nvSpPr>
          <p:cNvPr id="8" name="Tijdelijke aanduiding voor tekst 17"/>
          <p:cNvSpPr>
            <a:spLocks noGrp="1"/>
          </p:cNvSpPr>
          <p:nvPr>
            <p:ph type="body" sz="quarter" idx="14" hasCustomPrompt="1"/>
          </p:nvPr>
        </p:nvSpPr>
        <p:spPr>
          <a:xfrm>
            <a:off x="2596730" y="2581155"/>
            <a:ext cx="3950540" cy="338554"/>
          </a:xfrm>
          <a:prstGeom prst="rect">
            <a:avLst/>
          </a:prstGeom>
        </p:spPr>
        <p:txBody>
          <a:bodyPr wrap="square" lIns="0" tIns="0" rIns="0" bIns="0" anchor="t" anchorCtr="0">
            <a:spAutoFit/>
          </a:bodyPr>
          <a:lstStyle>
            <a:lvl1pPr marL="0" indent="0" algn="ctr">
              <a:buNone/>
              <a:defRPr sz="2200" baseline="0">
                <a:latin typeface="Times New Roman"/>
                <a:cs typeface="Times New Roman"/>
              </a:defRPr>
            </a:lvl1pPr>
          </a:lstStyle>
          <a:p>
            <a:pPr lvl="0"/>
            <a:r>
              <a:rPr lang="en-GB" noProof="0"/>
              <a:t>additional url</a:t>
            </a:r>
          </a:p>
        </p:txBody>
      </p:sp>
      <p:sp>
        <p:nvSpPr>
          <p:cNvPr id="13" name="Tekstvak 12"/>
          <p:cNvSpPr txBox="1"/>
          <p:nvPr userDrawn="1"/>
        </p:nvSpPr>
        <p:spPr>
          <a:xfrm>
            <a:off x="2596730" y="2162115"/>
            <a:ext cx="3950540" cy="338554"/>
          </a:xfrm>
          <a:prstGeom prst="rect">
            <a:avLst/>
          </a:prstGeom>
          <a:noFill/>
        </p:spPr>
        <p:txBody>
          <a:bodyPr wrap="square" lIns="0" tIns="0" rIns="0" bIns="0" rtlCol="0" anchor="ctr" anchorCtr="1">
            <a:spAutoFit/>
          </a:bodyPr>
          <a:lstStyle/>
          <a:p>
            <a:pPr algn="ctr"/>
            <a:r>
              <a:rPr lang="en-GB" sz="2200" noProof="0">
                <a:latin typeface="Times New Roman"/>
                <a:cs typeface="Times New Roman"/>
              </a:rPr>
              <a:t>www.ru.nl/</a:t>
            </a:r>
            <a:r>
              <a:rPr lang="en-GB" sz="2200" noProof="0">
                <a:solidFill>
                  <a:schemeClr val="tx2"/>
                </a:solidFill>
                <a:latin typeface="Times New Roman"/>
                <a:cs typeface="Times New Roman"/>
              </a:rPr>
              <a:t>donders</a:t>
            </a:r>
          </a:p>
        </p:txBody>
      </p:sp>
    </p:spTree>
    <p:extLst>
      <p:ext uri="{BB962C8B-B14F-4D97-AF65-F5344CB8AC3E}">
        <p14:creationId xmlns:p14="http://schemas.microsoft.com/office/powerpoint/2010/main" val="337500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nders-TITLE+IMAGE">
    <p:spTree>
      <p:nvGrpSpPr>
        <p:cNvPr id="1" name=""/>
        <p:cNvGrpSpPr/>
        <p:nvPr/>
      </p:nvGrpSpPr>
      <p:grpSpPr>
        <a:xfrm>
          <a:off x="0" y="0"/>
          <a:ext cx="0" cy="0"/>
          <a:chOff x="0" y="0"/>
          <a:chExt cx="0" cy="0"/>
        </a:xfrm>
      </p:grpSpPr>
      <p:pic>
        <p:nvPicPr>
          <p:cNvPr id="7" name="Afbeelding 6"/>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 y="2"/>
            <a:ext cx="9143997" cy="5148000"/>
          </a:xfrm>
          <a:prstGeom prst="rect">
            <a:avLst/>
          </a:prstGeom>
        </p:spPr>
      </p:pic>
      <p:sp>
        <p:nvSpPr>
          <p:cNvPr id="5" name="Tijdelijke aanduiding voor afbeelding 2"/>
          <p:cNvSpPr>
            <a:spLocks noGrp="1"/>
          </p:cNvSpPr>
          <p:nvPr>
            <p:ph type="pic" idx="1" hasCustomPrompt="1"/>
          </p:nvPr>
        </p:nvSpPr>
        <p:spPr>
          <a:xfrm>
            <a:off x="1710000" y="720000"/>
            <a:ext cx="6840000" cy="279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2" name="Titel 11"/>
          <p:cNvSpPr>
            <a:spLocks noGrp="1"/>
          </p:cNvSpPr>
          <p:nvPr>
            <p:ph type="title" hasCustomPrompt="1"/>
          </p:nvPr>
        </p:nvSpPr>
        <p:spPr>
          <a:xfrm>
            <a:off x="1710000" y="3510000"/>
            <a:ext cx="6840000" cy="900000"/>
          </a:xfrm>
          <a:prstGeom prst="rect">
            <a:avLst/>
          </a:prstGeom>
        </p:spPr>
        <p:txBody>
          <a:bodyPr vert="horz" lIns="0" tIns="0" rIns="0" bIns="0" anchor="b" anchorCtr="0"/>
          <a:lstStyle>
            <a:lvl1pPr algn="l">
              <a:lnSpc>
                <a:spcPts val="3200"/>
              </a:lnSpc>
              <a:defRPr sz="3200">
                <a:latin typeface="Times New Roman"/>
                <a:cs typeface="Times New Roman"/>
              </a:defRPr>
            </a:lvl1pPr>
          </a:lstStyle>
          <a:p>
            <a:r>
              <a:rPr lang="en-GB" dirty="0"/>
              <a:t>Title of </a:t>
            </a:r>
            <a:r>
              <a:rPr lang="en-GB" noProof="0" dirty="0"/>
              <a:t>the</a:t>
            </a:r>
            <a:r>
              <a:rPr lang="en-GB" dirty="0"/>
              <a:t> </a:t>
            </a:r>
            <a:br>
              <a:rPr lang="en-GB" dirty="0"/>
            </a:br>
            <a:r>
              <a:rPr lang="en-GB" dirty="0"/>
              <a:t>presentation</a:t>
            </a:r>
          </a:p>
        </p:txBody>
      </p:sp>
      <p:sp>
        <p:nvSpPr>
          <p:cNvPr id="13" name="Tijdelijke aanduiding voor tekst 17"/>
          <p:cNvSpPr>
            <a:spLocks noGrp="1"/>
          </p:cNvSpPr>
          <p:nvPr>
            <p:ph type="body" sz="quarter" idx="12" hasCustomPrompt="1"/>
          </p:nvPr>
        </p:nvSpPr>
        <p:spPr>
          <a:xfrm>
            <a:off x="1710000" y="4356835"/>
            <a:ext cx="6840000" cy="323165"/>
          </a:xfrm>
          <a:prstGeom prst="rect">
            <a:avLst/>
          </a:prstGeom>
        </p:spPr>
        <p:txBody>
          <a:bodyPr lIns="0" tIns="0" rIns="0" bIns="0" anchor="b" anchorCtr="0">
            <a:spAutoFit/>
          </a:bodyPr>
          <a:lstStyle>
            <a:lvl1pPr marL="0" indent="0">
              <a:buNone/>
              <a:defRPr sz="2100" baseline="0">
                <a:solidFill>
                  <a:schemeClr val="tx2"/>
                </a:solidFill>
                <a:latin typeface="Times New Roman"/>
                <a:cs typeface="Times New Roman"/>
              </a:defRPr>
            </a:lvl1pPr>
          </a:lstStyle>
          <a:p>
            <a:pPr lvl="0"/>
            <a:r>
              <a:rPr lang="en-GB" dirty="0"/>
              <a:t>Author </a:t>
            </a:r>
            <a:r>
              <a:rPr lang="en-GB" noProof="0" dirty="0"/>
              <a:t>name</a:t>
            </a:r>
          </a:p>
        </p:txBody>
      </p:sp>
    </p:spTree>
    <p:extLst>
      <p:ext uri="{BB962C8B-B14F-4D97-AF65-F5344CB8AC3E}">
        <p14:creationId xmlns:p14="http://schemas.microsoft.com/office/powerpoint/2010/main" val="119566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nders-EMPTY">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Tree>
    <p:extLst>
      <p:ext uri="{BB962C8B-B14F-4D97-AF65-F5344CB8AC3E}">
        <p14:creationId xmlns:p14="http://schemas.microsoft.com/office/powerpoint/2010/main" val="337649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nders-HEADER-ONLY">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Tree>
    <p:extLst>
      <p:ext uri="{BB962C8B-B14F-4D97-AF65-F5344CB8AC3E}">
        <p14:creationId xmlns:p14="http://schemas.microsoft.com/office/powerpoint/2010/main" val="202565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nders-1-IMAGE">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4" name="Tijdelijke aanduiding voor afbeelding 2"/>
          <p:cNvSpPr>
            <a:spLocks noGrp="1"/>
          </p:cNvSpPr>
          <p:nvPr>
            <p:ph type="pic" idx="1" hasCustomPrompt="1"/>
          </p:nvPr>
        </p:nvSpPr>
        <p:spPr>
          <a:xfrm>
            <a:off x="900000" y="1080000"/>
            <a:ext cx="756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394524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nders-2-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0" name="Tijdelijke aanduiding voor afbeelding 2"/>
          <p:cNvSpPr>
            <a:spLocks noGrp="1"/>
          </p:cNvSpPr>
          <p:nvPr>
            <p:ph type="pic" idx="1" hasCustomPrompt="1"/>
          </p:nvPr>
        </p:nvSpPr>
        <p:spPr>
          <a:xfrm>
            <a:off x="900000" y="1080000"/>
            <a:ext cx="360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1" name="Tijdelijke aanduiding voor afbeelding 2"/>
          <p:cNvSpPr>
            <a:spLocks noGrp="1"/>
          </p:cNvSpPr>
          <p:nvPr>
            <p:ph type="pic" idx="13" hasCustomPrompt="1"/>
          </p:nvPr>
        </p:nvSpPr>
        <p:spPr>
          <a:xfrm>
            <a:off x="4860000" y="1080000"/>
            <a:ext cx="360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dirty="0"/>
              <a:t>Title of the slide</a:t>
            </a:r>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98594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nders-3-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6" name="Tijdelijke aanduiding voor afbeelding 2"/>
          <p:cNvSpPr>
            <a:spLocks noGrp="1"/>
          </p:cNvSpPr>
          <p:nvPr>
            <p:ph type="pic" idx="1" hasCustomPrompt="1"/>
          </p:nvPr>
        </p:nvSpPr>
        <p:spPr>
          <a:xfrm>
            <a:off x="900000"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7" name="Tijdelijke aanduiding voor afbeelding 2"/>
          <p:cNvSpPr>
            <a:spLocks noGrp="1"/>
          </p:cNvSpPr>
          <p:nvPr>
            <p:ph type="pic" idx="13" hasCustomPrompt="1"/>
          </p:nvPr>
        </p:nvSpPr>
        <p:spPr>
          <a:xfrm>
            <a:off x="3525434"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8" name="Tijdelijke aanduiding voor afbeelding 2"/>
          <p:cNvSpPr>
            <a:spLocks noGrp="1"/>
          </p:cNvSpPr>
          <p:nvPr>
            <p:ph type="pic" idx="16" hasCustomPrompt="1"/>
          </p:nvPr>
        </p:nvSpPr>
        <p:spPr>
          <a:xfrm>
            <a:off x="6181200"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4000"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304469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nders-4-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2" name="Tijdelijke aanduiding voor afbeelding 2"/>
          <p:cNvSpPr>
            <a:spLocks noGrp="1"/>
          </p:cNvSpPr>
          <p:nvPr>
            <p:ph type="pic" idx="1" hasCustomPrompt="1"/>
          </p:nvPr>
        </p:nvSpPr>
        <p:spPr>
          <a:xfrm>
            <a:off x="900000" y="108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3" name="Tijdelijke aanduiding voor afbeelding 2"/>
          <p:cNvSpPr>
            <a:spLocks noGrp="1"/>
          </p:cNvSpPr>
          <p:nvPr>
            <p:ph type="pic" idx="13" hasCustomPrompt="1"/>
          </p:nvPr>
        </p:nvSpPr>
        <p:spPr>
          <a:xfrm>
            <a:off x="4860000" y="108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4" name="Tijdelijke aanduiding voor afbeelding 2"/>
          <p:cNvSpPr>
            <a:spLocks noGrp="1"/>
          </p:cNvSpPr>
          <p:nvPr>
            <p:ph type="pic" idx="16" hasCustomPrompt="1"/>
          </p:nvPr>
        </p:nvSpPr>
        <p:spPr>
          <a:xfrm>
            <a:off x="900000" y="306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5" name="Tijdelijke aanduiding voor afbeelding 2"/>
          <p:cNvSpPr>
            <a:spLocks noGrp="1"/>
          </p:cNvSpPr>
          <p:nvPr>
            <p:ph type="pic" idx="17" hasCustomPrompt="1"/>
          </p:nvPr>
        </p:nvSpPr>
        <p:spPr>
          <a:xfrm>
            <a:off x="4860000" y="306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13319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nders-6-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6" name="Tijdelijke aanduiding voor afbeelding 2"/>
          <p:cNvSpPr>
            <a:spLocks noGrp="1"/>
          </p:cNvSpPr>
          <p:nvPr>
            <p:ph type="pic" idx="1" hasCustomPrompt="1"/>
          </p:nvPr>
        </p:nvSpPr>
        <p:spPr>
          <a:xfrm>
            <a:off x="900000" y="108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7" name="Tijdelijke aanduiding voor afbeelding 2"/>
          <p:cNvSpPr>
            <a:spLocks noGrp="1"/>
          </p:cNvSpPr>
          <p:nvPr>
            <p:ph type="pic" idx="16" hasCustomPrompt="1"/>
          </p:nvPr>
        </p:nvSpPr>
        <p:spPr>
          <a:xfrm>
            <a:off x="900000"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8" name="Tijdelijke aanduiding voor afbeelding 2"/>
          <p:cNvSpPr>
            <a:spLocks noGrp="1"/>
          </p:cNvSpPr>
          <p:nvPr>
            <p:ph type="pic" idx="17" hasCustomPrompt="1"/>
          </p:nvPr>
        </p:nvSpPr>
        <p:spPr>
          <a:xfrm>
            <a:off x="3525434" y="1078931"/>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9" name="Tijdelijke aanduiding voor afbeelding 2"/>
          <p:cNvSpPr>
            <a:spLocks noGrp="1"/>
          </p:cNvSpPr>
          <p:nvPr>
            <p:ph type="pic" idx="18" hasCustomPrompt="1"/>
          </p:nvPr>
        </p:nvSpPr>
        <p:spPr>
          <a:xfrm>
            <a:off x="3525434"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20" name="Tijdelijke aanduiding voor afbeelding 2"/>
          <p:cNvSpPr>
            <a:spLocks noGrp="1"/>
          </p:cNvSpPr>
          <p:nvPr>
            <p:ph type="pic" idx="19" hasCustomPrompt="1"/>
          </p:nvPr>
        </p:nvSpPr>
        <p:spPr>
          <a:xfrm>
            <a:off x="6181200" y="108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21" name="Tijdelijke aanduiding voor afbeelding 2"/>
          <p:cNvSpPr>
            <a:spLocks noGrp="1"/>
          </p:cNvSpPr>
          <p:nvPr>
            <p:ph type="pic" idx="20" hasCustomPrompt="1"/>
          </p:nvPr>
        </p:nvSpPr>
        <p:spPr>
          <a:xfrm>
            <a:off x="6181200"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4000"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a:t>Text box for smaller texts (free </a:t>
            </a:r>
            <a:r>
              <a:rPr lang="en-GB" noProof="0"/>
              <a:t>positioning</a:t>
            </a:r>
            <a:r>
              <a:rPr lang="en-GB"/>
              <a:t>)</a:t>
            </a:r>
            <a:endParaRPr lang="en-GB" dirty="0"/>
          </a:p>
        </p:txBody>
      </p:sp>
    </p:spTree>
    <p:extLst>
      <p:ext uri="{BB962C8B-B14F-4D97-AF65-F5344CB8AC3E}">
        <p14:creationId xmlns:p14="http://schemas.microsoft.com/office/powerpoint/2010/main" val="1572611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54204"/>
      </p:ext>
    </p:extLst>
  </p:cSld>
  <p:clrMap bg1="lt1" tx1="dk1" bg2="lt2" tx2="dk2" accent1="accent1" accent2="accent2" accent3="accent3" accent4="accent4" accent5="accent5" accent6="accent6" hlink="hlink" folHlink="folHlink"/>
  <p:sldLayoutIdLst>
    <p:sldLayoutId id="2147483661" r:id="rId1"/>
    <p:sldLayoutId id="2147483697" r:id="rId2"/>
    <p:sldLayoutId id="2147483721" r:id="rId3"/>
    <p:sldLayoutId id="2147483720" r:id="rId4"/>
    <p:sldLayoutId id="2147483711" r:id="rId5"/>
    <p:sldLayoutId id="2147483712" r:id="rId6"/>
    <p:sldLayoutId id="2147483714" r:id="rId7"/>
    <p:sldLayoutId id="2147483713" r:id="rId8"/>
    <p:sldLayoutId id="2147483715" r:id="rId9"/>
    <p:sldLayoutId id="2147483719" r:id="rId10"/>
    <p:sldLayoutId id="2147483716" r:id="rId11"/>
    <p:sldLayoutId id="2147483717" r:id="rId12"/>
    <p:sldLayoutId id="2147483718"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doi.org/10.3233/jad-220081" TargetMode="External"/><Relationship Id="rId3" Type="http://schemas.microsoft.com/office/2018/10/relationships/comments" Target="../comments/modernComment_10E_C5D15BFF.xml"/><Relationship Id="rId7" Type="http://schemas.openxmlformats.org/officeDocument/2006/relationships/hyperlink" Target="https://doi.org/10.1117/12.2544338"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hyperlink" Target="https://doi.org/10.1038/nature20587" TargetMode="External"/><Relationship Id="rId5" Type="http://schemas.openxmlformats.org/officeDocument/2006/relationships/hyperlink" Target="https://doi.org/10.1016/j.tins.2019.11.001" TargetMode="External"/><Relationship Id="rId4" Type="http://schemas.openxmlformats.org/officeDocument/2006/relationships/hyperlink" Target="https://doi.org/10.3389%2Ffnint.2023.1146687" TargetMode="External"/><Relationship Id="rId9" Type="http://schemas.openxmlformats.org/officeDocument/2006/relationships/hyperlink" Target="https://doi.org/10.3389/fnagi.2022.101076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doi.org/10.3390/app13042129"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10000" y="402758"/>
            <a:ext cx="6840000" cy="1659306"/>
          </a:xfrm>
        </p:spPr>
        <p:txBody>
          <a:bodyPr/>
          <a:lstStyle/>
          <a:p>
            <a:r>
              <a:rPr lang="en-GB" dirty="0"/>
              <a:t>MEG-AHAT</a:t>
            </a:r>
          </a:p>
        </p:txBody>
      </p:sp>
      <p:sp>
        <p:nvSpPr>
          <p:cNvPr id="3" name="Tijdelijke aanduiding voor tekst 2"/>
          <p:cNvSpPr>
            <a:spLocks noGrp="1"/>
          </p:cNvSpPr>
          <p:nvPr>
            <p:ph type="body" sz="quarter" idx="12"/>
          </p:nvPr>
        </p:nvSpPr>
        <p:spPr>
          <a:xfrm>
            <a:off x="1710000" y="2062064"/>
            <a:ext cx="6840000" cy="2613023"/>
          </a:xfrm>
        </p:spPr>
        <p:txBody>
          <a:bodyPr>
            <a:spAutoFit/>
          </a:bodyPr>
          <a:lstStyle/>
          <a:p>
            <a:r>
              <a:rPr lang="en-GB" dirty="0"/>
              <a:t>Mark Alexander Henney</a:t>
            </a:r>
            <a:r>
              <a:rPr lang="en-GB" baseline="30000" dirty="0"/>
              <a:t>1,2,4</a:t>
            </a:r>
            <a:endParaRPr lang="en-GB" dirty="0"/>
          </a:p>
          <a:p>
            <a:r>
              <a:rPr lang="en-GB" dirty="0" err="1"/>
              <a:t>Eelke</a:t>
            </a:r>
            <a:r>
              <a:rPr lang="en-GB" dirty="0"/>
              <a:t> Spaak</a:t>
            </a:r>
            <a:r>
              <a:rPr lang="en-GB" baseline="30000" dirty="0"/>
              <a:t>3</a:t>
            </a:r>
            <a:endParaRPr lang="en-GB" sz="1200" dirty="0"/>
          </a:p>
          <a:p>
            <a:r>
              <a:rPr lang="en-GB" dirty="0"/>
              <a:t>Robert Oostenveld</a:t>
            </a:r>
            <a:r>
              <a:rPr lang="en-GB" baseline="30000" dirty="0"/>
              <a:t>4</a:t>
            </a:r>
            <a:endParaRPr lang="en-GB" dirty="0"/>
          </a:p>
          <a:p>
            <a:endParaRPr lang="en-GB" sz="1200" dirty="0"/>
          </a:p>
          <a:p>
            <a:r>
              <a:rPr lang="en-GB" sz="1200" dirty="0"/>
              <a:t>1 Technical University of Denmark, Department of Applied Mathematics and Computer Science, Section for Cognitive Systems</a:t>
            </a:r>
          </a:p>
          <a:p>
            <a:r>
              <a:rPr lang="en-GB" sz="1200" dirty="0"/>
              <a:t>2 OptoCeutics </a:t>
            </a:r>
            <a:r>
              <a:rPr lang="en-GB" sz="1200" dirty="0" err="1"/>
              <a:t>ApS</a:t>
            </a:r>
            <a:endParaRPr lang="en-GB" sz="1200" dirty="0"/>
          </a:p>
          <a:p>
            <a:r>
              <a:rPr lang="en-GB" sz="1200" dirty="0"/>
              <a:t>3 Radboud University, Donders Institute, Donders Centre for Cognition</a:t>
            </a:r>
          </a:p>
          <a:p>
            <a:r>
              <a:rPr lang="en-GB" sz="1200" dirty="0"/>
              <a:t>4 Radboud University, Donders Institute, Donders Centre for Cognitive Neuroimaging</a:t>
            </a:r>
          </a:p>
          <a:p>
            <a:endParaRPr lang="en-GB" sz="1200" dirty="0"/>
          </a:p>
        </p:txBody>
      </p:sp>
    </p:spTree>
    <p:extLst>
      <p:ext uri="{BB962C8B-B14F-4D97-AF65-F5344CB8AC3E}">
        <p14:creationId xmlns:p14="http://schemas.microsoft.com/office/powerpoint/2010/main" val="22476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MEG-AHAT</a:t>
            </a:r>
          </a:p>
        </p:txBody>
      </p:sp>
      <p:sp>
        <p:nvSpPr>
          <p:cNvPr id="3" name="Tijdelijke aanduiding voor tekst 2"/>
          <p:cNvSpPr>
            <a:spLocks noGrp="1"/>
          </p:cNvSpPr>
          <p:nvPr>
            <p:ph type="body" sz="quarter" idx="11"/>
          </p:nvPr>
        </p:nvSpPr>
        <p:spPr>
          <a:xfrm>
            <a:off x="900000" y="4131936"/>
            <a:ext cx="8244000" cy="1108844"/>
          </a:xfrm>
        </p:spPr>
        <p:txBody>
          <a:bodyPr/>
          <a:lstStyle/>
          <a:p>
            <a:r>
              <a:rPr lang="en-GB" sz="800" dirty="0">
                <a:solidFill>
                  <a:srgbClr val="C00000"/>
                </a:solidFill>
              </a:rPr>
              <a:t>[1] </a:t>
            </a:r>
            <a:r>
              <a:rPr lang="en-GB" sz="800" dirty="0" err="1">
                <a:solidFill>
                  <a:srgbClr val="C00000"/>
                </a:solidFill>
              </a:rPr>
              <a:t>Sahu</a:t>
            </a:r>
            <a:r>
              <a:rPr lang="en-GB" sz="800" dirty="0">
                <a:solidFill>
                  <a:srgbClr val="C00000"/>
                </a:solidFill>
              </a:rPr>
              <a:t> &amp; Tseng 2023, Frontiers in Integrative Neuroscience; </a:t>
            </a:r>
            <a:r>
              <a:rPr lang="en-GB" sz="800" dirty="0">
                <a:solidFill>
                  <a:srgbClr val="C00000"/>
                </a:solidFill>
                <a:hlinkClick r:id="rId4">
                  <a:extLst>
                    <a:ext uri="{A12FA001-AC4F-418D-AE19-62706E023703}">
                      <ahyp:hlinkClr xmlns:ahyp="http://schemas.microsoft.com/office/drawing/2018/hyperlinkcolor" val="tx"/>
                    </a:ext>
                  </a:extLst>
                </a:hlinkClick>
              </a:rPr>
              <a:t>https://doi.org/10.3389%2Ffnint.2023.1146687</a:t>
            </a:r>
            <a:endParaRPr lang="en-GB" sz="800" dirty="0">
              <a:solidFill>
                <a:srgbClr val="C00000"/>
              </a:solidFill>
            </a:endParaRPr>
          </a:p>
          <a:p>
            <a:r>
              <a:rPr lang="en-GB" sz="800" dirty="0">
                <a:solidFill>
                  <a:srgbClr val="C00000"/>
                </a:solidFill>
              </a:rPr>
              <a:t>[2] </a:t>
            </a:r>
            <a:r>
              <a:rPr lang="en-GB" sz="800" dirty="0" err="1">
                <a:solidFill>
                  <a:srgbClr val="C00000"/>
                </a:solidFill>
              </a:rPr>
              <a:t>Adaikkan</a:t>
            </a:r>
            <a:r>
              <a:rPr lang="en-GB" sz="800" dirty="0">
                <a:solidFill>
                  <a:srgbClr val="C00000"/>
                </a:solidFill>
              </a:rPr>
              <a:t> &amp; Tsai 2020, Trends in Neuroscience; </a:t>
            </a:r>
            <a:r>
              <a:rPr lang="en-GB" sz="800" b="0" i="0" u="none" strike="noStrike" dirty="0">
                <a:solidFill>
                  <a:srgbClr val="C00000"/>
                </a:solidFill>
                <a:effectLst/>
                <a:latin typeface="ElsevierSans"/>
                <a:hlinkClick r:id="rId5" tooltip="Persistent link using digital object identifier"/>
              </a:rPr>
              <a:t>https://doi.org/10.1016/j.tins.2019.11.001</a:t>
            </a:r>
            <a:endParaRPr lang="en-GB" sz="800" b="0" i="0" u="none" strike="noStrike" dirty="0">
              <a:solidFill>
                <a:srgbClr val="C00000"/>
              </a:solidFill>
              <a:effectLst/>
              <a:latin typeface="ElsevierSans"/>
            </a:endParaRPr>
          </a:p>
          <a:p>
            <a:r>
              <a:rPr lang="en-GB" sz="800" dirty="0">
                <a:solidFill>
                  <a:srgbClr val="C00000"/>
                </a:solidFill>
                <a:latin typeface="ElsevierSans"/>
              </a:rPr>
              <a:t>[3] </a:t>
            </a:r>
            <a:r>
              <a:rPr lang="en-GB" sz="800" dirty="0" err="1">
                <a:solidFill>
                  <a:srgbClr val="C00000"/>
                </a:solidFill>
                <a:latin typeface="ElsevierSans"/>
              </a:rPr>
              <a:t>Iaccarino</a:t>
            </a:r>
            <a:r>
              <a:rPr lang="en-GB" sz="800" dirty="0">
                <a:solidFill>
                  <a:srgbClr val="C00000"/>
                </a:solidFill>
                <a:latin typeface="ElsevierSans"/>
              </a:rPr>
              <a:t> et. al. 2016, Nature; </a:t>
            </a:r>
            <a:r>
              <a:rPr lang="en-GB" sz="800" dirty="0">
                <a:solidFill>
                  <a:srgbClr val="C00000"/>
                </a:solidFill>
                <a:latin typeface="ElsevierSans"/>
                <a:hlinkClick r:id="rId6"/>
              </a:rPr>
              <a:t>https://doi.org/10.1038/nature20587</a:t>
            </a:r>
            <a:endParaRPr lang="en-GB" sz="800" dirty="0">
              <a:solidFill>
                <a:srgbClr val="C00000"/>
              </a:solidFill>
              <a:latin typeface="ElsevierSans"/>
            </a:endParaRPr>
          </a:p>
          <a:p>
            <a:r>
              <a:rPr lang="en-GB" sz="800" dirty="0">
                <a:solidFill>
                  <a:srgbClr val="C00000"/>
                </a:solidFill>
                <a:latin typeface="ElsevierSans"/>
              </a:rPr>
              <a:t>[4] </a:t>
            </a:r>
            <a:r>
              <a:rPr lang="en-GB" sz="800" b="0" i="0" u="none" strike="noStrike" dirty="0" err="1">
                <a:solidFill>
                  <a:srgbClr val="C00000"/>
                </a:solidFill>
                <a:effectLst/>
                <a:latin typeface="ElsevierSans"/>
              </a:rPr>
              <a:t>Addaikan</a:t>
            </a:r>
            <a:r>
              <a:rPr lang="en-GB" sz="800" b="0" i="0" u="none" strike="noStrike" dirty="0">
                <a:solidFill>
                  <a:srgbClr val="C00000"/>
                </a:solidFill>
                <a:effectLst/>
                <a:latin typeface="ElsevierSans"/>
              </a:rPr>
              <a:t> &amp; Tsai 2019; Trends in Neuroscience: </a:t>
            </a:r>
            <a:r>
              <a:rPr lang="en-GB" sz="800" b="0" i="0" u="none" strike="noStrike" dirty="0">
                <a:solidFill>
                  <a:srgbClr val="C00000"/>
                </a:solidFill>
                <a:effectLst/>
                <a:latin typeface="ElsevierSans"/>
                <a:hlinkClick r:id="rId5"/>
              </a:rPr>
              <a:t>https://doi.org/10.1016/j.tins.2019.11.001</a:t>
            </a:r>
            <a:endParaRPr lang="en-GB" sz="800" b="0" i="0" u="none" strike="noStrike" dirty="0">
              <a:solidFill>
                <a:srgbClr val="C00000"/>
              </a:solidFill>
              <a:effectLst/>
              <a:latin typeface="ElsevierSans"/>
            </a:endParaRPr>
          </a:p>
          <a:p>
            <a:r>
              <a:rPr lang="en-GB" sz="800" b="0" i="0" u="none" strike="noStrike" dirty="0">
                <a:solidFill>
                  <a:srgbClr val="C00000"/>
                </a:solidFill>
                <a:effectLst/>
                <a:latin typeface="ElsevierSans"/>
              </a:rPr>
              <a:t>[5] Carstensen et. al. 2020, Proc. SPIE; </a:t>
            </a:r>
            <a:r>
              <a:rPr lang="en-GB" sz="800" b="0" i="0" u="none" strike="noStrike" dirty="0">
                <a:solidFill>
                  <a:srgbClr val="C00000"/>
                </a:solidFill>
                <a:effectLst/>
                <a:latin typeface="ElsevierSans"/>
                <a:hlinkClick r:id="rId7"/>
              </a:rPr>
              <a:t>https://doi.org/10.1117/12.2544338</a:t>
            </a:r>
            <a:endParaRPr lang="en-GB" sz="800" b="0" i="0" u="none" strike="noStrike" dirty="0">
              <a:solidFill>
                <a:srgbClr val="C00000"/>
              </a:solidFill>
              <a:effectLst/>
              <a:latin typeface="ElsevierSans"/>
            </a:endParaRPr>
          </a:p>
          <a:p>
            <a:r>
              <a:rPr lang="en-GB" sz="800" dirty="0">
                <a:solidFill>
                  <a:srgbClr val="C00000"/>
                </a:solidFill>
                <a:latin typeface="ElsevierSans"/>
              </a:rPr>
              <a:t>[6] Agger et. al. 2022, Journal of Alzheimer’s Disease; </a:t>
            </a:r>
            <a:r>
              <a:rPr lang="en-GB" sz="800" dirty="0">
                <a:solidFill>
                  <a:srgbClr val="C00000"/>
                </a:solidFill>
                <a:latin typeface="ElsevierSans"/>
                <a:hlinkClick r:id="rId8"/>
              </a:rPr>
              <a:t>https://doi.org/10.3233/jad-220081</a:t>
            </a:r>
            <a:endParaRPr lang="en-GB" sz="800" dirty="0">
              <a:solidFill>
                <a:srgbClr val="C00000"/>
              </a:solidFill>
              <a:latin typeface="ElsevierSans"/>
            </a:endParaRPr>
          </a:p>
          <a:p>
            <a:r>
              <a:rPr lang="en-GB" sz="800" b="0" i="0" u="none" strike="noStrike" dirty="0">
                <a:solidFill>
                  <a:srgbClr val="C00000"/>
                </a:solidFill>
                <a:effectLst/>
                <a:latin typeface="ElsevierSans"/>
              </a:rPr>
              <a:t>[7] Khachatryan et. al.</a:t>
            </a:r>
            <a:r>
              <a:rPr lang="en-GB" sz="800" dirty="0">
                <a:solidFill>
                  <a:srgbClr val="C00000"/>
                </a:solidFill>
                <a:latin typeface="ElsevierSans"/>
              </a:rPr>
              <a:t> 2022</a:t>
            </a:r>
            <a:r>
              <a:rPr lang="en-GB" sz="800" b="0" i="0" u="none" strike="noStrike" dirty="0">
                <a:solidFill>
                  <a:srgbClr val="C00000"/>
                </a:solidFill>
                <a:effectLst/>
                <a:latin typeface="ElsevierSans"/>
              </a:rPr>
              <a:t>, Frontiers in Aging Neurosci</a:t>
            </a:r>
            <a:r>
              <a:rPr lang="en-GB" sz="800" dirty="0">
                <a:solidFill>
                  <a:srgbClr val="C00000"/>
                </a:solidFill>
                <a:latin typeface="ElsevierSans"/>
              </a:rPr>
              <a:t>ence; </a:t>
            </a:r>
            <a:r>
              <a:rPr lang="en-GB" sz="800" dirty="0">
                <a:solidFill>
                  <a:srgbClr val="C00000"/>
                </a:solidFill>
                <a:latin typeface="ElsevierSans"/>
                <a:hlinkClick r:id="rId9"/>
              </a:rPr>
              <a:t>https://doi.org/10.3389/fnagi.2022.1010765</a:t>
            </a:r>
            <a:endParaRPr lang="en-GB" sz="800" dirty="0">
              <a:solidFill>
                <a:srgbClr val="C00000"/>
              </a:solidFill>
              <a:latin typeface="ElsevierSans"/>
            </a:endParaRPr>
          </a:p>
          <a:p>
            <a:endParaRPr lang="en-GB" sz="800" b="0" i="0" u="none" strike="noStrike" dirty="0">
              <a:solidFill>
                <a:srgbClr val="C00000"/>
              </a:solidFill>
              <a:effectLst/>
              <a:latin typeface="ElsevierSans"/>
            </a:endParaRPr>
          </a:p>
        </p:txBody>
      </p:sp>
      <p:sp>
        <p:nvSpPr>
          <p:cNvPr id="4" name="Tijdelijke aanduiding voor tekst 3"/>
          <p:cNvSpPr>
            <a:spLocks noGrp="1"/>
          </p:cNvSpPr>
          <p:nvPr>
            <p:ph type="body" sz="quarter" idx="12"/>
          </p:nvPr>
        </p:nvSpPr>
        <p:spPr/>
        <p:txBody>
          <a:bodyPr/>
          <a:lstStyle/>
          <a:p>
            <a:r>
              <a:rPr lang="en-GB" dirty="0"/>
              <a:t>Background</a:t>
            </a:r>
          </a:p>
        </p:txBody>
      </p:sp>
      <p:sp>
        <p:nvSpPr>
          <p:cNvPr id="5" name="Tijdelijke aanduiding voor tekst 4"/>
          <p:cNvSpPr>
            <a:spLocks noGrp="1"/>
          </p:cNvSpPr>
          <p:nvPr>
            <p:ph type="body" sz="quarter" idx="16"/>
          </p:nvPr>
        </p:nvSpPr>
        <p:spPr>
          <a:xfrm>
            <a:off x="900000" y="1080001"/>
            <a:ext cx="7560000" cy="3200876"/>
          </a:xfrm>
        </p:spPr>
        <p:txBody>
          <a:bodyPr/>
          <a:lstStyle/>
          <a:p>
            <a:pPr marL="285750" indent="-285750">
              <a:buFont typeface="Arial" panose="020B0604020202020204" pitchFamily="34" charset="0"/>
              <a:buChar char="•"/>
            </a:pPr>
            <a:r>
              <a:rPr lang="en-GB" dirty="0"/>
              <a:t>Non-invasive 40 Hz sensory stimulation has been proposed as treatment for Alzheimer’s disease (AD)</a:t>
            </a:r>
            <a:r>
              <a:rPr lang="en-GB" baseline="30000" dirty="0"/>
              <a:t>1,2</a:t>
            </a:r>
            <a:r>
              <a:rPr lang="en-GB" dirty="0"/>
              <a:t>. </a:t>
            </a:r>
          </a:p>
          <a:p>
            <a:pPr marL="285750" indent="-285750">
              <a:buFont typeface="Arial" panose="020B0604020202020204" pitchFamily="34" charset="0"/>
              <a:buChar char="•"/>
            </a:pPr>
            <a:r>
              <a:rPr lang="en-GB" dirty="0"/>
              <a:t>In mouse models of AD, plaque load is reduced</a:t>
            </a:r>
            <a:r>
              <a:rPr lang="en-GB" baseline="30000" dirty="0"/>
              <a:t>3</a:t>
            </a:r>
            <a:r>
              <a:rPr lang="en-GB" dirty="0"/>
              <a:t>, synaptic density is preserved, and learning and memory behaviour is improved</a:t>
            </a:r>
            <a:r>
              <a:rPr lang="en-GB" baseline="30000" dirty="0"/>
              <a:t>4</a:t>
            </a:r>
            <a:r>
              <a:rPr lang="en-GB" dirty="0"/>
              <a:t>.</a:t>
            </a:r>
          </a:p>
          <a:p>
            <a:pPr marL="285750" indent="-285750">
              <a:buFont typeface="Arial" panose="020B0604020202020204" pitchFamily="34" charset="0"/>
              <a:buChar char="•"/>
            </a:pPr>
            <a:r>
              <a:rPr lang="en-GB" dirty="0"/>
              <a:t>Stroboscopic flicker is strenuous to look at for extended durations.</a:t>
            </a:r>
          </a:p>
          <a:p>
            <a:pPr marL="285750" indent="-285750">
              <a:buFont typeface="Arial" panose="020B0604020202020204" pitchFamily="34" charset="0"/>
              <a:buChar char="•"/>
            </a:pPr>
            <a:r>
              <a:rPr lang="en-GB" i="1" dirty="0"/>
              <a:t>Invisible spectral flicker </a:t>
            </a:r>
            <a:r>
              <a:rPr lang="en-GB" dirty="0"/>
              <a:t>(ISF)</a:t>
            </a:r>
            <a:r>
              <a:rPr lang="en-GB" i="1" dirty="0"/>
              <a:t> </a:t>
            </a:r>
            <a:r>
              <a:rPr lang="en-GB" dirty="0"/>
              <a:t>was proposed as an alternative with reduced perceived flicker</a:t>
            </a:r>
            <a:r>
              <a:rPr lang="en-GB" i="1" baseline="30000" dirty="0"/>
              <a:t>5</a:t>
            </a:r>
            <a:r>
              <a:rPr lang="en-GB" dirty="0"/>
              <a:t>. </a:t>
            </a:r>
          </a:p>
          <a:p>
            <a:pPr marL="285750" indent="-285750">
              <a:buFont typeface="Arial" panose="020B0604020202020204" pitchFamily="34" charset="0"/>
              <a:buChar char="•"/>
            </a:pPr>
            <a:r>
              <a:rPr lang="en-GB" dirty="0"/>
              <a:t>EEG has shown comparable propagation patterns for strobe and ISF</a:t>
            </a:r>
            <a:r>
              <a:rPr lang="en-GB" baseline="30000" dirty="0"/>
              <a:t>6</a:t>
            </a:r>
            <a:r>
              <a:rPr lang="en-GB" dirty="0"/>
              <a:t>, but EEG has limited spatial resolution.</a:t>
            </a:r>
          </a:p>
          <a:p>
            <a:pPr marL="285750" indent="-285750">
              <a:buFont typeface="Arial" panose="020B0604020202020204" pitchFamily="34" charset="0"/>
              <a:buChar char="•"/>
            </a:pPr>
            <a:r>
              <a:rPr lang="en-GB" dirty="0"/>
              <a:t>Visual- and non-visual tasks increase propagation of 40 Hz signal from strobe compared to rest (recorded by EEG), and modulate propagation to deep structures (recorded by implanted electrodes)</a:t>
            </a:r>
            <a:r>
              <a:rPr lang="en-GB" baseline="30000" dirty="0"/>
              <a:t>7</a:t>
            </a:r>
            <a:r>
              <a:rPr lang="en-GB" dirty="0"/>
              <a:t>.</a:t>
            </a:r>
          </a:p>
        </p:txBody>
      </p:sp>
    </p:spTree>
    <p:extLst>
      <p:ext uri="{BB962C8B-B14F-4D97-AF65-F5344CB8AC3E}">
        <p14:creationId xmlns:p14="http://schemas.microsoft.com/office/powerpoint/2010/main" val="331883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72E4-199F-C6BF-70DC-ED20064DD870}"/>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BB162AD0-888B-5507-5AC7-038DD363B151}"/>
              </a:ext>
            </a:extLst>
          </p:cNvPr>
          <p:cNvSpPr>
            <a:spLocks noGrp="1"/>
          </p:cNvSpPr>
          <p:nvPr>
            <p:ph type="body" sz="quarter" idx="11"/>
          </p:nvPr>
        </p:nvSpPr>
        <p:spPr>
          <a:xfrm>
            <a:off x="3344778" y="4680000"/>
            <a:ext cx="5799219" cy="463500"/>
          </a:xfrm>
        </p:spPr>
        <p:txBody>
          <a:bodyPr/>
          <a:lstStyle/>
          <a:p>
            <a:r>
              <a:rPr lang="en-US" dirty="0"/>
              <a:t>* We consider the three types of visual stimulation as somewhat </a:t>
            </a:r>
            <a:r>
              <a:rPr lang="en-US" i="1" dirty="0"/>
              <a:t>ordinal</a:t>
            </a:r>
            <a:r>
              <a:rPr lang="en-US" dirty="0"/>
              <a:t>. Static light is the lower extreme, visible (i.e. stroboscopic) flicker is the upper extreme, and invisible spectral flicker is the </a:t>
            </a:r>
            <a:r>
              <a:rPr lang="en-US" dirty="0" err="1"/>
              <a:t>middleground</a:t>
            </a:r>
            <a:r>
              <a:rPr lang="en-US" dirty="0"/>
              <a:t>.</a:t>
            </a:r>
          </a:p>
        </p:txBody>
      </p:sp>
      <p:sp>
        <p:nvSpPr>
          <p:cNvPr id="4" name="Text Placeholder 3">
            <a:extLst>
              <a:ext uri="{FF2B5EF4-FFF2-40B4-BE49-F238E27FC236}">
                <a16:creationId xmlns:a16="http://schemas.microsoft.com/office/drawing/2014/main" id="{1D23DD39-88F9-31CE-402A-2A201F2D4498}"/>
              </a:ext>
            </a:extLst>
          </p:cNvPr>
          <p:cNvSpPr>
            <a:spLocks noGrp="1"/>
          </p:cNvSpPr>
          <p:nvPr>
            <p:ph type="body" sz="quarter" idx="12"/>
          </p:nvPr>
        </p:nvSpPr>
        <p:spPr/>
        <p:txBody>
          <a:bodyPr/>
          <a:lstStyle/>
          <a:p>
            <a:r>
              <a:rPr lang="en-US" dirty="0"/>
              <a:t>Research Question(s)</a:t>
            </a:r>
          </a:p>
        </p:txBody>
      </p:sp>
      <p:sp>
        <p:nvSpPr>
          <p:cNvPr id="5" name="Text Placeholder 4">
            <a:extLst>
              <a:ext uri="{FF2B5EF4-FFF2-40B4-BE49-F238E27FC236}">
                <a16:creationId xmlns:a16="http://schemas.microsoft.com/office/drawing/2014/main" id="{F258F11B-B32D-7B7C-9025-A83405B4A800}"/>
              </a:ext>
            </a:extLst>
          </p:cNvPr>
          <p:cNvSpPr>
            <a:spLocks noGrp="1"/>
          </p:cNvSpPr>
          <p:nvPr>
            <p:ph type="body" sz="quarter" idx="16"/>
          </p:nvPr>
        </p:nvSpPr>
        <p:spPr>
          <a:xfrm>
            <a:off x="900000" y="1080001"/>
            <a:ext cx="7560000" cy="2462213"/>
          </a:xfrm>
        </p:spPr>
        <p:txBody>
          <a:bodyPr/>
          <a:lstStyle/>
          <a:p>
            <a:pPr marL="342900" indent="-342900">
              <a:buFont typeface="Arial"/>
              <a:buAutoNum type="arabicPeriod"/>
            </a:pPr>
            <a:r>
              <a:rPr lang="en-GB" dirty="0"/>
              <a:t>Does attention modulate the 40 Hz response propagation from visible and invisible flicker?</a:t>
            </a:r>
            <a:endParaRPr lang="en-GB" strike="sngStrike" dirty="0"/>
          </a:p>
          <a:p>
            <a:pPr marL="342900" indent="-342900">
              <a:buAutoNum type="arabicPeriod"/>
            </a:pPr>
            <a:r>
              <a:rPr lang="en-GB" dirty="0"/>
              <a:t>Given the use of the visual pathway for stimulation; is the modulation effect based on the task being visual, or is it dependent on the difficulty?</a:t>
            </a:r>
          </a:p>
          <a:p>
            <a:pPr marL="342900" indent="-342900">
              <a:buAutoNum type="arabicPeriod"/>
            </a:pPr>
            <a:r>
              <a:rPr lang="en-GB" dirty="0"/>
              <a:t>How does 40 Hz invisible flicker affect task performance? Does task performance resemble the baseline condition (continuous light) or visible flicker more?*</a:t>
            </a:r>
          </a:p>
          <a:p>
            <a:endParaRPr lang="en-GB" dirty="0"/>
          </a:p>
          <a:p>
            <a:pPr marL="342900" indent="-342900">
              <a:buAutoNum type="arabicPeriod"/>
            </a:pPr>
            <a:endParaRPr lang="en-GB" dirty="0"/>
          </a:p>
          <a:p>
            <a:endParaRPr lang="en-GB" dirty="0"/>
          </a:p>
        </p:txBody>
      </p:sp>
    </p:spTree>
    <p:extLst>
      <p:ext uri="{BB962C8B-B14F-4D97-AF65-F5344CB8AC3E}">
        <p14:creationId xmlns:p14="http://schemas.microsoft.com/office/powerpoint/2010/main" val="54088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a:xfrm>
            <a:off x="5186766" y="4567637"/>
            <a:ext cx="3957231" cy="575863"/>
          </a:xfrm>
        </p:spPr>
        <p:txBody>
          <a:bodyPr/>
          <a:lstStyle/>
          <a:p>
            <a:pPr algn="l"/>
            <a:r>
              <a:rPr lang="en-US" sz="700" dirty="0"/>
              <a:t>Power estimates are based on:</a:t>
            </a:r>
          </a:p>
          <a:p>
            <a:pPr marL="228600" indent="-228600" algn="l">
              <a:buAutoNum type="arabicPeriod"/>
            </a:pPr>
            <a:r>
              <a:rPr lang="en-US" sz="700" dirty="0"/>
              <a:t>Between- and within-subject variance of global 40 Hz EEG power from ISF in Hansen et. al. 2023 (in review @ Scientific Reports).</a:t>
            </a:r>
          </a:p>
          <a:p>
            <a:pPr marL="228600" indent="-228600" algn="l">
              <a:buAutoNum type="arabicPeriod"/>
            </a:pPr>
            <a:r>
              <a:rPr lang="en-US" sz="700" dirty="0"/>
              <a:t>Effect size of difference in MEG relative SSVEF power between attended vs. unattended hemifield from </a:t>
            </a:r>
            <a:r>
              <a:rPr lang="en-US" sz="700" dirty="0" err="1"/>
              <a:t>Moratti</a:t>
            </a:r>
            <a:r>
              <a:rPr lang="en-US" sz="700" dirty="0"/>
              <a:t> et. al. 2023, Psychophysiology; https://</a:t>
            </a:r>
            <a:r>
              <a:rPr lang="en-US" sz="700" dirty="0" err="1"/>
              <a:t>doi.org</a:t>
            </a:r>
            <a:r>
              <a:rPr lang="en-US" sz="700" dirty="0"/>
              <a:t>/10.1111/psyp.14452</a:t>
            </a:r>
          </a:p>
          <a:p>
            <a:pPr algn="l"/>
            <a:endParaRPr lang="en-US" sz="700" dirty="0"/>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Methods: Experiment 1/2</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4922302" cy="1674305"/>
          </a:xfrm>
        </p:spPr>
        <p:txBody>
          <a:bodyPr/>
          <a:lstStyle/>
          <a:p>
            <a:r>
              <a:rPr lang="en-GB" dirty="0"/>
              <a:t>MEG experiment of 2 x 3 (x 2) factorial design</a:t>
            </a:r>
          </a:p>
          <a:p>
            <a:pPr marL="285750" indent="-285750">
              <a:buFont typeface="Arial" panose="020B0604020202020204" pitchFamily="34" charset="0"/>
              <a:buChar char="•"/>
            </a:pPr>
            <a:r>
              <a:rPr lang="en-GB" dirty="0"/>
              <a:t>Lateralised top-down attention (Left/Right),</a:t>
            </a:r>
          </a:p>
          <a:p>
            <a:pPr marL="285750" indent="-285750">
              <a:buFont typeface="Arial" panose="020B0604020202020204" pitchFamily="34" charset="0"/>
              <a:buChar char="•"/>
            </a:pPr>
            <a:r>
              <a:rPr lang="en-GB" dirty="0"/>
              <a:t>Three types of (bi-lateral) light stimulation (40 Hz stroboscopic flicker, 40 Hz ISF, continuous light)</a:t>
            </a:r>
          </a:p>
          <a:p>
            <a:pPr marL="285750" indent="-285750">
              <a:buFont typeface="Arial" panose="020B0604020202020204" pitchFamily="34" charset="0"/>
              <a:buChar char="•"/>
            </a:pPr>
            <a:r>
              <a:rPr lang="en-GB" dirty="0"/>
              <a:t>(Lateralised detection task (</a:t>
            </a:r>
            <a:r>
              <a:rPr lang="en-GB" dirty="0" err="1"/>
              <a:t>congr</a:t>
            </a:r>
            <a:r>
              <a:rPr lang="en-GB" dirty="0"/>
              <a:t>./in-</a:t>
            </a:r>
            <a:r>
              <a:rPr lang="en-GB" dirty="0" err="1"/>
              <a:t>congr</a:t>
            </a:r>
            <a:r>
              <a:rPr lang="en-GB" dirty="0"/>
              <a:t>.))</a:t>
            </a:r>
          </a:p>
          <a:p>
            <a:endParaRPr lang="en-GB" dirty="0"/>
          </a:p>
        </p:txBody>
      </p:sp>
      <p:pic>
        <p:nvPicPr>
          <p:cNvPr id="9" name="Picture 8" descr="A white rectangular object with a x in the center&#10;&#10;Description automatically generated">
            <a:extLst>
              <a:ext uri="{FF2B5EF4-FFF2-40B4-BE49-F238E27FC236}">
                <a16:creationId xmlns:a16="http://schemas.microsoft.com/office/drawing/2014/main" id="{430F344D-0828-F58F-04DB-BD3EA0513A97}"/>
              </a:ext>
            </a:extLst>
          </p:cNvPr>
          <p:cNvPicPr>
            <a:picLocks noChangeAspect="1"/>
          </p:cNvPicPr>
          <p:nvPr/>
        </p:nvPicPr>
        <p:blipFill>
          <a:blip r:embed="rId3"/>
          <a:stretch>
            <a:fillRect/>
          </a:stretch>
        </p:blipFill>
        <p:spPr>
          <a:xfrm>
            <a:off x="1001056" y="2478791"/>
            <a:ext cx="3618184" cy="1415524"/>
          </a:xfrm>
          <a:prstGeom prst="rect">
            <a:avLst/>
          </a:prstGeom>
        </p:spPr>
      </p:pic>
      <p:pic>
        <p:nvPicPr>
          <p:cNvPr id="11" name="Picture 10" descr="A diagram of a blue and pink rectangular box&#10;&#10;Description automatically generated with medium confidence">
            <a:extLst>
              <a:ext uri="{FF2B5EF4-FFF2-40B4-BE49-F238E27FC236}">
                <a16:creationId xmlns:a16="http://schemas.microsoft.com/office/drawing/2014/main" id="{C68984F4-DE2F-8621-4414-F657FF6ABBDA}"/>
              </a:ext>
            </a:extLst>
          </p:cNvPr>
          <p:cNvPicPr>
            <a:picLocks noChangeAspect="1"/>
          </p:cNvPicPr>
          <p:nvPr/>
        </p:nvPicPr>
        <p:blipFill rotWithShape="1">
          <a:blip r:embed="rId4"/>
          <a:srcRect b="12839"/>
          <a:stretch/>
        </p:blipFill>
        <p:spPr>
          <a:xfrm>
            <a:off x="1001056" y="3980832"/>
            <a:ext cx="4069790" cy="1029336"/>
          </a:xfrm>
          <a:prstGeom prst="rect">
            <a:avLst/>
          </a:prstGeom>
        </p:spPr>
      </p:pic>
      <p:pic>
        <p:nvPicPr>
          <p:cNvPr id="17" name="Picture 16">
            <a:extLst>
              <a:ext uri="{FF2B5EF4-FFF2-40B4-BE49-F238E27FC236}">
                <a16:creationId xmlns:a16="http://schemas.microsoft.com/office/drawing/2014/main" id="{5770E718-D7A6-6354-BA5C-B38D1789FB7B}"/>
              </a:ext>
            </a:extLst>
          </p:cNvPr>
          <p:cNvPicPr>
            <a:picLocks noChangeAspect="1"/>
          </p:cNvPicPr>
          <p:nvPr/>
        </p:nvPicPr>
        <p:blipFill>
          <a:blip r:embed="rId5"/>
          <a:srcRect/>
          <a:stretch/>
        </p:blipFill>
        <p:spPr>
          <a:xfrm>
            <a:off x="5732948" y="405836"/>
            <a:ext cx="1669523" cy="1246402"/>
          </a:xfrm>
          <a:prstGeom prst="rect">
            <a:avLst/>
          </a:prstGeom>
          <a:ln w="19050">
            <a:solidFill>
              <a:schemeClr val="tx1"/>
            </a:solidFill>
          </a:ln>
        </p:spPr>
      </p:pic>
      <p:grpSp>
        <p:nvGrpSpPr>
          <p:cNvPr id="23" name="Group 22">
            <a:extLst>
              <a:ext uri="{FF2B5EF4-FFF2-40B4-BE49-F238E27FC236}">
                <a16:creationId xmlns:a16="http://schemas.microsoft.com/office/drawing/2014/main" id="{21341EBD-584F-D5AD-0BE9-4C6157260A2B}"/>
              </a:ext>
            </a:extLst>
          </p:cNvPr>
          <p:cNvGrpSpPr/>
          <p:nvPr/>
        </p:nvGrpSpPr>
        <p:grpSpPr>
          <a:xfrm>
            <a:off x="5873506" y="969628"/>
            <a:ext cx="2843158" cy="1189309"/>
            <a:chOff x="5523552" y="2105821"/>
            <a:chExt cx="3183664" cy="1395676"/>
          </a:xfrm>
        </p:grpSpPr>
        <p:pic>
          <p:nvPicPr>
            <p:cNvPr id="19" name="Picture 18">
              <a:extLst>
                <a:ext uri="{FF2B5EF4-FFF2-40B4-BE49-F238E27FC236}">
                  <a16:creationId xmlns:a16="http://schemas.microsoft.com/office/drawing/2014/main" id="{2057214D-DBA0-1E44-FB63-C0D396A111B1}"/>
                </a:ext>
              </a:extLst>
            </p:cNvPr>
            <p:cNvPicPr>
              <a:picLocks noChangeAspect="1"/>
            </p:cNvPicPr>
            <p:nvPr/>
          </p:nvPicPr>
          <p:blipFill>
            <a:blip r:embed="rId6"/>
            <a:srcRect/>
            <a:stretch/>
          </p:blipFill>
          <p:spPr>
            <a:xfrm>
              <a:off x="6837745" y="2105821"/>
              <a:ext cx="1869471" cy="1395675"/>
            </a:xfrm>
            <a:prstGeom prst="rect">
              <a:avLst/>
            </a:prstGeom>
            <a:ln w="19050">
              <a:solidFill>
                <a:schemeClr val="tx1"/>
              </a:solidFill>
            </a:ln>
          </p:spPr>
        </p:pic>
        <p:cxnSp>
          <p:nvCxnSpPr>
            <p:cNvPr id="21" name="Straight Arrow Connector 20">
              <a:extLst>
                <a:ext uri="{FF2B5EF4-FFF2-40B4-BE49-F238E27FC236}">
                  <a16:creationId xmlns:a16="http://schemas.microsoft.com/office/drawing/2014/main" id="{6901DA24-884B-4863-2CC7-049A620A1721}"/>
                </a:ext>
              </a:extLst>
            </p:cNvPr>
            <p:cNvCxnSpPr>
              <a:cxnSpLocks/>
            </p:cNvCxnSpPr>
            <p:nvPr/>
          </p:nvCxnSpPr>
          <p:spPr>
            <a:xfrm>
              <a:off x="5523552" y="3031150"/>
              <a:ext cx="1168276" cy="47034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pic>
        <p:nvPicPr>
          <p:cNvPr id="24" name="Picture 23">
            <a:extLst>
              <a:ext uri="{FF2B5EF4-FFF2-40B4-BE49-F238E27FC236}">
                <a16:creationId xmlns:a16="http://schemas.microsoft.com/office/drawing/2014/main" id="{F94445FC-57F2-2A4A-3755-B14EB4EBF4ED}"/>
              </a:ext>
            </a:extLst>
          </p:cNvPr>
          <p:cNvPicPr>
            <a:picLocks noChangeAspect="1"/>
          </p:cNvPicPr>
          <p:nvPr/>
        </p:nvPicPr>
        <p:blipFill>
          <a:blip r:embed="rId7"/>
          <a:srcRect/>
          <a:stretch/>
        </p:blipFill>
        <p:spPr>
          <a:xfrm>
            <a:off x="2032220" y="2612754"/>
            <a:ext cx="1538727" cy="1148755"/>
          </a:xfrm>
          <a:prstGeom prst="rect">
            <a:avLst/>
          </a:prstGeom>
          <a:ln w="19050">
            <a:solidFill>
              <a:schemeClr val="tx1"/>
            </a:solidFill>
          </a:ln>
        </p:spPr>
      </p:pic>
      <p:pic>
        <p:nvPicPr>
          <p:cNvPr id="27" name="Picture 26">
            <a:extLst>
              <a:ext uri="{FF2B5EF4-FFF2-40B4-BE49-F238E27FC236}">
                <a16:creationId xmlns:a16="http://schemas.microsoft.com/office/drawing/2014/main" id="{F192C619-F13B-2842-DFF6-D5B246499DC1}"/>
              </a:ext>
            </a:extLst>
          </p:cNvPr>
          <p:cNvPicPr>
            <a:picLocks noChangeAspect="1"/>
          </p:cNvPicPr>
          <p:nvPr/>
        </p:nvPicPr>
        <p:blipFill rotWithShape="1">
          <a:blip r:embed="rId8"/>
          <a:srcRect t="7260" b="5392"/>
          <a:stretch/>
        </p:blipFill>
        <p:spPr>
          <a:xfrm>
            <a:off x="5375722" y="2321390"/>
            <a:ext cx="2524279" cy="2204919"/>
          </a:xfrm>
          <a:prstGeom prst="rect">
            <a:avLst/>
          </a:prstGeom>
        </p:spPr>
      </p:pic>
    </p:spTree>
    <p:extLst>
      <p:ext uri="{BB962C8B-B14F-4D97-AF65-F5344CB8AC3E}">
        <p14:creationId xmlns:p14="http://schemas.microsoft.com/office/powerpoint/2010/main" val="248727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a:xfrm>
            <a:off x="4416358" y="4620643"/>
            <a:ext cx="4727640" cy="373956"/>
          </a:xfrm>
        </p:spPr>
        <p:txBody>
          <a:bodyPr/>
          <a:lstStyle/>
          <a:p>
            <a:r>
              <a:rPr lang="en-US" dirty="0"/>
              <a:t>[8] </a:t>
            </a:r>
            <a:r>
              <a:rPr lang="en-US" dirty="0" err="1"/>
              <a:t>Dimitrakopoulos</a:t>
            </a:r>
            <a:r>
              <a:rPr lang="en-US" dirty="0"/>
              <a:t> et. al. 2023, Applied Sciences; </a:t>
            </a:r>
            <a:r>
              <a:rPr lang="en-US" dirty="0">
                <a:hlinkClick r:id="rId3"/>
              </a:rPr>
              <a:t>https://doi.org/10.3390/app13042129</a:t>
            </a:r>
            <a:r>
              <a:rPr lang="en-US" dirty="0"/>
              <a:t>  </a:t>
            </a:r>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Methods: Experiment 2/2</a:t>
            </a:r>
          </a:p>
        </p:txBody>
      </p:sp>
      <p:pic>
        <p:nvPicPr>
          <p:cNvPr id="13" name="Picture 12" descr="A diagram of a number&#10;&#10;Description automatically generated with medium confidence">
            <a:extLst>
              <a:ext uri="{FF2B5EF4-FFF2-40B4-BE49-F238E27FC236}">
                <a16:creationId xmlns:a16="http://schemas.microsoft.com/office/drawing/2014/main" id="{3D598832-DFBD-EEF7-0065-383ADA06E632}"/>
              </a:ext>
            </a:extLst>
          </p:cNvPr>
          <p:cNvPicPr>
            <a:picLocks noChangeAspect="1"/>
          </p:cNvPicPr>
          <p:nvPr/>
        </p:nvPicPr>
        <p:blipFill rotWithShape="1">
          <a:blip r:embed="rId4"/>
          <a:srcRect l="51103"/>
          <a:stretch/>
        </p:blipFill>
        <p:spPr>
          <a:xfrm>
            <a:off x="6401972" y="1120290"/>
            <a:ext cx="2526841" cy="3278166"/>
          </a:xfrm>
          <a:prstGeom prst="rect">
            <a:avLst/>
          </a:prstGeom>
        </p:spPr>
      </p:pic>
      <p:sp>
        <p:nvSpPr>
          <p:cNvPr id="18" name="Text Placeholder 17">
            <a:extLst>
              <a:ext uri="{FF2B5EF4-FFF2-40B4-BE49-F238E27FC236}">
                <a16:creationId xmlns:a16="http://schemas.microsoft.com/office/drawing/2014/main" id="{FBDA6245-A49A-EAF2-F551-97AD57FE7890}"/>
              </a:ext>
            </a:extLst>
          </p:cNvPr>
          <p:cNvSpPr>
            <a:spLocks noGrp="1"/>
          </p:cNvSpPr>
          <p:nvPr>
            <p:ph type="body" sz="quarter" idx="16"/>
          </p:nvPr>
        </p:nvSpPr>
        <p:spPr>
          <a:xfrm>
            <a:off x="900000" y="1080001"/>
            <a:ext cx="5501972" cy="1871282"/>
          </a:xfrm>
        </p:spPr>
        <p:txBody>
          <a:bodyPr/>
          <a:lstStyle/>
          <a:p>
            <a:r>
              <a:rPr lang="en-US" dirty="0"/>
              <a:t>3x2 (or 3x3) factorial design with three difficulties of working memory (WM) tasks and same light stimulation during MEG:</a:t>
            </a:r>
          </a:p>
          <a:p>
            <a:pPr marL="285750" indent="-285750">
              <a:buFont typeface="Arial" panose="020B0604020202020204" pitchFamily="34" charset="0"/>
              <a:buChar char="•"/>
            </a:pPr>
            <a:r>
              <a:rPr lang="en-US" dirty="0"/>
              <a:t>(Rest,) single-digit addition, three-digit addition</a:t>
            </a:r>
            <a:r>
              <a:rPr lang="en-US" baseline="30000" dirty="0"/>
              <a:t>8</a:t>
            </a:r>
            <a:r>
              <a:rPr lang="en-US" dirty="0"/>
              <a:t>.</a:t>
            </a:r>
          </a:p>
          <a:p>
            <a:pPr marL="285750" indent="-285750">
              <a:buFont typeface="Arial" panose="020B0604020202020204" pitchFamily="34" charset="0"/>
              <a:buChar char="•"/>
            </a:pPr>
            <a:r>
              <a:rPr lang="en-US" dirty="0"/>
              <a:t>40 Hz stroboscopic flicker, 40 Hz ISF, continuous.</a:t>
            </a:r>
          </a:p>
          <a:p>
            <a:r>
              <a:rPr lang="en-GB" dirty="0"/>
              <a:t>Addition task is presented, followed by fixation cross, followed by a result. The participant replies whether the presented result is correct.</a:t>
            </a:r>
          </a:p>
        </p:txBody>
      </p:sp>
      <p:pic>
        <p:nvPicPr>
          <p:cNvPr id="20" name="Picture 19">
            <a:extLst>
              <a:ext uri="{FF2B5EF4-FFF2-40B4-BE49-F238E27FC236}">
                <a16:creationId xmlns:a16="http://schemas.microsoft.com/office/drawing/2014/main" id="{8DAA5B09-1D9B-E4B3-21F4-58FD51CEED2D}"/>
              </a:ext>
            </a:extLst>
          </p:cNvPr>
          <p:cNvPicPr>
            <a:picLocks noChangeAspect="1"/>
          </p:cNvPicPr>
          <p:nvPr/>
        </p:nvPicPr>
        <p:blipFill rotWithShape="1">
          <a:blip r:embed="rId5"/>
          <a:srcRect t="5688"/>
          <a:stretch/>
        </p:blipFill>
        <p:spPr>
          <a:xfrm>
            <a:off x="1556099" y="2805193"/>
            <a:ext cx="2526841" cy="2383105"/>
          </a:xfrm>
          <a:prstGeom prst="rect">
            <a:avLst/>
          </a:prstGeom>
        </p:spPr>
      </p:pic>
      <p:sp>
        <p:nvSpPr>
          <p:cNvPr id="21" name="Text Placeholder 2">
            <a:extLst>
              <a:ext uri="{FF2B5EF4-FFF2-40B4-BE49-F238E27FC236}">
                <a16:creationId xmlns:a16="http://schemas.microsoft.com/office/drawing/2014/main" id="{88BBBAA5-6ACC-C489-550B-C24A8CA17D75}"/>
              </a:ext>
            </a:extLst>
          </p:cNvPr>
          <p:cNvSpPr txBox="1">
            <a:spLocks/>
          </p:cNvSpPr>
          <p:nvPr/>
        </p:nvSpPr>
        <p:spPr>
          <a:xfrm>
            <a:off x="4122549" y="3044730"/>
            <a:ext cx="2071607" cy="1522104"/>
          </a:xfrm>
          <a:prstGeom prst="rect">
            <a:avLst/>
          </a:prstGeom>
        </p:spPr>
        <p:txBody>
          <a:bodyPr lIns="0" tIns="0" rIns="180000" bIns="0" anchor="ctr" anchorCtr="0">
            <a:noAutofit/>
          </a:bodyPr>
          <a:lstStyle>
            <a:lvl1pPr marL="0" indent="0" algn="r" defTabSz="457200" rtl="0" eaLnBrk="1" latinLnBrk="0" hangingPunct="1">
              <a:spcBef>
                <a:spcPct val="20000"/>
              </a:spcBef>
              <a:buFont typeface="Arial"/>
              <a:buNone/>
              <a:defRPr sz="900" kern="1200" baseline="0">
                <a:solidFill>
                  <a:srgbClr val="BE311A"/>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sz="700" dirty="0"/>
              <a:t>Power estimates are based on:</a:t>
            </a:r>
          </a:p>
          <a:p>
            <a:pPr marL="228600" indent="-228600" algn="l">
              <a:buFont typeface="Arial"/>
              <a:buAutoNum type="arabicPeriod"/>
            </a:pPr>
            <a:r>
              <a:rPr lang="en-US" sz="700" dirty="0"/>
              <a:t>Between- and within-subject variance of global 40 Hz EEG power from Strobe and ISF in Hansen et. al. 2023 (in review @ Scientific Reports).</a:t>
            </a:r>
          </a:p>
          <a:p>
            <a:pPr marL="228600" indent="-228600" algn="l">
              <a:buFont typeface="Arial"/>
              <a:buAutoNum type="arabicPeriod"/>
            </a:pPr>
            <a:r>
              <a:rPr lang="en-US" sz="700" dirty="0"/>
              <a:t>40 Hz SSVEP Power difference of representative central electrode between rest and WM task during Strobe from [7]</a:t>
            </a:r>
          </a:p>
          <a:p>
            <a:pPr algn="l"/>
            <a:endParaRPr lang="en-US" sz="700" dirty="0"/>
          </a:p>
        </p:txBody>
      </p:sp>
    </p:spTree>
    <p:extLst>
      <p:ext uri="{BB962C8B-B14F-4D97-AF65-F5344CB8AC3E}">
        <p14:creationId xmlns:p14="http://schemas.microsoft.com/office/powerpoint/2010/main" val="255007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Data Analysis</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7560000" cy="2166747"/>
          </a:xfrm>
        </p:spPr>
        <p:txBody>
          <a:bodyPr/>
          <a:lstStyle/>
          <a:p>
            <a:pPr marL="285750" indent="-285750">
              <a:buFont typeface="Arial" panose="020B0604020202020204" pitchFamily="34" charset="0"/>
              <a:buChar char="•"/>
            </a:pPr>
            <a:r>
              <a:rPr lang="en-GB" dirty="0"/>
              <a:t>40 Hz source power is estimated with beamformer pr. trial (from stimulus onset to response)</a:t>
            </a:r>
          </a:p>
          <a:p>
            <a:pPr marL="285750" indent="-285750">
              <a:buFont typeface="Arial" panose="020B0604020202020204" pitchFamily="34" charset="0"/>
              <a:buChar char="•"/>
            </a:pPr>
            <a:r>
              <a:rPr lang="en-GB" dirty="0"/>
              <a:t>Mixed linear models with 40 Hz power as the dependent variable and stimulus (fixed effect), task (fixed effect), and subject (random effect) as independent variables. All two-way interactions are included initially, but will be attempted reduced.</a:t>
            </a:r>
          </a:p>
          <a:p>
            <a:pPr marL="285750" indent="-285750">
              <a:buFont typeface="Arial" panose="020B0604020202020204" pitchFamily="34" charset="0"/>
              <a:buChar char="•"/>
            </a:pPr>
            <a:endParaRPr lang="en-GB" dirty="0"/>
          </a:p>
          <a:p>
            <a:endParaRPr lang="en-GB" dirty="0"/>
          </a:p>
          <a:p>
            <a:endParaRPr lang="en-GB" dirty="0"/>
          </a:p>
        </p:txBody>
      </p:sp>
    </p:spTree>
    <p:extLst>
      <p:ext uri="{BB962C8B-B14F-4D97-AF65-F5344CB8AC3E}">
        <p14:creationId xmlns:p14="http://schemas.microsoft.com/office/powerpoint/2010/main" val="4173196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How outcomes are informative for the questions</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496111" y="1080000"/>
            <a:ext cx="8453336" cy="4179606"/>
          </a:xfrm>
        </p:spPr>
        <p:txBody>
          <a:bodyPr/>
          <a:lstStyle/>
          <a:p>
            <a:r>
              <a:rPr lang="en-US" sz="1400" dirty="0"/>
              <a:t>Research Question 1:</a:t>
            </a:r>
          </a:p>
          <a:p>
            <a:pPr marL="285750" indent="-285750">
              <a:buFont typeface="Arial" panose="020B0604020202020204" pitchFamily="34" charset="0"/>
              <a:buChar char="•"/>
            </a:pPr>
            <a:r>
              <a:rPr lang="en-US" sz="1400" dirty="0"/>
              <a:t>If we find that the 40 Hz response propagation from visible and invisible flicker is modulated by lateral visual attention, it suggests that </a:t>
            </a:r>
            <a:r>
              <a:rPr lang="en-US" sz="1400" b="1" dirty="0"/>
              <a:t>clinical </a:t>
            </a:r>
            <a:r>
              <a:rPr lang="en-US" sz="1400" b="1" i="1" dirty="0"/>
              <a:t>efficacy</a:t>
            </a:r>
            <a:r>
              <a:rPr lang="en-US" sz="1400" b="1" dirty="0"/>
              <a:t> may be affected </a:t>
            </a:r>
            <a:r>
              <a:rPr lang="en-US" sz="1400" dirty="0"/>
              <a:t>(improved?) </a:t>
            </a:r>
            <a:r>
              <a:rPr lang="en-US" sz="1400" b="1" dirty="0"/>
              <a:t>by attending to the stimulation</a:t>
            </a:r>
            <a:r>
              <a:rPr lang="en-US" sz="1400" dirty="0"/>
              <a:t>.</a:t>
            </a:r>
          </a:p>
          <a:p>
            <a:pPr marL="285750" indent="-285750">
              <a:buFont typeface="Arial" panose="020B0604020202020204" pitchFamily="34" charset="0"/>
              <a:buChar char="•"/>
            </a:pPr>
            <a:r>
              <a:rPr lang="en-US" sz="1400" dirty="0"/>
              <a:t>If we (as expected) find that the 40 Hz response propagation from visible flicker is higher than from invisible flicker, </a:t>
            </a:r>
            <a:r>
              <a:rPr lang="en-US" sz="1400" b="1" dirty="0"/>
              <a:t>clinical </a:t>
            </a:r>
            <a:r>
              <a:rPr lang="en-US" sz="1400" b="1" i="1" dirty="0"/>
              <a:t>efficacy</a:t>
            </a:r>
            <a:r>
              <a:rPr lang="en-US" sz="1400" b="1" dirty="0"/>
              <a:t> may be affected </a:t>
            </a:r>
            <a:r>
              <a:rPr lang="en-US" sz="1400" dirty="0"/>
              <a:t>(improved) </a:t>
            </a:r>
            <a:r>
              <a:rPr lang="en-US" sz="1400" b="1" dirty="0"/>
              <a:t>by visible flicker.</a:t>
            </a:r>
            <a:endParaRPr lang="en-US" sz="1400" dirty="0"/>
          </a:p>
          <a:p>
            <a:pPr marL="285750" indent="-285750">
              <a:buFont typeface="Arial" panose="020B0604020202020204" pitchFamily="34" charset="0"/>
              <a:buChar char="•"/>
            </a:pPr>
            <a:r>
              <a:rPr lang="en-US" sz="1400" dirty="0"/>
              <a:t>If we find that the 40 Hz response propagation from visible flicker is modulated by lateral visual attention to a higher degree than invisible flicker, it suggests that improved </a:t>
            </a:r>
            <a:r>
              <a:rPr lang="en-US" sz="1400" b="1" dirty="0"/>
              <a:t>clinical </a:t>
            </a:r>
            <a:r>
              <a:rPr lang="en-US" sz="1400" b="1" i="1" dirty="0"/>
              <a:t>efficacy </a:t>
            </a:r>
            <a:r>
              <a:rPr lang="en-US" sz="1400" b="1" dirty="0"/>
              <a:t>of attending to the stimulus is dependent on visibility of the flicker</a:t>
            </a:r>
            <a:r>
              <a:rPr lang="en-US" sz="1400" dirty="0"/>
              <a:t>.</a:t>
            </a:r>
          </a:p>
          <a:p>
            <a:r>
              <a:rPr lang="en-US" sz="1400" dirty="0"/>
              <a:t>Research Question 2:</a:t>
            </a:r>
          </a:p>
          <a:p>
            <a:pPr marL="285750" indent="-285750">
              <a:buFont typeface="Arial" panose="020B0604020202020204" pitchFamily="34" charset="0"/>
              <a:buChar char="•"/>
            </a:pPr>
            <a:r>
              <a:rPr lang="en-US" sz="1400" dirty="0"/>
              <a:t>If we find that the 40 Hz response propagation from visible and invisible flicker is modulated by difficulty of a working memory task, it suggests that </a:t>
            </a:r>
            <a:r>
              <a:rPr lang="en-US" sz="1400" b="1" dirty="0"/>
              <a:t>clinical </a:t>
            </a:r>
            <a:r>
              <a:rPr lang="en-US" sz="1400" b="1" i="1" dirty="0"/>
              <a:t>efficacy</a:t>
            </a:r>
            <a:r>
              <a:rPr lang="en-US" sz="1400" b="1" dirty="0"/>
              <a:t> may be affected </a:t>
            </a:r>
            <a:r>
              <a:rPr lang="en-US" sz="1400" dirty="0"/>
              <a:t>(improved?) </a:t>
            </a:r>
            <a:r>
              <a:rPr lang="en-US" sz="1400" b="1" dirty="0"/>
              <a:t>by cognitive load, irrespective of attention to the stimulation</a:t>
            </a:r>
            <a:r>
              <a:rPr lang="en-US" sz="1400" dirty="0"/>
              <a:t>.</a:t>
            </a:r>
          </a:p>
          <a:p>
            <a:pPr marL="285750" indent="-285750">
              <a:buFont typeface="Arial" panose="020B0604020202020204" pitchFamily="34" charset="0"/>
              <a:buChar char="•"/>
            </a:pPr>
            <a:r>
              <a:rPr lang="en-US" sz="1400" dirty="0"/>
              <a:t>If we (as expected) find that the 40 Hz response propagation from visible flicker is higher than from invisible flicker, </a:t>
            </a:r>
            <a:r>
              <a:rPr lang="en-US" sz="1400" b="1" dirty="0"/>
              <a:t>clinical </a:t>
            </a:r>
            <a:r>
              <a:rPr lang="en-US" sz="1400" b="1" i="1" dirty="0"/>
              <a:t>efficacy</a:t>
            </a:r>
            <a:r>
              <a:rPr lang="en-US" sz="1400" b="1" dirty="0"/>
              <a:t> may be affected </a:t>
            </a:r>
            <a:r>
              <a:rPr lang="en-US" sz="1400" dirty="0"/>
              <a:t>(improved) </a:t>
            </a:r>
            <a:r>
              <a:rPr lang="en-US" sz="1400" b="1" dirty="0"/>
              <a:t>by visible flicker.</a:t>
            </a:r>
          </a:p>
          <a:p>
            <a:pPr marL="285750" indent="-285750">
              <a:buFont typeface="Arial" panose="020B0604020202020204" pitchFamily="34" charset="0"/>
              <a:buChar char="•"/>
            </a:pPr>
            <a:r>
              <a:rPr lang="en-US" sz="1400" dirty="0"/>
              <a:t>If we find that the 40 Hz response propagation from visible flicker is modulated by cognitive load to a higher degree than invisible flicker, it suggests that improved </a:t>
            </a:r>
            <a:r>
              <a:rPr lang="en-US" sz="1400" b="1" dirty="0"/>
              <a:t>clinical </a:t>
            </a:r>
            <a:r>
              <a:rPr lang="en-US" sz="1400" b="1" i="1" dirty="0"/>
              <a:t>efficacy </a:t>
            </a:r>
            <a:r>
              <a:rPr lang="en-US" sz="1400" b="1" dirty="0"/>
              <a:t>of cognitive load during stimulation is dependent on visibility of the flicker</a:t>
            </a:r>
            <a:r>
              <a:rPr lang="en-US" sz="1400" dirty="0"/>
              <a:t>.</a:t>
            </a:r>
          </a:p>
        </p:txBody>
      </p:sp>
    </p:spTree>
    <p:extLst>
      <p:ext uri="{BB962C8B-B14F-4D97-AF65-F5344CB8AC3E}">
        <p14:creationId xmlns:p14="http://schemas.microsoft.com/office/powerpoint/2010/main" val="427188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p:cNvSpPr>
            <a:spLocks noGrp="1"/>
          </p:cNvSpPr>
          <p:nvPr>
            <p:ph type="body" sz="quarter" idx="14"/>
          </p:nvPr>
        </p:nvSpPr>
        <p:spPr/>
        <p:txBody>
          <a:bodyPr/>
          <a:lstStyle/>
          <a:p>
            <a:r>
              <a:rPr lang="en-GB" dirty="0"/>
              <a:t>Thanks for your attention!</a:t>
            </a:r>
          </a:p>
        </p:txBody>
      </p:sp>
    </p:spTree>
    <p:extLst>
      <p:ext uri="{BB962C8B-B14F-4D97-AF65-F5344CB8AC3E}">
        <p14:creationId xmlns:p14="http://schemas.microsoft.com/office/powerpoint/2010/main" val="4114078862"/>
      </p:ext>
    </p:extLst>
  </p:cSld>
  <p:clrMapOvr>
    <a:masterClrMapping/>
  </p:clrMapOvr>
</p:sld>
</file>

<file path=ppt/theme/theme1.xml><?xml version="1.0" encoding="utf-8"?>
<a:theme xmlns:a="http://schemas.openxmlformats.org/drawingml/2006/main" name="Donders-BASIC">
  <a:themeElements>
    <a:clrScheme name="Donders-Institute">
      <a:dk1>
        <a:sysClr val="windowText" lastClr="000000"/>
      </a:dk1>
      <a:lt1>
        <a:sysClr val="window" lastClr="FFFFFF"/>
      </a:lt1>
      <a:dk2>
        <a:srgbClr val="BE311A"/>
      </a:dk2>
      <a:lt2>
        <a:srgbClr val="FFFFFF"/>
      </a:lt2>
      <a:accent1>
        <a:srgbClr val="8E0000"/>
      </a:accent1>
      <a:accent2>
        <a:srgbClr val="BE311A"/>
      </a:accent2>
      <a:accent3>
        <a:srgbClr val="FF0000"/>
      </a:accent3>
      <a:accent4>
        <a:srgbClr val="FF7000"/>
      </a:accent4>
      <a:accent5>
        <a:srgbClr val="FFC300"/>
      </a:accent5>
      <a:accent6>
        <a:srgbClr val="FFFF00"/>
      </a:accent6>
      <a:hlink>
        <a:srgbClr val="BE311A"/>
      </a:hlink>
      <a:folHlink>
        <a:srgbClr val="FF0000"/>
      </a:folHlink>
    </a:clrScheme>
    <a:fontScheme name="Office - klassiek 2">
      <a:majorFont>
        <a:latin typeface="Times New Roman"/>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90000" rIns="0" bIns="90000" rtlCol="0">
        <a:spAutoFit/>
      </a:bodyPr>
      <a:lstStyle>
        <a:defPPr indent="-180000">
          <a:buFont typeface="Lucida Grande"/>
          <a:buChar char="–"/>
          <a:defRPr sz="1600" dirty="0" err="1"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Donders-Institute.thmx</Template>
  <TotalTime>10717</TotalTime>
  <Words>1395</Words>
  <Application>Microsoft Macintosh PowerPoint</Application>
  <PresentationFormat>On-screen Show (16:9)</PresentationFormat>
  <Paragraphs>96</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ElsevierSans</vt:lpstr>
      <vt:lpstr>Lucida Grande</vt:lpstr>
      <vt:lpstr>Times New Roman</vt:lpstr>
      <vt:lpstr>Donders-BASIC</vt:lpstr>
      <vt:lpstr>MEG-AHAT</vt:lpstr>
      <vt:lpstr>MEG-AHAT</vt:lpstr>
      <vt:lpstr>MEG-AHAT</vt:lpstr>
      <vt:lpstr>MEG-AHAT</vt:lpstr>
      <vt:lpstr>MEG-AHAT</vt:lpstr>
      <vt:lpstr>MEG-AHAT</vt:lpstr>
      <vt:lpstr>MEG-AHAT</vt:lpstr>
      <vt:lpstr>PowerPoint Presentation</vt:lpstr>
    </vt:vector>
  </TitlesOfParts>
  <Company>Hartebeest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Gerco Hiddink</dc:creator>
  <cp:lastModifiedBy>Mark Alexander Henney</cp:lastModifiedBy>
  <cp:revision>57</cp:revision>
  <dcterms:created xsi:type="dcterms:W3CDTF">2015-08-21T08:36:28Z</dcterms:created>
  <dcterms:modified xsi:type="dcterms:W3CDTF">2023-11-27T07:43:23Z</dcterms:modified>
</cp:coreProperties>
</file>