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E_C5D15BF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70" r:id="rId3"/>
    <p:sldId id="271" r:id="rId4"/>
    <p:sldId id="276" r:id="rId5"/>
    <p:sldId id="279" r:id="rId6"/>
    <p:sldId id="274" r:id="rId7"/>
    <p:sldId id="275" r:id="rId8"/>
    <p:sldId id="266" r:id="rId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p:restoredTop sz="88906"/>
  </p:normalViewPr>
  <p:slideViewPr>
    <p:cSldViewPr snapToGrid="0" snapToObjects="1">
      <p:cViewPr varScale="1">
        <p:scale>
          <a:sx n="128" d="100"/>
          <a:sy n="128" d="100"/>
        </p:scale>
        <p:origin x="1192"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E_C5D15BFF.xml><?xml version="1.0" encoding="utf-8"?>
<p188:cmLst xmlns:a="http://schemas.openxmlformats.org/drawingml/2006/main" xmlns:r="http://schemas.openxmlformats.org/officeDocument/2006/relationships" xmlns:p188="http://schemas.microsoft.com/office/powerpoint/2018/8/main">
  <p188:cm id="{B2983DAC-4712-C041-9D5F-EF2CF1B1114E}" authorId="{4753B669-0155-FC55-31EB-2DD8AA4EAA47}" created="2023-11-27T07:19:16.516">
    <ac:txMkLst xmlns:ac="http://schemas.microsoft.com/office/drawing/2013/main/command">
      <pc:docMk xmlns:pc="http://schemas.microsoft.com/office/powerpoint/2013/main/command"/>
      <pc:sldMk xmlns:pc="http://schemas.microsoft.com/office/powerpoint/2013/main/command" cId="3318832127" sldId="270"/>
      <ac:spMk id="5" creationId="{00000000-0000-0000-0000-000000000000}"/>
      <ac:txMk cp="104" len="125">
        <ac:context len="700" hash="4177526356"/>
      </ac:txMk>
    </ac:txMkLst>
    <p188:pos x="7151533" y="657359"/>
    <p188:txBody>
      <a:bodyPr/>
      <a:lstStyle/>
      <a:p>
        <a:r>
          <a:rPr lang="en-GB"/>
          <a:t>Iaccarino 2016 and Addaikan 2019 both use only visual flicker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Stroboscopic flicker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Deep structures: hippocampus, </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presented instruction, attention is given to left or right stimulation device.</a:t>
            </a:r>
          </a:p>
          <a:p>
            <a:endParaRPr lang="en-US" dirty="0"/>
          </a:p>
          <a:p>
            <a:r>
              <a:rPr lang="en-US" dirty="0"/>
              <a:t>A fixation mark (static grating with plus/minus 45 deg orientation) is shown.</a:t>
            </a:r>
          </a:p>
          <a:p>
            <a:endParaRPr lang="en-US" dirty="0"/>
          </a:p>
          <a:p>
            <a:r>
              <a:rPr lang="en-US" dirty="0"/>
              <a:t>The light stimulation devices are turned on.</a:t>
            </a:r>
          </a:p>
          <a:p>
            <a:endParaRPr lang="en-US" dirty="0"/>
          </a:p>
          <a:p>
            <a:r>
              <a:rPr lang="en-US" dirty="0"/>
              <a:t>After some seconds of stimulation with top-down attention to one side, another gradient appears in the bottom corner on the side of attention. The grating will be of lower contrast to make it more difficult to detect, and the orientation will be either identical or opposite to the fixation mark grating.</a:t>
            </a:r>
          </a:p>
          <a:p>
            <a:endParaRPr lang="en-US" dirty="0"/>
          </a:p>
          <a:p>
            <a:r>
              <a:rPr lang="en-US" dirty="0"/>
              <a:t>The participant answers by button press whether the two gratings are the same or different.</a:t>
            </a:r>
          </a:p>
          <a:p>
            <a:endParaRPr lang="en-US" dirty="0"/>
          </a:p>
          <a:p>
            <a:r>
              <a:rPr lang="en-US" dirty="0"/>
              <a:t>Power estimates are based on:</a:t>
            </a:r>
          </a:p>
          <a:p>
            <a:pPr marL="228600" indent="-228600">
              <a:buAutoNum type="arabicPeriod"/>
            </a:pPr>
            <a:r>
              <a:rPr lang="en-US" dirty="0"/>
              <a:t>Between- and within-subject variance of global 40 Hz EEG power from ISF in Hansen et. al. 2023 (in review @ Scientific Reports).</a:t>
            </a:r>
          </a:p>
          <a:p>
            <a:pPr marL="228600" indent="-228600">
              <a:buAutoNum type="arabicPeriod"/>
            </a:pPr>
            <a:r>
              <a:rPr lang="en-US" dirty="0"/>
              <a:t>Effect size (</a:t>
            </a:r>
            <a:r>
              <a:rPr lang="en-US" dirty="0" err="1"/>
              <a:t>cohen’s</a:t>
            </a:r>
            <a:r>
              <a:rPr lang="en-US" dirty="0"/>
              <a:t> d) of difference in MEG relative SSVEF power between attended vs. unattended hemifield from </a:t>
            </a:r>
            <a:r>
              <a:rPr lang="en-US" dirty="0" err="1"/>
              <a:t>Moratti</a:t>
            </a:r>
            <a:r>
              <a:rPr lang="en-US" dirty="0"/>
              <a:t> et. al. 2023, Psychophysiology; https://</a:t>
            </a:r>
            <a:r>
              <a:rPr lang="en-US" dirty="0" err="1"/>
              <a:t>doi.org</a:t>
            </a:r>
            <a:r>
              <a:rPr lang="en-US" dirty="0"/>
              <a:t>/10.1111/psyp.14452</a:t>
            </a:r>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All results are presented neutrally (though here, a correct result is shown in </a:t>
            </a:r>
            <a:r>
              <a:rPr lang="en-GB" dirty="0">
                <a:solidFill>
                  <a:srgbClr val="00B050"/>
                </a:solidFill>
              </a:rPr>
              <a:t>green</a:t>
            </a:r>
            <a:r>
              <a:rPr lang="en-GB" dirty="0"/>
              <a:t>).</a:t>
            </a:r>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211277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coherence to distinguish phases from left and right light?</a:t>
            </a:r>
          </a:p>
          <a:p>
            <a:r>
              <a:rPr lang="en-US" dirty="0"/>
              <a:t>(Requires control of the phase – need to check the ease of that)</a:t>
            </a:r>
          </a:p>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microsoft.com/office/2018/10/relationships/comments" Target="../comments/modernComment_10E_C5D15BFF.xml"/><Relationship Id="rId7" Type="http://schemas.openxmlformats.org/officeDocument/2006/relationships/hyperlink" Target="https://doi.org/10.1117/12.2544338"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90/app13042129"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dirty="0"/>
              <a:t>MEG-AHAT</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a:t>
            </a:r>
            <a:r>
              <a:rPr lang="en-GB" dirty="0" err="1"/>
              <a:t>Oostenveld</a:t>
            </a:r>
            <a:r>
              <a:rPr lang="en-GB" dirty="0"/>
              <a:t> (PI)</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800" dirty="0">
                <a:solidFill>
                  <a:srgbClr val="C00000"/>
                </a:solidFill>
              </a:rPr>
              <a:t>[1] </a:t>
            </a:r>
            <a:r>
              <a:rPr lang="en-GB" sz="800" dirty="0" err="1">
                <a:solidFill>
                  <a:srgbClr val="C00000"/>
                </a:solidFill>
              </a:rPr>
              <a:t>Sahu</a:t>
            </a:r>
            <a:r>
              <a:rPr lang="en-GB" sz="800" dirty="0">
                <a:solidFill>
                  <a:srgbClr val="C00000"/>
                </a:solidFill>
              </a:rPr>
              <a:t> &amp; Tseng 2023, Frontiers in Integrative Neuroscience; </a:t>
            </a:r>
            <a:r>
              <a:rPr lang="en-GB" sz="800" dirty="0">
                <a:solidFill>
                  <a:srgbClr val="C00000"/>
                </a:solidFill>
                <a:hlinkClick r:id="rId4">
                  <a:extLst>
                    <a:ext uri="{A12FA001-AC4F-418D-AE19-62706E023703}">
                      <ahyp:hlinkClr xmlns:ahyp="http://schemas.microsoft.com/office/drawing/2018/hyperlinkcolor" val="tx"/>
                    </a:ext>
                  </a:extLst>
                </a:hlinkClick>
              </a:rPr>
              <a:t>https://doi.org/10.3389%2Ffnint.2023.1146687</a:t>
            </a:r>
            <a:endParaRPr lang="en-GB" sz="800" dirty="0">
              <a:solidFill>
                <a:srgbClr val="C00000"/>
              </a:solidFill>
            </a:endParaRPr>
          </a:p>
          <a:p>
            <a:r>
              <a:rPr lang="en-GB" sz="800" dirty="0">
                <a:solidFill>
                  <a:srgbClr val="C00000"/>
                </a:solidFill>
              </a:rPr>
              <a:t>[2] </a:t>
            </a:r>
            <a:r>
              <a:rPr lang="en-GB" sz="800" dirty="0" err="1">
                <a:solidFill>
                  <a:srgbClr val="C00000"/>
                </a:solidFill>
              </a:rPr>
              <a:t>Adaikkan</a:t>
            </a:r>
            <a:r>
              <a:rPr lang="en-GB" sz="800" dirty="0">
                <a:solidFill>
                  <a:srgbClr val="C00000"/>
                </a:solidFill>
              </a:rPr>
              <a:t> &amp; Tsai 2020, Trends in Neuroscience; </a:t>
            </a:r>
            <a:r>
              <a:rPr lang="en-GB" sz="800" b="0" i="0" u="none" strike="noStrike" dirty="0">
                <a:solidFill>
                  <a:srgbClr val="C00000"/>
                </a:solidFill>
                <a:effectLst/>
                <a:latin typeface="ElsevierSans"/>
                <a:hlinkClick r:id="rId5" tooltip="Persistent link using digital object identifier"/>
              </a:rPr>
              <a:t>https://doi.org/10.1016/j.tins.2019.11.001</a:t>
            </a:r>
            <a:endParaRPr lang="en-GB" sz="800" b="0" i="0" u="none" strike="noStrike" dirty="0">
              <a:solidFill>
                <a:srgbClr val="C00000"/>
              </a:solidFill>
              <a:effectLst/>
              <a:latin typeface="ElsevierSans"/>
            </a:endParaRPr>
          </a:p>
          <a:p>
            <a:r>
              <a:rPr lang="en-GB" sz="800" dirty="0">
                <a:solidFill>
                  <a:srgbClr val="C00000"/>
                </a:solidFill>
                <a:latin typeface="ElsevierSans"/>
              </a:rPr>
              <a:t>[3] </a:t>
            </a:r>
            <a:r>
              <a:rPr lang="en-GB" sz="800" dirty="0" err="1">
                <a:solidFill>
                  <a:srgbClr val="C00000"/>
                </a:solidFill>
                <a:latin typeface="ElsevierSans"/>
              </a:rPr>
              <a:t>Iaccarino</a:t>
            </a:r>
            <a:r>
              <a:rPr lang="en-GB" sz="800" dirty="0">
                <a:solidFill>
                  <a:srgbClr val="C00000"/>
                </a:solidFill>
                <a:latin typeface="ElsevierSans"/>
              </a:rPr>
              <a:t> et. al. 2016, Nature; </a:t>
            </a:r>
            <a:r>
              <a:rPr lang="en-GB" sz="800" dirty="0">
                <a:solidFill>
                  <a:srgbClr val="C00000"/>
                </a:solidFill>
                <a:latin typeface="ElsevierSans"/>
                <a:hlinkClick r:id="rId6"/>
              </a:rPr>
              <a:t>https://doi.org/10.1038/nature20587</a:t>
            </a:r>
            <a:endParaRPr lang="en-GB" sz="800" dirty="0">
              <a:solidFill>
                <a:srgbClr val="C00000"/>
              </a:solidFill>
              <a:latin typeface="ElsevierSans"/>
            </a:endParaRPr>
          </a:p>
          <a:p>
            <a:r>
              <a:rPr lang="en-GB" sz="800" dirty="0">
                <a:solidFill>
                  <a:srgbClr val="C00000"/>
                </a:solidFill>
                <a:latin typeface="ElsevierSans"/>
              </a:rPr>
              <a:t>[4] </a:t>
            </a:r>
            <a:r>
              <a:rPr lang="en-GB" sz="800" b="0" i="0" u="none" strike="noStrike" dirty="0" err="1">
                <a:solidFill>
                  <a:srgbClr val="C00000"/>
                </a:solidFill>
                <a:effectLst/>
                <a:latin typeface="ElsevierSans"/>
              </a:rPr>
              <a:t>Addaikan</a:t>
            </a:r>
            <a:r>
              <a:rPr lang="en-GB" sz="800" b="0" i="0" u="none" strike="noStrike" dirty="0">
                <a:solidFill>
                  <a:srgbClr val="C00000"/>
                </a:solidFill>
                <a:effectLst/>
                <a:latin typeface="ElsevierSans"/>
              </a:rPr>
              <a:t> &amp; Tsai 2019; Trends in Neuroscience: </a:t>
            </a:r>
            <a:r>
              <a:rPr lang="en-GB" sz="800" b="0" i="0" u="none" strike="noStrike" dirty="0">
                <a:solidFill>
                  <a:srgbClr val="C00000"/>
                </a:solidFill>
                <a:effectLst/>
                <a:latin typeface="ElsevierSans"/>
                <a:hlinkClick r:id="rId5"/>
              </a:rPr>
              <a:t>https://doi.org/10.1016/j.tins.2019.11.001</a:t>
            </a:r>
            <a:endParaRPr lang="en-GB" sz="800" b="0" i="0" u="none" strike="noStrike" dirty="0">
              <a:solidFill>
                <a:srgbClr val="C00000"/>
              </a:solidFill>
              <a:effectLst/>
              <a:latin typeface="ElsevierSans"/>
            </a:endParaRPr>
          </a:p>
          <a:p>
            <a:r>
              <a:rPr lang="en-GB" sz="800" b="0" i="0" u="none" strike="noStrike" dirty="0">
                <a:solidFill>
                  <a:srgbClr val="C00000"/>
                </a:solidFill>
                <a:effectLst/>
                <a:latin typeface="ElsevierSans"/>
              </a:rPr>
              <a:t>[5] Carstensen et. al. 2020, Proc. SPIE; </a:t>
            </a:r>
            <a:r>
              <a:rPr lang="en-GB" sz="800" b="0" i="0" u="none" strike="noStrike" dirty="0">
                <a:solidFill>
                  <a:srgbClr val="C00000"/>
                </a:solidFill>
                <a:effectLst/>
                <a:latin typeface="ElsevierSans"/>
                <a:hlinkClick r:id="rId7"/>
              </a:rPr>
              <a:t>https://doi.org/10.1117/12.2544338</a:t>
            </a:r>
            <a:endParaRPr lang="en-GB" sz="800" b="0" i="0" u="none" strike="noStrike" dirty="0">
              <a:solidFill>
                <a:srgbClr val="C00000"/>
              </a:solidFill>
              <a:effectLst/>
              <a:latin typeface="ElsevierSans"/>
            </a:endParaRPr>
          </a:p>
          <a:p>
            <a:r>
              <a:rPr lang="en-GB" sz="800" dirty="0">
                <a:solidFill>
                  <a:srgbClr val="C00000"/>
                </a:solidFill>
                <a:latin typeface="ElsevierSans"/>
              </a:rPr>
              <a:t>[6] Agger et. al. 2022, Journal of Alzheimer’s Disease; </a:t>
            </a:r>
            <a:r>
              <a:rPr lang="en-GB" sz="800" dirty="0">
                <a:solidFill>
                  <a:srgbClr val="C00000"/>
                </a:solidFill>
                <a:latin typeface="ElsevierSans"/>
                <a:hlinkClick r:id="rId8"/>
              </a:rPr>
              <a:t>https://doi.org/10.3233/jad-220081</a:t>
            </a:r>
            <a:endParaRPr lang="en-GB" sz="800" dirty="0">
              <a:solidFill>
                <a:srgbClr val="C00000"/>
              </a:solidFill>
              <a:latin typeface="ElsevierSans"/>
            </a:endParaRPr>
          </a:p>
          <a:p>
            <a:r>
              <a:rPr lang="en-GB" sz="800" b="0" i="0" u="none" strike="noStrike" dirty="0">
                <a:solidFill>
                  <a:srgbClr val="C00000"/>
                </a:solidFill>
                <a:effectLst/>
                <a:latin typeface="ElsevierSans"/>
              </a:rPr>
              <a:t>[7] Khachatryan et. al.</a:t>
            </a:r>
            <a:r>
              <a:rPr lang="en-GB" sz="800" dirty="0">
                <a:solidFill>
                  <a:srgbClr val="C00000"/>
                </a:solidFill>
                <a:latin typeface="ElsevierSans"/>
              </a:rPr>
              <a:t> 2022</a:t>
            </a:r>
            <a:r>
              <a:rPr lang="en-GB" sz="800" b="0" i="0" u="none" strike="noStrike" dirty="0">
                <a:solidFill>
                  <a:srgbClr val="C00000"/>
                </a:solidFill>
                <a:effectLst/>
                <a:latin typeface="ElsevierSans"/>
              </a:rPr>
              <a:t>, Frontiers in Aging Neurosci</a:t>
            </a:r>
            <a:r>
              <a:rPr lang="en-GB" sz="800" dirty="0">
                <a:solidFill>
                  <a:srgbClr val="C00000"/>
                </a:solidFill>
                <a:latin typeface="ElsevierSans"/>
              </a:rPr>
              <a:t>ence; </a:t>
            </a:r>
            <a:r>
              <a:rPr lang="en-GB" sz="800" dirty="0">
                <a:solidFill>
                  <a:srgbClr val="C00000"/>
                </a:solidFill>
                <a:latin typeface="ElsevierSans"/>
                <a:hlinkClick r:id="rId9"/>
              </a:rPr>
              <a:t>https://doi.org/10.3389/fnagi.2022.1010765</a:t>
            </a:r>
            <a:endParaRPr lang="en-GB" sz="800" dirty="0">
              <a:solidFill>
                <a:srgbClr val="C00000"/>
              </a:solidFill>
              <a:latin typeface="ElsevierSans"/>
            </a:endParaRPr>
          </a:p>
          <a:p>
            <a:endParaRPr lang="en-GB" sz="800" b="0" i="0" u="none" strike="noStrike" dirty="0">
              <a:solidFill>
                <a:srgbClr val="C00000"/>
              </a:solidFill>
              <a:effectLst/>
              <a:latin typeface="ElsevierSans"/>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900000" y="1080001"/>
            <a:ext cx="7560000" cy="3200876"/>
          </a:xfrm>
        </p:spPr>
        <p:txBody>
          <a:bodyPr/>
          <a:lstStyle/>
          <a:p>
            <a:pPr marL="285750" indent="-285750">
              <a:buFont typeface="Arial" panose="020B0604020202020204" pitchFamily="34" charset="0"/>
              <a:buChar char="•"/>
            </a:pPr>
            <a:r>
              <a:rPr lang="en-GB" dirty="0"/>
              <a:t>Non-invasive 40 Hz sensory stimulation has been proposed as treatment for Alzheimer’s disease (AD)</a:t>
            </a:r>
            <a:r>
              <a:rPr lang="en-GB" baseline="30000" dirty="0"/>
              <a:t>1,2</a:t>
            </a:r>
            <a:r>
              <a:rPr lang="en-GB" dirty="0"/>
              <a:t>. </a:t>
            </a:r>
          </a:p>
          <a:p>
            <a:pPr marL="285750" indent="-285750">
              <a:buFont typeface="Arial" panose="020B0604020202020204" pitchFamily="34" charset="0"/>
              <a:buChar char="•"/>
            </a:pPr>
            <a:r>
              <a:rPr lang="en-GB" dirty="0"/>
              <a:t>In mouse models of AD, plaque load is reduced</a:t>
            </a:r>
            <a:r>
              <a:rPr lang="en-GB" baseline="30000" dirty="0"/>
              <a:t>3</a:t>
            </a:r>
            <a:r>
              <a:rPr lang="en-GB" dirty="0"/>
              <a:t>, synaptic density is preserved, and learning and memory behaviour is improved</a:t>
            </a:r>
            <a:r>
              <a:rPr lang="en-GB" baseline="30000" dirty="0"/>
              <a:t>4</a:t>
            </a:r>
            <a:r>
              <a:rPr lang="en-GB" dirty="0"/>
              <a:t>.</a:t>
            </a:r>
          </a:p>
          <a:p>
            <a:pPr marL="285750" indent="-285750">
              <a:buFont typeface="Arial" panose="020B0604020202020204" pitchFamily="34" charset="0"/>
              <a:buChar char="•"/>
            </a:pPr>
            <a:r>
              <a:rPr lang="en-GB" dirty="0"/>
              <a:t>Stroboscopic flicker is strenuous to look at for extended durations.</a:t>
            </a:r>
          </a:p>
          <a:p>
            <a:pPr marL="285750" indent="-285750">
              <a:buFont typeface="Arial" panose="020B0604020202020204" pitchFamily="34" charset="0"/>
              <a:buChar char="•"/>
            </a:pPr>
            <a:r>
              <a:rPr lang="en-GB" i="1" dirty="0"/>
              <a:t>Invisible spectral flicker </a:t>
            </a:r>
            <a:r>
              <a:rPr lang="en-GB" dirty="0"/>
              <a:t>(ISF)</a:t>
            </a:r>
            <a:r>
              <a:rPr lang="en-GB" i="1" dirty="0"/>
              <a:t> </a:t>
            </a:r>
            <a:r>
              <a:rPr lang="en-GB" dirty="0"/>
              <a:t>was proposed as an alternative with reduced perceived flicker</a:t>
            </a:r>
            <a:r>
              <a:rPr lang="en-GB" i="1" baseline="30000" dirty="0"/>
              <a:t>5</a:t>
            </a:r>
            <a:r>
              <a:rPr lang="en-GB" dirty="0"/>
              <a:t>. </a:t>
            </a:r>
          </a:p>
          <a:p>
            <a:pPr marL="285750" indent="-285750">
              <a:buFont typeface="Arial" panose="020B0604020202020204" pitchFamily="34" charset="0"/>
              <a:buChar char="•"/>
            </a:pPr>
            <a:r>
              <a:rPr lang="en-GB" dirty="0"/>
              <a:t>EEG has shown comparable propagation patterns for strobe and ISF</a:t>
            </a:r>
            <a:r>
              <a:rPr lang="en-GB" baseline="30000" dirty="0"/>
              <a:t>6</a:t>
            </a:r>
            <a:r>
              <a:rPr lang="en-GB" dirty="0"/>
              <a:t>, but EEG has limited spatial resolution.</a:t>
            </a:r>
          </a:p>
          <a:p>
            <a:pPr marL="285750" indent="-285750">
              <a:buFont typeface="Arial" panose="020B0604020202020204" pitchFamily="34" charset="0"/>
              <a:buChar char="•"/>
            </a:pPr>
            <a:r>
              <a:rPr lang="en-GB" dirty="0"/>
              <a:t>Visual- and non-visual tasks increase propagation of 40 Hz signal from strobe compared to rest (recorded by EEG), and modulate propagation to deep structures (recorded by implanted electrodes)</a:t>
            </a:r>
            <a:r>
              <a:rPr lang="en-GB" baseline="30000" dirty="0"/>
              <a:t>7</a:t>
            </a:r>
            <a:r>
              <a:rPr lang="en-GB" dirty="0"/>
              <a:t>.</a:t>
            </a:r>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3344778" y="4680000"/>
            <a:ext cx="5799219" cy="463500"/>
          </a:xfrm>
        </p:spPr>
        <p:txBody>
          <a:bodyPr/>
          <a:lstStyle/>
          <a:p>
            <a:r>
              <a:rPr lang="en-US" dirty="0"/>
              <a:t>We consider the three types of visual stimulation as somewhat </a:t>
            </a:r>
            <a:r>
              <a:rPr lang="en-US" i="1" dirty="0"/>
              <a:t>ordinal</a:t>
            </a:r>
            <a:r>
              <a:rPr lang="en-US" dirty="0"/>
              <a:t>. Static light is the lower extreme, visible (i.e. stroboscopic) flicker is the upper extreme, and invisible spectral flicker is the </a:t>
            </a:r>
            <a:r>
              <a:rPr lang="en-US" dirty="0" err="1"/>
              <a:t>middleground</a:t>
            </a:r>
            <a:r>
              <a:rPr lang="en-US" dirty="0"/>
              <a:t>.</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2462213"/>
          </a:xfrm>
        </p:spPr>
        <p:txBody>
          <a:bodyPr/>
          <a:lstStyle/>
          <a:p>
            <a:pPr marL="342900" indent="-342900">
              <a:buFont typeface="Arial"/>
              <a:buAutoNum type="arabicPeriod"/>
            </a:pPr>
            <a:r>
              <a:rPr lang="en-GB" dirty="0"/>
              <a:t>Does attention modulate the 40 Hz response propagation from visible and invisible flicker?</a:t>
            </a:r>
            <a:endParaRPr lang="en-GB" strike="sngStrike" dirty="0"/>
          </a:p>
          <a:p>
            <a:pPr marL="342900" indent="-342900">
              <a:buAutoNum type="arabicPeriod"/>
            </a:pPr>
            <a:r>
              <a:rPr lang="en-GB" strike="sngStrike" dirty="0"/>
              <a:t>Given the use of the visual pathway for stimulation; is the modulation effect based on the task being visual, or is it dependent on the difficulty?</a:t>
            </a:r>
          </a:p>
          <a:p>
            <a:pPr marL="342900" indent="-342900">
              <a:buAutoNum type="arabicPeriod"/>
            </a:pPr>
            <a:r>
              <a:rPr lang="en-GB" dirty="0"/>
              <a:t>Is the effect on propagation caused by the cognitive engagement or by a specifically visual task?</a:t>
            </a:r>
          </a:p>
          <a:p>
            <a:pPr marL="342900" indent="-342900">
              <a:buAutoNum type="arabicPeriod"/>
            </a:pPr>
            <a:r>
              <a:rPr lang="en-GB" dirty="0"/>
              <a:t>How does 40 Hz flicker affect cognitive performance?</a:t>
            </a:r>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5186766" y="4567637"/>
            <a:ext cx="3957231" cy="575863"/>
          </a:xfrm>
        </p:spPr>
        <p:txBody>
          <a:bodyPr/>
          <a:lstStyle/>
          <a:p>
            <a:pPr algn="l"/>
            <a:r>
              <a:rPr lang="en-US" sz="700" dirty="0"/>
              <a:t>Power estimates are based on:</a:t>
            </a:r>
          </a:p>
          <a:p>
            <a:pPr marL="228600" indent="-228600" algn="l">
              <a:buAutoNum type="arabicPeriod"/>
            </a:pPr>
            <a:r>
              <a:rPr lang="en-US" sz="700" dirty="0"/>
              <a:t>Between- and within-subject variance of global 40 Hz EEG power from ISF in Hansen et. al. 2023 (in review @ Scientific Reports).</a:t>
            </a:r>
          </a:p>
          <a:p>
            <a:pPr marL="228600" indent="-228600" algn="l">
              <a:buAutoNum type="arabicPeriod"/>
            </a:pPr>
            <a:r>
              <a:rPr lang="en-US" sz="700" dirty="0"/>
              <a:t>Effect size of difference in MEG relative SSVEF power between attended vs. unattended hemifield from </a:t>
            </a:r>
            <a:r>
              <a:rPr lang="en-US" sz="700" dirty="0" err="1"/>
              <a:t>Moratti</a:t>
            </a:r>
            <a:r>
              <a:rPr lang="en-US" sz="700" dirty="0"/>
              <a:t> et. al. 2023, Psychophysiology; https://</a:t>
            </a:r>
            <a:r>
              <a:rPr lang="en-US" sz="700" dirty="0" err="1"/>
              <a:t>doi.org</a:t>
            </a:r>
            <a:r>
              <a:rPr lang="en-US" sz="700" dirty="0"/>
              <a:t>/10.1111/psyp.14452</a:t>
            </a:r>
          </a:p>
          <a:p>
            <a:pPr algn="l"/>
            <a:endParaRPr lang="en-US" sz="700"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1674305"/>
          </a:xfrm>
        </p:spPr>
        <p:txBody>
          <a:bodyPr/>
          <a:lstStyle/>
          <a:p>
            <a:r>
              <a:rPr lang="en-GB" dirty="0"/>
              <a:t>MEG experiment of 2 x 3 (x 2) factorial design</a:t>
            </a:r>
          </a:p>
          <a:p>
            <a:pPr marL="285750" indent="-285750">
              <a:buFont typeface="Arial" panose="020B0604020202020204" pitchFamily="34" charset="0"/>
              <a:buChar char="•"/>
            </a:pPr>
            <a:r>
              <a:rPr lang="en-GB" dirty="0"/>
              <a:t>Lateralised top-down attention (Left/Right),</a:t>
            </a:r>
          </a:p>
          <a:p>
            <a:pPr marL="285750" indent="-285750">
              <a:buFont typeface="Arial" panose="020B0604020202020204" pitchFamily="34" charset="0"/>
              <a:buChar char="•"/>
            </a:pPr>
            <a:r>
              <a:rPr lang="en-GB" dirty="0"/>
              <a:t>Three types of (bi-lateral) light stimulation (40 Hz stroboscopic flicker, 40 Hz ISF, continuous light)</a:t>
            </a:r>
          </a:p>
          <a:p>
            <a:pPr marL="285750" indent="-285750">
              <a:buFont typeface="Arial" panose="020B0604020202020204" pitchFamily="34" charset="0"/>
              <a:buChar char="•"/>
            </a:pPr>
            <a:r>
              <a:rPr lang="en-GB" dirty="0"/>
              <a:t>(Lateralised detection task (</a:t>
            </a:r>
            <a:r>
              <a:rPr lang="en-GB" dirty="0" err="1"/>
              <a:t>congr</a:t>
            </a:r>
            <a:r>
              <a:rPr lang="en-GB" dirty="0"/>
              <a:t>./in-</a:t>
            </a:r>
            <a:r>
              <a:rPr lang="en-GB" dirty="0" err="1"/>
              <a:t>congr</a:t>
            </a:r>
            <a:r>
              <a:rPr lang="en-GB" dirty="0"/>
              <a:t>.))</a:t>
            </a:r>
          </a:p>
          <a:p>
            <a:endParaRPr lang="en-GB" dirty="0"/>
          </a:p>
        </p:txBody>
      </p:sp>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3"/>
          <a:stretch>
            <a:fillRect/>
          </a:stretch>
        </p:blipFill>
        <p:spPr>
          <a:xfrm>
            <a:off x="1001056" y="2478791"/>
            <a:ext cx="3618184" cy="1415524"/>
          </a:xfrm>
          <a:prstGeom prst="rect">
            <a:avLst/>
          </a:prstGeom>
        </p:spPr>
      </p:pic>
      <p:pic>
        <p:nvPicPr>
          <p:cNvPr id="11" name="Picture 10" descr="A diagram of a blue and pink rectangular box&#10;&#10;Description automatically generated with medium confidence">
            <a:extLst>
              <a:ext uri="{FF2B5EF4-FFF2-40B4-BE49-F238E27FC236}">
                <a16:creationId xmlns:a16="http://schemas.microsoft.com/office/drawing/2014/main" id="{C68984F4-DE2F-8621-4414-F657FF6ABBDA}"/>
              </a:ext>
            </a:extLst>
          </p:cNvPr>
          <p:cNvPicPr>
            <a:picLocks noChangeAspect="1"/>
          </p:cNvPicPr>
          <p:nvPr/>
        </p:nvPicPr>
        <p:blipFill rotWithShape="1">
          <a:blip r:embed="rId4"/>
          <a:srcRect b="12839"/>
          <a:stretch/>
        </p:blipFill>
        <p:spPr>
          <a:xfrm>
            <a:off x="1001056" y="3980832"/>
            <a:ext cx="4069790" cy="1029336"/>
          </a:xfrm>
          <a:prstGeom prst="rect">
            <a:avLst/>
          </a:prstGeom>
        </p:spPr>
      </p:pic>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5"/>
          <a:srcRect/>
          <a:stretch/>
        </p:blipFill>
        <p:spPr>
          <a:xfrm>
            <a:off x="5732948" y="405836"/>
            <a:ext cx="1669523" cy="1246402"/>
          </a:xfrm>
          <a:prstGeom prst="rect">
            <a:avLst/>
          </a:prstGeom>
          <a:ln w="19050">
            <a:solidFill>
              <a:schemeClr val="tx1"/>
            </a:solidFill>
          </a:ln>
        </p:spPr>
      </p:pic>
      <p:grpSp>
        <p:nvGrpSpPr>
          <p:cNvPr id="23" name="Group 22">
            <a:extLst>
              <a:ext uri="{FF2B5EF4-FFF2-40B4-BE49-F238E27FC236}">
                <a16:creationId xmlns:a16="http://schemas.microsoft.com/office/drawing/2014/main" id="{21341EBD-584F-D5AD-0BE9-4C6157260A2B}"/>
              </a:ext>
            </a:extLst>
          </p:cNvPr>
          <p:cNvGrpSpPr/>
          <p:nvPr/>
        </p:nvGrpSpPr>
        <p:grpSpPr>
          <a:xfrm>
            <a:off x="5873506" y="969628"/>
            <a:ext cx="2843158" cy="1189309"/>
            <a:chOff x="5523552" y="2105821"/>
            <a:chExt cx="3183664" cy="1395676"/>
          </a:xfrm>
        </p:grpSpPr>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6"/>
            <a:srcRect/>
            <a:stretch/>
          </p:blipFill>
          <p:spPr>
            <a:xfrm>
              <a:off x="6837745" y="2105821"/>
              <a:ext cx="1869471" cy="1395675"/>
            </a:xfrm>
            <a:prstGeom prst="rect">
              <a:avLst/>
            </a:prstGeom>
            <a:ln w="19050">
              <a:solidFill>
                <a:schemeClr val="tx1"/>
              </a:solidFill>
            </a:ln>
          </p:spPr>
        </p:pic>
        <p:cxnSp>
          <p:nvCxnSpPr>
            <p:cNvPr id="21" name="Straight Arrow Connector 20">
              <a:extLst>
                <a:ext uri="{FF2B5EF4-FFF2-40B4-BE49-F238E27FC236}">
                  <a16:creationId xmlns:a16="http://schemas.microsoft.com/office/drawing/2014/main" id="{6901DA24-884B-4863-2CC7-049A620A1721}"/>
                </a:ext>
              </a:extLst>
            </p:cNvPr>
            <p:cNvCxnSpPr>
              <a:cxnSpLocks/>
            </p:cNvCxnSpPr>
            <p:nvPr/>
          </p:nvCxnSpPr>
          <p:spPr>
            <a:xfrm>
              <a:off x="5523552" y="3031150"/>
              <a:ext cx="1168276" cy="47034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24" name="Picture 23">
            <a:extLst>
              <a:ext uri="{FF2B5EF4-FFF2-40B4-BE49-F238E27FC236}">
                <a16:creationId xmlns:a16="http://schemas.microsoft.com/office/drawing/2014/main" id="{F94445FC-57F2-2A4A-3755-B14EB4EBF4ED}"/>
              </a:ext>
            </a:extLst>
          </p:cNvPr>
          <p:cNvPicPr>
            <a:picLocks noChangeAspect="1"/>
          </p:cNvPicPr>
          <p:nvPr/>
        </p:nvPicPr>
        <p:blipFill>
          <a:blip r:embed="rId7"/>
          <a:srcRect/>
          <a:stretch/>
        </p:blipFill>
        <p:spPr>
          <a:xfrm>
            <a:off x="2032220" y="2612754"/>
            <a:ext cx="1538727" cy="1148755"/>
          </a:xfrm>
          <a:prstGeom prst="rect">
            <a:avLst/>
          </a:prstGeom>
          <a:ln w="19050">
            <a:solidFill>
              <a:schemeClr val="tx1"/>
            </a:solidFill>
          </a:ln>
        </p:spPr>
      </p:pic>
      <p:pic>
        <p:nvPicPr>
          <p:cNvPr id="27" name="Picture 26">
            <a:extLst>
              <a:ext uri="{FF2B5EF4-FFF2-40B4-BE49-F238E27FC236}">
                <a16:creationId xmlns:a16="http://schemas.microsoft.com/office/drawing/2014/main" id="{F192C619-F13B-2842-DFF6-D5B246499DC1}"/>
              </a:ext>
            </a:extLst>
          </p:cNvPr>
          <p:cNvPicPr>
            <a:picLocks noChangeAspect="1"/>
          </p:cNvPicPr>
          <p:nvPr/>
        </p:nvPicPr>
        <p:blipFill rotWithShape="1">
          <a:blip r:embed="rId8"/>
          <a:srcRect t="7260" b="5392"/>
          <a:stretch/>
        </p:blipFill>
        <p:spPr>
          <a:xfrm>
            <a:off x="5375722" y="2321390"/>
            <a:ext cx="2524279" cy="2204919"/>
          </a:xfrm>
          <a:prstGeom prst="rect">
            <a:avLst/>
          </a:prstGeom>
        </p:spPr>
      </p:pic>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4416358" y="4620643"/>
            <a:ext cx="4727640" cy="373956"/>
          </a:xfrm>
        </p:spPr>
        <p:txBody>
          <a:bodyPr/>
          <a:lstStyle/>
          <a:p>
            <a:r>
              <a:rPr lang="en-US" dirty="0"/>
              <a:t>[8] </a:t>
            </a:r>
            <a:r>
              <a:rPr lang="en-US" dirty="0" err="1"/>
              <a:t>Dimitrakopoulos</a:t>
            </a:r>
            <a:r>
              <a:rPr lang="en-US" dirty="0"/>
              <a:t> et. al. 2023, Applied Sciences; </a:t>
            </a:r>
            <a:r>
              <a:rPr lang="en-US" dirty="0">
                <a:hlinkClick r:id="rId3"/>
              </a:rPr>
              <a:t>https://doi.org/10.3390/app13042129</a:t>
            </a:r>
            <a:r>
              <a:rPr lang="en-US" dirty="0"/>
              <a:t>  </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2/2</a:t>
            </a:r>
          </a:p>
        </p:txBody>
      </p:sp>
      <p:pic>
        <p:nvPicPr>
          <p:cNvPr id="13" name="Picture 12" descr="A diagram of a number&#10;&#10;Description automatically generated with medium confidence">
            <a:extLst>
              <a:ext uri="{FF2B5EF4-FFF2-40B4-BE49-F238E27FC236}">
                <a16:creationId xmlns:a16="http://schemas.microsoft.com/office/drawing/2014/main" id="{3D598832-DFBD-EEF7-0065-383ADA06E632}"/>
              </a:ext>
            </a:extLst>
          </p:cNvPr>
          <p:cNvPicPr>
            <a:picLocks noChangeAspect="1"/>
          </p:cNvPicPr>
          <p:nvPr/>
        </p:nvPicPr>
        <p:blipFill rotWithShape="1">
          <a:blip r:embed="rId4"/>
          <a:srcRect l="51103"/>
          <a:stretch/>
        </p:blipFill>
        <p:spPr>
          <a:xfrm>
            <a:off x="6401972" y="1120290"/>
            <a:ext cx="2526841" cy="3278166"/>
          </a:xfrm>
          <a:prstGeom prst="rect">
            <a:avLst/>
          </a:prstGeom>
        </p:spPr>
      </p:pic>
      <p:sp>
        <p:nvSpPr>
          <p:cNvPr id="18" name="Text Placeholder 17">
            <a:extLst>
              <a:ext uri="{FF2B5EF4-FFF2-40B4-BE49-F238E27FC236}">
                <a16:creationId xmlns:a16="http://schemas.microsoft.com/office/drawing/2014/main" id="{FBDA6245-A49A-EAF2-F551-97AD57FE7890}"/>
              </a:ext>
            </a:extLst>
          </p:cNvPr>
          <p:cNvSpPr>
            <a:spLocks noGrp="1"/>
          </p:cNvSpPr>
          <p:nvPr>
            <p:ph type="body" sz="quarter" idx="16"/>
          </p:nvPr>
        </p:nvSpPr>
        <p:spPr>
          <a:xfrm>
            <a:off x="900000" y="1080001"/>
            <a:ext cx="5501972" cy="1871282"/>
          </a:xfrm>
        </p:spPr>
        <p:txBody>
          <a:bodyPr/>
          <a:lstStyle/>
          <a:p>
            <a:r>
              <a:rPr lang="en-US" dirty="0"/>
              <a:t>3x2 (or 3x3) factorial design with three difficulties of working memory (WM) tasks and same light stimulation during MEG:</a:t>
            </a:r>
          </a:p>
          <a:p>
            <a:pPr marL="285750" indent="-285750">
              <a:buFont typeface="Arial" panose="020B0604020202020204" pitchFamily="34" charset="0"/>
              <a:buChar char="•"/>
            </a:pPr>
            <a:r>
              <a:rPr lang="en-US" dirty="0"/>
              <a:t>(Rest,) single-digit addition, three-digit addition</a:t>
            </a:r>
            <a:r>
              <a:rPr lang="en-US" baseline="30000" dirty="0"/>
              <a:t>8</a:t>
            </a:r>
            <a:r>
              <a:rPr lang="en-US" dirty="0"/>
              <a:t>.</a:t>
            </a:r>
          </a:p>
          <a:p>
            <a:pPr marL="285750" indent="-285750">
              <a:buFont typeface="Arial" panose="020B0604020202020204" pitchFamily="34" charset="0"/>
              <a:buChar char="•"/>
            </a:pPr>
            <a:r>
              <a:rPr lang="en-US" dirty="0"/>
              <a:t>40 Hz stroboscopic flicker, 40 Hz ISF, continuous.</a:t>
            </a:r>
          </a:p>
          <a:p>
            <a:r>
              <a:rPr lang="en-GB" dirty="0"/>
              <a:t>Addition task is presented, followed by fixation cross, followed by a result. The participant replies whether the presented result is correct.</a:t>
            </a:r>
          </a:p>
        </p:txBody>
      </p:sp>
      <p:pic>
        <p:nvPicPr>
          <p:cNvPr id="20" name="Picture 19">
            <a:extLst>
              <a:ext uri="{FF2B5EF4-FFF2-40B4-BE49-F238E27FC236}">
                <a16:creationId xmlns:a16="http://schemas.microsoft.com/office/drawing/2014/main" id="{8DAA5B09-1D9B-E4B3-21F4-58FD51CEED2D}"/>
              </a:ext>
            </a:extLst>
          </p:cNvPr>
          <p:cNvPicPr>
            <a:picLocks noChangeAspect="1"/>
          </p:cNvPicPr>
          <p:nvPr/>
        </p:nvPicPr>
        <p:blipFill rotWithShape="1">
          <a:blip r:embed="rId5"/>
          <a:srcRect t="5688"/>
          <a:stretch/>
        </p:blipFill>
        <p:spPr>
          <a:xfrm>
            <a:off x="1556099" y="2805193"/>
            <a:ext cx="2526841" cy="2383105"/>
          </a:xfrm>
          <a:prstGeom prst="rect">
            <a:avLst/>
          </a:prstGeom>
        </p:spPr>
      </p:pic>
      <p:sp>
        <p:nvSpPr>
          <p:cNvPr id="21" name="Text Placeholder 2">
            <a:extLst>
              <a:ext uri="{FF2B5EF4-FFF2-40B4-BE49-F238E27FC236}">
                <a16:creationId xmlns:a16="http://schemas.microsoft.com/office/drawing/2014/main" id="{88BBBAA5-6ACC-C489-550B-C24A8CA17D75}"/>
              </a:ext>
            </a:extLst>
          </p:cNvPr>
          <p:cNvSpPr txBox="1">
            <a:spLocks/>
          </p:cNvSpPr>
          <p:nvPr/>
        </p:nvSpPr>
        <p:spPr>
          <a:xfrm>
            <a:off x="4122549" y="3044730"/>
            <a:ext cx="2071607" cy="1522104"/>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700" dirty="0"/>
              <a:t>Power estimates are based on:</a:t>
            </a:r>
          </a:p>
          <a:p>
            <a:pPr marL="228600" indent="-228600" algn="l">
              <a:buFont typeface="Arial"/>
              <a:buAutoNum type="arabicPeriod"/>
            </a:pPr>
            <a:r>
              <a:rPr lang="en-US" sz="700" dirty="0"/>
              <a:t>Between- and within-subject variance of global 40 Hz EEG power from Strobe and ISF in Hansen et. al. 2023 (in review @ Scientific Reports).</a:t>
            </a:r>
          </a:p>
          <a:p>
            <a:pPr marL="228600" indent="-228600" algn="l">
              <a:buFont typeface="Arial"/>
              <a:buAutoNum type="arabicPeriod"/>
            </a:pPr>
            <a:r>
              <a:rPr lang="en-US" sz="700" dirty="0"/>
              <a:t>40 Hz SSVEP Power difference of representative central electrode between rest and WM task during Strobe from [7]</a:t>
            </a:r>
          </a:p>
          <a:p>
            <a:pPr algn="l"/>
            <a:endParaRPr lang="en-US" sz="700" dirty="0"/>
          </a:p>
        </p:txBody>
      </p:sp>
    </p:spTree>
    <p:extLst>
      <p:ext uri="{BB962C8B-B14F-4D97-AF65-F5344CB8AC3E}">
        <p14:creationId xmlns:p14="http://schemas.microsoft.com/office/powerpoint/2010/main" val="25500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2166747"/>
          </a:xfrm>
        </p:spPr>
        <p:txBody>
          <a:bodyPr/>
          <a:lstStyle/>
          <a:p>
            <a:pPr marL="285750" indent="-285750">
              <a:buFont typeface="Arial" panose="020B0604020202020204" pitchFamily="34" charset="0"/>
              <a:buChar char="•"/>
            </a:pPr>
            <a:r>
              <a:rPr lang="en-GB" dirty="0"/>
              <a:t>40 Hz source power is estimated with beamformer pr. trial (from stimulus onset to response)</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 All two-way interactions are included initially, but will be attempted reduced.</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41731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How outcomes are informative for the questions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3964162"/>
          </a:xfrm>
        </p:spPr>
        <p:txBody>
          <a:bodyPr/>
          <a:lstStyle/>
          <a:p>
            <a:r>
              <a:rPr lang="en-US" sz="1400" dirty="0"/>
              <a:t>Research Question 1:</a:t>
            </a:r>
          </a:p>
          <a:p>
            <a:pPr marL="285750" indent="-285750">
              <a:buFont typeface="Arial" panose="020B0604020202020204" pitchFamily="34" charset="0"/>
              <a:buChar char="•"/>
            </a:pPr>
            <a:r>
              <a:rPr lang="en-US" sz="1400" dirty="0"/>
              <a:t>If we find that the 40 Hz response propagation from visible and invisible flicker is modulated by lateral visual attention, it suggests that </a:t>
            </a:r>
            <a:r>
              <a:rPr lang="en-US" sz="1400" b="1" dirty="0"/>
              <a:t>clinical </a:t>
            </a:r>
            <a:r>
              <a:rPr lang="en-US" sz="1400" b="1" i="1" dirty="0"/>
              <a:t>efficacy</a:t>
            </a:r>
            <a:r>
              <a:rPr lang="en-US" sz="1400" b="1" dirty="0"/>
              <a:t> may be affected </a:t>
            </a:r>
            <a:r>
              <a:rPr lang="en-US" sz="1400" dirty="0"/>
              <a:t>(improved?) </a:t>
            </a:r>
            <a:r>
              <a:rPr lang="en-US" sz="1400" b="1" dirty="0"/>
              <a:t>by attending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endParaRPr lang="en-US" sz="1400" dirty="0"/>
          </a:p>
          <a:p>
            <a:pPr marL="285750" indent="-285750">
              <a:buFont typeface="Arial" panose="020B0604020202020204" pitchFamily="34" charset="0"/>
              <a:buChar char="•"/>
            </a:pPr>
            <a:r>
              <a:rPr lang="en-US" sz="1400" dirty="0"/>
              <a:t>If we find that the 40 Hz response propagation from visible flicker is modulated by lateral visual attention to a different degree than invisible flicker, it suggests that improved </a:t>
            </a:r>
            <a:r>
              <a:rPr lang="en-US" sz="1400" b="1" dirty="0"/>
              <a:t>clinical </a:t>
            </a:r>
            <a:r>
              <a:rPr lang="en-US" sz="1400" b="1" i="1" dirty="0"/>
              <a:t>efficacy </a:t>
            </a:r>
            <a:r>
              <a:rPr lang="en-US" sz="1400" b="1" dirty="0"/>
              <a:t>of attending to the stimulus is dependent on visibility of the flicker</a:t>
            </a:r>
            <a:r>
              <a:rPr lang="en-US" sz="1400" dirty="0"/>
              <a:t>.</a:t>
            </a:r>
          </a:p>
          <a:p>
            <a:r>
              <a:rPr lang="en-US" sz="1400" dirty="0"/>
              <a:t>Research Question 2:</a:t>
            </a:r>
          </a:p>
          <a:p>
            <a:pPr marL="285750" indent="-285750">
              <a:buFont typeface="Arial" panose="020B0604020202020204" pitchFamily="34" charset="0"/>
              <a:buChar char="•"/>
            </a:pPr>
            <a:r>
              <a:rPr lang="en-US" sz="1400" dirty="0"/>
              <a:t>If we find that the 40 Hz response propagation from visible and invisible flicker is modulated by difficulty of a working memory task, it suggests that </a:t>
            </a:r>
            <a:r>
              <a:rPr lang="en-US" sz="1400" b="1" dirty="0"/>
              <a:t>clinical </a:t>
            </a:r>
            <a:r>
              <a:rPr lang="en-US" sz="1400" b="1" i="1" dirty="0"/>
              <a:t>efficacy</a:t>
            </a:r>
            <a:r>
              <a:rPr lang="en-US" sz="1400" b="1" dirty="0"/>
              <a:t> may be affected </a:t>
            </a:r>
            <a:r>
              <a:rPr lang="en-US" sz="1400" dirty="0"/>
              <a:t>(improved?) </a:t>
            </a:r>
            <a:r>
              <a:rPr lang="en-US" sz="1400" b="1" dirty="0"/>
              <a:t>by cognitive load, irrespective of attention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p>
          <a:p>
            <a:pPr marL="285750" indent="-285750">
              <a:buFont typeface="Arial" panose="020B0604020202020204" pitchFamily="34" charset="0"/>
              <a:buChar char="•"/>
            </a:pPr>
            <a:r>
              <a:rPr lang="en-US" sz="1400" dirty="0"/>
              <a:t>If we find that the 40 Hz response propagation from visible flicker is modulated by cognitive load to </a:t>
            </a:r>
            <a:r>
              <a:rPr lang="en-US" sz="1400"/>
              <a:t>a different </a:t>
            </a:r>
            <a:r>
              <a:rPr lang="en-US" sz="1400" dirty="0"/>
              <a:t>degree than invisible flicker, it suggests that improved </a:t>
            </a:r>
            <a:r>
              <a:rPr lang="en-US" sz="1400" b="1" dirty="0"/>
              <a:t>clinical </a:t>
            </a:r>
            <a:r>
              <a:rPr lang="en-US" sz="1400" b="1" i="1" dirty="0"/>
              <a:t>efficacy </a:t>
            </a:r>
            <a:r>
              <a:rPr lang="en-US" sz="1400" b="1" dirty="0"/>
              <a:t>of cognitive load during stimulation is dependent on visibility of the flicker</a:t>
            </a:r>
            <a:r>
              <a:rPr lang="en-US" sz="1400" dirty="0"/>
              <a:t>.</a:t>
            </a: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a:t>Thanks for your attention!</a:t>
            </a:r>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10848</TotalTime>
  <Words>1398</Words>
  <Application>Microsoft Macintosh PowerPoint</Application>
  <PresentationFormat>On-screen Show (16:9)</PresentationFormat>
  <Paragraphs>96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ElsevierSans</vt:lpstr>
      <vt:lpstr>Lucida Grande</vt:lpstr>
      <vt:lpstr>Times New Roman</vt:lpstr>
      <vt:lpstr>Donders-BASIC</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60</cp:revision>
  <dcterms:created xsi:type="dcterms:W3CDTF">2015-08-21T08:36:28Z</dcterms:created>
  <dcterms:modified xsi:type="dcterms:W3CDTF">2023-11-29T14:08:30Z</dcterms:modified>
</cp:coreProperties>
</file>