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1"/>
  </p:notesMasterIdLst>
  <p:sldIdLst>
    <p:sldId id="256" r:id="rId2"/>
    <p:sldId id="270" r:id="rId3"/>
    <p:sldId id="271" r:id="rId4"/>
    <p:sldId id="276" r:id="rId5"/>
    <p:sldId id="281" r:id="rId6"/>
    <p:sldId id="280" r:id="rId7"/>
    <p:sldId id="274" r:id="rId8"/>
    <p:sldId id="275" r:id="rId9"/>
    <p:sldId id="266" r:id="rId10"/>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753B669-0155-FC55-31EB-2DD8AA4EAA47}" name="Mark Alexander Henney" initials="MH" userId="S::hng160@alumni.ku.dk::3ab12788-a187-4161-9fff-01b45d4c2ea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FDFF7D"/>
    <a:srgbClr val="FCAFFF"/>
    <a:srgbClr val="86CBEE"/>
    <a:srgbClr val="083C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0"/>
    <p:restoredTop sz="93424"/>
  </p:normalViewPr>
  <p:slideViewPr>
    <p:cSldViewPr snapToGrid="0" snapToObjects="1">
      <p:cViewPr varScale="1">
        <p:scale>
          <a:sx n="260" d="100"/>
          <a:sy n="260" d="100"/>
        </p:scale>
        <p:origin x="400" y="16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B8EBF-EE54-5F4A-9A96-36AE8BE19C24}" type="datetimeFigureOut">
              <a:rPr lang="en-US" smtClean="0"/>
              <a:t>12/6/23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D75E1A-2839-6842-B4F8-60F935C0618A}" type="slidenum">
              <a:rPr lang="en-US" smtClean="0"/>
              <a:t>‹#›</a:t>
            </a:fld>
            <a:endParaRPr lang="en-US"/>
          </a:p>
        </p:txBody>
      </p:sp>
    </p:spTree>
    <p:extLst>
      <p:ext uri="{BB962C8B-B14F-4D97-AF65-F5344CB8AC3E}">
        <p14:creationId xmlns:p14="http://schemas.microsoft.com/office/powerpoint/2010/main" val="1447827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Enrolled as a PhD student at the Technical University of Denmark, Department of Applied Mathematics and Computer Science, Section for Cognitive Systems.</a:t>
            </a:r>
          </a:p>
          <a:p>
            <a:endParaRPr lang="en-GB" dirty="0"/>
          </a:p>
          <a:p>
            <a:r>
              <a:rPr lang="en-GB" dirty="0"/>
              <a:t>Disclosures:</a:t>
            </a:r>
          </a:p>
          <a:p>
            <a:r>
              <a:rPr lang="en-GB" dirty="0"/>
              <a:t>Mark Henney is an industrial PhD student sponsored primarily by the Danish Innovation Fund but also in part by the Danish company, OptoCeutics </a:t>
            </a:r>
            <a:r>
              <a:rPr lang="en-GB" dirty="0" err="1"/>
              <a:t>ApS</a:t>
            </a:r>
            <a:r>
              <a:rPr lang="en-GB" dirty="0"/>
              <a:t>, and holds stock options in this company.</a:t>
            </a:r>
          </a:p>
        </p:txBody>
      </p:sp>
      <p:sp>
        <p:nvSpPr>
          <p:cNvPr id="4" name="Slide Number Placeholder 3"/>
          <p:cNvSpPr>
            <a:spLocks noGrp="1"/>
          </p:cNvSpPr>
          <p:nvPr>
            <p:ph type="sldNum" sz="quarter" idx="5"/>
          </p:nvPr>
        </p:nvSpPr>
        <p:spPr/>
        <p:txBody>
          <a:bodyPr/>
          <a:lstStyle/>
          <a:p>
            <a:fld id="{9CD75E1A-2839-6842-B4F8-60F935C0618A}" type="slidenum">
              <a:rPr lang="en-US" smtClean="0"/>
              <a:t>1</a:t>
            </a:fld>
            <a:endParaRPr lang="en-US"/>
          </a:p>
        </p:txBody>
      </p:sp>
    </p:spTree>
    <p:extLst>
      <p:ext uri="{BB962C8B-B14F-4D97-AF65-F5344CB8AC3E}">
        <p14:creationId xmlns:p14="http://schemas.microsoft.com/office/powerpoint/2010/main" val="3163608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 is a progressive, </a:t>
            </a:r>
            <a:r>
              <a:rPr lang="en-GB"/>
              <a:t>neurological disorder </a:t>
            </a:r>
            <a:r>
              <a:rPr lang="en-GB" dirty="0"/>
              <a:t>that eventually leads to dementia and death. Current treatment is symptomatic (based on cholinesterase inhibitors), though there has been recent progress </a:t>
            </a:r>
            <a:r>
              <a:rPr lang="en-GB"/>
              <a:t>with anti</a:t>
            </a:r>
            <a:endParaRPr lang="en-GB" dirty="0"/>
          </a:p>
          <a:p>
            <a:endParaRPr lang="en-GB" dirty="0"/>
          </a:p>
          <a:p>
            <a:r>
              <a:rPr lang="en-GB" dirty="0"/>
              <a:t>Stroboscopic flicker is strenuous to look at (square wave with 100% modulation depth, 50% duty cycle, 300–1200 lux)</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perceived flicker is reduced by temporal mixing white colours that are spectrally different to lower the critical flicker-fusion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[7], they use both EEG and deep electrodes (in one subject). They have two tasks (and no task): One visual attention (odd-ball) task, and one non-visual (mental counting) task. 40 Hz strobe.</a:t>
            </a:r>
          </a:p>
        </p:txBody>
      </p:sp>
      <p:sp>
        <p:nvSpPr>
          <p:cNvPr id="4" name="Slide Number Placeholder 3"/>
          <p:cNvSpPr>
            <a:spLocks noGrp="1"/>
          </p:cNvSpPr>
          <p:nvPr>
            <p:ph type="sldNum" sz="quarter" idx="5"/>
          </p:nvPr>
        </p:nvSpPr>
        <p:spPr/>
        <p:txBody>
          <a:bodyPr/>
          <a:lstStyle/>
          <a:p>
            <a:fld id="{9CD75E1A-2839-6842-B4F8-60F935C0618A}" type="slidenum">
              <a:rPr lang="en-US" smtClean="0"/>
              <a:t>2</a:t>
            </a:fld>
            <a:endParaRPr lang="en-US"/>
          </a:p>
        </p:txBody>
      </p:sp>
    </p:spTree>
    <p:extLst>
      <p:ext uri="{BB962C8B-B14F-4D97-AF65-F5344CB8AC3E}">
        <p14:creationId xmlns:p14="http://schemas.microsoft.com/office/powerpoint/2010/main" val="1817826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consider the three types of stimulation as </a:t>
            </a:r>
          </a:p>
          <a:p>
            <a:endParaRPr lang="en-US" dirty="0"/>
          </a:p>
          <a:p>
            <a:r>
              <a:rPr lang="en-US" dirty="0"/>
              <a:t>S.1: Do we see a difference in the </a:t>
            </a:r>
            <a:r>
              <a:rPr lang="en-US" dirty="0" err="1"/>
              <a:t>behavioural</a:t>
            </a:r>
            <a:r>
              <a:rPr lang="en-US" dirty="0"/>
              <a:t> response (such as detection accuracy) when stimulating with 40 Hz visible flicker? Is it improved or reduced? What about invisible flicker? Is the response pattern for invisible flicker more like visible flicker or continuous light?</a:t>
            </a:r>
          </a:p>
        </p:txBody>
      </p:sp>
      <p:sp>
        <p:nvSpPr>
          <p:cNvPr id="4" name="Slide Number Placeholder 3"/>
          <p:cNvSpPr>
            <a:spLocks noGrp="1"/>
          </p:cNvSpPr>
          <p:nvPr>
            <p:ph type="sldNum" sz="quarter" idx="5"/>
          </p:nvPr>
        </p:nvSpPr>
        <p:spPr/>
        <p:txBody>
          <a:bodyPr/>
          <a:lstStyle/>
          <a:p>
            <a:fld id="{9CD75E1A-2839-6842-B4F8-60F935C0618A}" type="slidenum">
              <a:rPr lang="en-US" smtClean="0"/>
              <a:t>3</a:t>
            </a:fld>
            <a:endParaRPr lang="en-US"/>
          </a:p>
        </p:txBody>
      </p:sp>
    </p:spTree>
    <p:extLst>
      <p:ext uri="{BB962C8B-B14F-4D97-AF65-F5344CB8AC3E}">
        <p14:creationId xmlns:p14="http://schemas.microsoft.com/office/powerpoint/2010/main" val="4185223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D75E1A-2839-6842-B4F8-60F935C0618A}" type="slidenum">
              <a:rPr lang="en-US" smtClean="0"/>
              <a:t>4</a:t>
            </a:fld>
            <a:endParaRPr lang="en-US"/>
          </a:p>
        </p:txBody>
      </p:sp>
    </p:spTree>
    <p:extLst>
      <p:ext uri="{BB962C8B-B14F-4D97-AF65-F5344CB8AC3E}">
        <p14:creationId xmlns:p14="http://schemas.microsoft.com/office/powerpoint/2010/main" val="3927438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D75E1A-2839-6842-B4F8-60F935C0618A}" type="slidenum">
              <a:rPr lang="en-US" smtClean="0"/>
              <a:t>5</a:t>
            </a:fld>
            <a:endParaRPr lang="en-US"/>
          </a:p>
        </p:txBody>
      </p:sp>
    </p:spTree>
    <p:extLst>
      <p:ext uri="{BB962C8B-B14F-4D97-AF65-F5344CB8AC3E}">
        <p14:creationId xmlns:p14="http://schemas.microsoft.com/office/powerpoint/2010/main" val="1168461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A </a:t>
            </a:r>
            <a:r>
              <a:rPr lang="en-GB" sz="1200" dirty="0" err="1"/>
              <a:t>cohen’s</a:t>
            </a:r>
            <a:r>
              <a:rPr lang="en-GB" sz="1200" dirty="0"/>
              <a:t> d of 0.95 is reported in [8] for stroboscopic flicker at 12 and 15 Hz, but we must expect a lower effect size for spectral flicker at 40 Hz.</a:t>
            </a:r>
            <a:endParaRPr lang="en-US" dirty="0"/>
          </a:p>
        </p:txBody>
      </p:sp>
      <p:sp>
        <p:nvSpPr>
          <p:cNvPr id="4" name="Slide Number Placeholder 3"/>
          <p:cNvSpPr>
            <a:spLocks noGrp="1"/>
          </p:cNvSpPr>
          <p:nvPr>
            <p:ph type="sldNum" sz="quarter" idx="5"/>
          </p:nvPr>
        </p:nvSpPr>
        <p:spPr/>
        <p:txBody>
          <a:bodyPr/>
          <a:lstStyle/>
          <a:p>
            <a:fld id="{9CD75E1A-2839-6842-B4F8-60F935C0618A}" type="slidenum">
              <a:rPr lang="en-US" smtClean="0"/>
              <a:t>6</a:t>
            </a:fld>
            <a:endParaRPr lang="en-US"/>
          </a:p>
        </p:txBody>
      </p:sp>
    </p:spTree>
    <p:extLst>
      <p:ext uri="{BB962C8B-B14F-4D97-AF65-F5344CB8AC3E}">
        <p14:creationId xmlns:p14="http://schemas.microsoft.com/office/powerpoint/2010/main" val="1812446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CD75E1A-2839-6842-B4F8-60F935C0618A}" type="slidenum">
              <a:rPr lang="en-US" smtClean="0"/>
              <a:t>7</a:t>
            </a:fld>
            <a:endParaRPr lang="en-US"/>
          </a:p>
        </p:txBody>
      </p:sp>
    </p:spTree>
    <p:extLst>
      <p:ext uri="{BB962C8B-B14F-4D97-AF65-F5344CB8AC3E}">
        <p14:creationId xmlns:p14="http://schemas.microsoft.com/office/powerpoint/2010/main" val="2227283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onders-TITLE">
    <p:spTree>
      <p:nvGrpSpPr>
        <p:cNvPr id="1" name=""/>
        <p:cNvGrpSpPr/>
        <p:nvPr/>
      </p:nvGrpSpPr>
      <p:grpSpPr>
        <a:xfrm>
          <a:off x="0" y="0"/>
          <a:ext cx="0" cy="0"/>
          <a:chOff x="0" y="0"/>
          <a:chExt cx="0" cy="0"/>
        </a:xfrm>
      </p:grpSpPr>
      <p:pic>
        <p:nvPicPr>
          <p:cNvPr id="4" name="Afbeelding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 y="0"/>
            <a:ext cx="9143997" cy="5148000"/>
          </a:xfrm>
          <a:prstGeom prst="rect">
            <a:avLst/>
          </a:prstGeom>
        </p:spPr>
      </p:pic>
      <p:sp>
        <p:nvSpPr>
          <p:cNvPr id="12" name="Titel 11"/>
          <p:cNvSpPr>
            <a:spLocks noGrp="1"/>
          </p:cNvSpPr>
          <p:nvPr>
            <p:ph type="title" hasCustomPrompt="1"/>
          </p:nvPr>
        </p:nvSpPr>
        <p:spPr>
          <a:xfrm>
            <a:off x="1710000" y="720000"/>
            <a:ext cx="6840000" cy="2790000"/>
          </a:xfrm>
          <a:prstGeom prst="rect">
            <a:avLst/>
          </a:prstGeom>
        </p:spPr>
        <p:txBody>
          <a:bodyPr vert="horz" lIns="0" tIns="0" rIns="0" bIns="0" anchor="b" anchorCtr="0"/>
          <a:lstStyle>
            <a:lvl1pPr algn="l">
              <a:lnSpc>
                <a:spcPts val="3600"/>
              </a:lnSpc>
              <a:defRPr sz="3200">
                <a:latin typeface="Times New Roman"/>
                <a:cs typeface="Times New Roman"/>
              </a:defRPr>
            </a:lvl1pPr>
          </a:lstStyle>
          <a:p>
            <a:r>
              <a:rPr lang="en-GB" dirty="0"/>
              <a:t>Title of </a:t>
            </a:r>
            <a:r>
              <a:rPr lang="en-GB" noProof="0" dirty="0"/>
              <a:t>the</a:t>
            </a:r>
            <a:r>
              <a:rPr lang="en-GB" dirty="0"/>
              <a:t> presentation</a:t>
            </a:r>
          </a:p>
        </p:txBody>
      </p:sp>
      <p:sp>
        <p:nvSpPr>
          <p:cNvPr id="13" name="Tijdelijke aanduiding voor tekst 17"/>
          <p:cNvSpPr>
            <a:spLocks noGrp="1"/>
          </p:cNvSpPr>
          <p:nvPr>
            <p:ph type="body" sz="quarter" idx="12" hasCustomPrompt="1"/>
          </p:nvPr>
        </p:nvSpPr>
        <p:spPr>
          <a:xfrm>
            <a:off x="1710000" y="3510001"/>
            <a:ext cx="6840000" cy="323165"/>
          </a:xfrm>
          <a:prstGeom prst="rect">
            <a:avLst/>
          </a:prstGeom>
        </p:spPr>
        <p:txBody>
          <a:bodyPr lIns="0" tIns="0" rIns="0" bIns="0" anchor="t" anchorCtr="0">
            <a:spAutoFit/>
          </a:bodyPr>
          <a:lstStyle>
            <a:lvl1pPr marL="0" indent="0">
              <a:buNone/>
              <a:defRPr sz="2100" baseline="0">
                <a:solidFill>
                  <a:schemeClr val="tx2"/>
                </a:solidFill>
                <a:latin typeface="Times New Roman"/>
                <a:cs typeface="Times New Roman"/>
              </a:defRPr>
            </a:lvl1pPr>
          </a:lstStyle>
          <a:p>
            <a:pPr lvl="0"/>
            <a:r>
              <a:rPr lang="en-GB" dirty="0"/>
              <a:t>Author name</a:t>
            </a:r>
          </a:p>
        </p:txBody>
      </p:sp>
    </p:spTree>
    <p:extLst>
      <p:ext uri="{BB962C8B-B14F-4D97-AF65-F5344CB8AC3E}">
        <p14:creationId xmlns:p14="http://schemas.microsoft.com/office/powerpoint/2010/main" val="3724351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nders-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10" name="Tijdelijke aanduiding voor tekst 17"/>
          <p:cNvSpPr>
            <a:spLocks noGrp="1"/>
          </p:cNvSpPr>
          <p:nvPr>
            <p:ph type="body" sz="quarter" idx="16" hasCustomPrompt="1"/>
          </p:nvPr>
        </p:nvSpPr>
        <p:spPr>
          <a:xfrm>
            <a:off x="900000" y="1080001"/>
            <a:ext cx="7560000" cy="246221"/>
          </a:xfrm>
          <a:prstGeom prst="rect">
            <a:avLst/>
          </a:prstGeom>
        </p:spPr>
        <p:txBody>
          <a:bodyPr wrap="square" lIns="0" tIns="0" rIns="0" bIns="0" anchor="t" anchorCtr="0">
            <a:spAutoFit/>
          </a:bodyPr>
          <a:lstStyle>
            <a:lvl1pPr marL="0" indent="0" algn="l">
              <a:buNone/>
              <a:defRPr sz="1600" baseline="0">
                <a:latin typeface="Times New Roman"/>
                <a:cs typeface="Times New Roman"/>
              </a:defRPr>
            </a:lvl1pPr>
          </a:lstStyle>
          <a:p>
            <a:pPr lvl="0"/>
            <a:r>
              <a:rPr lang="en-GB" dirty="0"/>
              <a:t>Text box for standard texts</a:t>
            </a:r>
          </a:p>
        </p:txBody>
      </p:sp>
    </p:spTree>
    <p:extLst>
      <p:ext uri="{BB962C8B-B14F-4D97-AF65-F5344CB8AC3E}">
        <p14:creationId xmlns:p14="http://schemas.microsoft.com/office/powerpoint/2010/main" val="1305078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onders-LIST (large 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4" name="Tijdelijke aanduiding voor tekst 6"/>
          <p:cNvSpPr>
            <a:spLocks noGrp="1"/>
          </p:cNvSpPr>
          <p:nvPr>
            <p:ph type="body" sz="quarter" idx="13"/>
          </p:nvPr>
        </p:nvSpPr>
        <p:spPr>
          <a:xfrm>
            <a:off x="900000" y="1080000"/>
            <a:ext cx="7560000" cy="1963614"/>
          </a:xfrm>
          <a:prstGeom prst="rect">
            <a:avLst/>
          </a:prstGeom>
        </p:spPr>
        <p:txBody>
          <a:bodyPr vert="horz" lIns="0" tIns="0" rIns="0" bIns="0">
            <a:spAutoFit/>
          </a:bodyPr>
          <a:lstStyle>
            <a:lvl1pPr marL="0" indent="252000">
              <a:buFont typeface="Lucida Grande"/>
              <a:buChar char="–"/>
              <a:defRPr sz="2200">
                <a:latin typeface="Times New Roman"/>
                <a:cs typeface="Times New Roman"/>
              </a:defRPr>
            </a:lvl1pPr>
            <a:lvl2pPr marL="504000" indent="-252000">
              <a:buFont typeface="Lucida Grande"/>
              <a:buChar char="–"/>
              <a:defRPr sz="2200">
                <a:latin typeface="Times New Roman"/>
                <a:cs typeface="Times New Roman"/>
              </a:defRPr>
            </a:lvl2pPr>
            <a:lvl3pPr marL="756000" indent="-252000">
              <a:buFont typeface="Lucida Grande"/>
              <a:buChar char="–"/>
              <a:defRPr sz="2200">
                <a:latin typeface="Times New Roman"/>
                <a:cs typeface="Times New Roman"/>
              </a:defRPr>
            </a:lvl3pPr>
            <a:lvl4pPr marL="1008000" indent="-252000">
              <a:buFont typeface="Lucida Grande"/>
              <a:buChar char="–"/>
              <a:defRPr sz="2200">
                <a:latin typeface="Times New Roman"/>
                <a:cs typeface="Times New Roman"/>
              </a:defRPr>
            </a:lvl4pPr>
            <a:lvl5pPr marL="1260000" indent="-252000">
              <a:buFont typeface="Lucida Grande"/>
              <a:buChar char="–"/>
              <a:defRPr sz="2200">
                <a:latin typeface="Times New Roman"/>
                <a:cs typeface="Times New Roman"/>
              </a:defRPr>
            </a:lvl5pPr>
          </a:lstStyle>
          <a:p>
            <a:pPr lvl="0"/>
            <a:r>
              <a:rPr lang="en-GB" noProof="0" dirty="0" err="1"/>
              <a:t>Klik</a:t>
            </a:r>
            <a:r>
              <a:rPr lang="en-GB" noProof="0" dirty="0"/>
              <a:t> </a:t>
            </a:r>
            <a:r>
              <a:rPr lang="en-GB" noProof="0" dirty="0" err="1"/>
              <a:t>om</a:t>
            </a:r>
            <a:r>
              <a:rPr lang="en-GB" noProof="0" dirty="0"/>
              <a:t> de </a:t>
            </a:r>
            <a:r>
              <a:rPr lang="en-GB" noProof="0" dirty="0" err="1"/>
              <a:t>tekststijl</a:t>
            </a:r>
            <a:r>
              <a:rPr lang="en-GB" noProof="0" dirty="0"/>
              <a:t> van het model </a:t>
            </a:r>
            <a:r>
              <a:rPr lang="en-GB" noProof="0" dirty="0" err="1"/>
              <a:t>te</a:t>
            </a:r>
            <a:r>
              <a:rPr lang="en-GB" noProof="0" dirty="0"/>
              <a:t> </a:t>
            </a:r>
            <a:r>
              <a:rPr lang="en-GB" noProof="0" dirty="0" err="1"/>
              <a:t>bewerken</a:t>
            </a:r>
            <a:endParaRPr lang="en-GB" noProof="0" dirty="0"/>
          </a:p>
          <a:p>
            <a:pPr lvl="1"/>
            <a:r>
              <a:rPr lang="en-GB" noProof="0" dirty="0" err="1"/>
              <a:t>Tweede</a:t>
            </a:r>
            <a:r>
              <a:rPr lang="en-GB" noProof="0" dirty="0"/>
              <a:t>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a:p>
            <a:pPr lvl="3"/>
            <a:r>
              <a:rPr lang="en-GB" noProof="0" dirty="0" err="1"/>
              <a:t>Vierde</a:t>
            </a:r>
            <a:r>
              <a:rPr lang="en-GB" noProof="0" dirty="0"/>
              <a:t> </a:t>
            </a:r>
            <a:r>
              <a:rPr lang="en-GB" noProof="0" dirty="0" err="1"/>
              <a:t>niveau</a:t>
            </a:r>
            <a:endParaRPr lang="en-GB" noProof="0" dirty="0"/>
          </a:p>
          <a:p>
            <a:pPr lvl="4"/>
            <a:r>
              <a:rPr lang="en-GB" noProof="0" dirty="0" err="1"/>
              <a:t>Vijfde</a:t>
            </a:r>
            <a:r>
              <a:rPr lang="en-GB" noProof="0" dirty="0"/>
              <a:t> </a:t>
            </a:r>
            <a:r>
              <a:rPr lang="en-GB" noProof="0" dirty="0" err="1"/>
              <a:t>niveau</a:t>
            </a:r>
            <a:endParaRPr lang="en-GB" noProof="0"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4163779"/>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2334759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onders-LIST (small 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4" name="Tijdelijke aanduiding voor tekst 6"/>
          <p:cNvSpPr>
            <a:spLocks noGrp="1"/>
          </p:cNvSpPr>
          <p:nvPr>
            <p:ph type="body" sz="quarter" idx="13"/>
          </p:nvPr>
        </p:nvSpPr>
        <p:spPr>
          <a:xfrm>
            <a:off x="900000" y="1080000"/>
            <a:ext cx="7560000" cy="1428083"/>
          </a:xfrm>
          <a:prstGeom prst="rect">
            <a:avLst/>
          </a:prstGeom>
        </p:spPr>
        <p:txBody>
          <a:bodyPr vert="horz" lIns="0" tIns="0" rIns="0" bIns="0">
            <a:spAutoFit/>
          </a:bodyPr>
          <a:lstStyle>
            <a:lvl1pPr marL="0" indent="180000">
              <a:buFont typeface="Lucida Grande"/>
              <a:buChar char="–"/>
              <a:defRPr sz="1600">
                <a:latin typeface="Times New Roman"/>
                <a:cs typeface="Times New Roman"/>
              </a:defRPr>
            </a:lvl1pPr>
            <a:lvl2pPr marL="360000" indent="-180000">
              <a:buFont typeface="Lucida Grande"/>
              <a:buChar char="–"/>
              <a:defRPr sz="1600">
                <a:latin typeface="Times New Roman"/>
                <a:cs typeface="Times New Roman"/>
              </a:defRPr>
            </a:lvl2pPr>
            <a:lvl3pPr marL="540000" indent="-180000">
              <a:buFont typeface="Lucida Grande"/>
              <a:buChar char="–"/>
              <a:defRPr sz="1600">
                <a:latin typeface="Times New Roman"/>
                <a:cs typeface="Times New Roman"/>
              </a:defRPr>
            </a:lvl3pPr>
            <a:lvl4pPr marL="720000" indent="-180000">
              <a:buFont typeface="Lucida Grande"/>
              <a:buChar char="–"/>
              <a:defRPr sz="1600">
                <a:latin typeface="Times New Roman"/>
                <a:cs typeface="Times New Roman"/>
              </a:defRPr>
            </a:lvl4pPr>
            <a:lvl5pPr marL="900000" indent="-180000">
              <a:buFont typeface="Lucida Grande"/>
              <a:buChar char="–"/>
              <a:defRPr sz="1600">
                <a:latin typeface="Times New Roman"/>
                <a:cs typeface="Times New Roman"/>
              </a:defRPr>
            </a:lvl5pPr>
          </a:lstStyle>
          <a:p>
            <a:pPr lvl="0"/>
            <a:r>
              <a:rPr lang="en-GB" noProof="0" dirty="0" err="1"/>
              <a:t>Klik</a:t>
            </a:r>
            <a:r>
              <a:rPr lang="en-GB" noProof="0" dirty="0"/>
              <a:t> </a:t>
            </a:r>
            <a:r>
              <a:rPr lang="en-GB" noProof="0" dirty="0" err="1"/>
              <a:t>om</a:t>
            </a:r>
            <a:r>
              <a:rPr lang="en-GB" noProof="0" dirty="0"/>
              <a:t> de </a:t>
            </a:r>
            <a:r>
              <a:rPr lang="en-GB" noProof="0" dirty="0" err="1"/>
              <a:t>tekststijl</a:t>
            </a:r>
            <a:r>
              <a:rPr lang="en-GB" noProof="0" dirty="0"/>
              <a:t> van het model </a:t>
            </a:r>
            <a:r>
              <a:rPr lang="en-GB" noProof="0" dirty="0" err="1"/>
              <a:t>te</a:t>
            </a:r>
            <a:r>
              <a:rPr lang="en-GB" noProof="0" dirty="0"/>
              <a:t> </a:t>
            </a:r>
            <a:r>
              <a:rPr lang="en-GB" noProof="0" dirty="0" err="1"/>
              <a:t>bewerken</a:t>
            </a:r>
            <a:endParaRPr lang="en-GB" noProof="0" dirty="0"/>
          </a:p>
          <a:p>
            <a:pPr lvl="1"/>
            <a:r>
              <a:rPr lang="en-GB" noProof="0" dirty="0" err="1"/>
              <a:t>Tweede</a:t>
            </a:r>
            <a:r>
              <a:rPr lang="en-GB" noProof="0" dirty="0"/>
              <a:t>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a:p>
            <a:pPr lvl="3"/>
            <a:r>
              <a:rPr lang="en-GB" noProof="0" dirty="0" err="1"/>
              <a:t>Vierde</a:t>
            </a:r>
            <a:r>
              <a:rPr lang="en-GB" noProof="0" dirty="0"/>
              <a:t> </a:t>
            </a:r>
            <a:r>
              <a:rPr lang="en-GB" noProof="0" dirty="0" err="1"/>
              <a:t>niveau</a:t>
            </a:r>
            <a:endParaRPr lang="en-GB" noProof="0" dirty="0"/>
          </a:p>
          <a:p>
            <a:pPr lvl="4"/>
            <a:r>
              <a:rPr lang="en-GB" noProof="0" dirty="0" err="1"/>
              <a:t>Vijfde</a:t>
            </a:r>
            <a:r>
              <a:rPr lang="en-GB" noProof="0" dirty="0"/>
              <a:t> </a:t>
            </a:r>
            <a:r>
              <a:rPr lang="en-GB" noProof="0" dirty="0" err="1"/>
              <a:t>niveau</a:t>
            </a:r>
            <a:endParaRPr lang="en-GB" noProof="0"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4163779"/>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76855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onders-END">
    <p:spTree>
      <p:nvGrpSpPr>
        <p:cNvPr id="1" name=""/>
        <p:cNvGrpSpPr/>
        <p:nvPr/>
      </p:nvGrpSpPr>
      <p:grpSpPr>
        <a:xfrm>
          <a:off x="0" y="0"/>
          <a:ext cx="0" cy="0"/>
          <a:chOff x="0" y="0"/>
          <a:chExt cx="0" cy="0"/>
        </a:xfrm>
      </p:grpSpPr>
      <p:pic>
        <p:nvPicPr>
          <p:cNvPr id="11" name="Afbeelding 10"/>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17" y="1"/>
            <a:ext cx="9144000" cy="5148000"/>
          </a:xfrm>
          <a:prstGeom prst="rect">
            <a:avLst/>
          </a:prstGeom>
        </p:spPr>
      </p:pic>
      <p:pic>
        <p:nvPicPr>
          <p:cNvPr id="10" name="Afbeelding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2" y="2"/>
            <a:ext cx="9143998" cy="5148000"/>
          </a:xfrm>
          <a:prstGeom prst="rect">
            <a:avLst/>
          </a:prstGeom>
        </p:spPr>
      </p:pic>
      <p:sp>
        <p:nvSpPr>
          <p:cNvPr id="8" name="Tijdelijke aanduiding voor tekst 17"/>
          <p:cNvSpPr>
            <a:spLocks noGrp="1"/>
          </p:cNvSpPr>
          <p:nvPr>
            <p:ph type="body" sz="quarter" idx="14" hasCustomPrompt="1"/>
          </p:nvPr>
        </p:nvSpPr>
        <p:spPr>
          <a:xfrm>
            <a:off x="2596730" y="2581155"/>
            <a:ext cx="3950540" cy="338554"/>
          </a:xfrm>
          <a:prstGeom prst="rect">
            <a:avLst/>
          </a:prstGeom>
        </p:spPr>
        <p:txBody>
          <a:bodyPr wrap="square" lIns="0" tIns="0" rIns="0" bIns="0" anchor="t" anchorCtr="0">
            <a:spAutoFit/>
          </a:bodyPr>
          <a:lstStyle>
            <a:lvl1pPr marL="0" indent="0" algn="ctr">
              <a:buNone/>
              <a:defRPr sz="2200" baseline="0">
                <a:latin typeface="Times New Roman"/>
                <a:cs typeface="Times New Roman"/>
              </a:defRPr>
            </a:lvl1pPr>
          </a:lstStyle>
          <a:p>
            <a:pPr lvl="0"/>
            <a:r>
              <a:rPr lang="en-GB" noProof="0"/>
              <a:t>additional url</a:t>
            </a:r>
          </a:p>
        </p:txBody>
      </p:sp>
      <p:sp>
        <p:nvSpPr>
          <p:cNvPr id="13" name="Tekstvak 12"/>
          <p:cNvSpPr txBox="1"/>
          <p:nvPr userDrawn="1"/>
        </p:nvSpPr>
        <p:spPr>
          <a:xfrm>
            <a:off x="2596730" y="2162115"/>
            <a:ext cx="3950540" cy="338554"/>
          </a:xfrm>
          <a:prstGeom prst="rect">
            <a:avLst/>
          </a:prstGeom>
          <a:noFill/>
        </p:spPr>
        <p:txBody>
          <a:bodyPr wrap="square" lIns="0" tIns="0" rIns="0" bIns="0" rtlCol="0" anchor="ctr" anchorCtr="1">
            <a:spAutoFit/>
          </a:bodyPr>
          <a:lstStyle/>
          <a:p>
            <a:pPr algn="ctr"/>
            <a:r>
              <a:rPr lang="en-GB" sz="2200" noProof="0">
                <a:latin typeface="Times New Roman"/>
                <a:cs typeface="Times New Roman"/>
              </a:rPr>
              <a:t>www.ru.nl/</a:t>
            </a:r>
            <a:r>
              <a:rPr lang="en-GB" sz="2200" noProof="0">
                <a:solidFill>
                  <a:schemeClr val="tx2"/>
                </a:solidFill>
                <a:latin typeface="Times New Roman"/>
                <a:cs typeface="Times New Roman"/>
              </a:rPr>
              <a:t>donders</a:t>
            </a:r>
          </a:p>
        </p:txBody>
      </p:sp>
    </p:spTree>
    <p:extLst>
      <p:ext uri="{BB962C8B-B14F-4D97-AF65-F5344CB8AC3E}">
        <p14:creationId xmlns:p14="http://schemas.microsoft.com/office/powerpoint/2010/main" val="3375004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onders-TITLE+IMAGE">
    <p:spTree>
      <p:nvGrpSpPr>
        <p:cNvPr id="1" name=""/>
        <p:cNvGrpSpPr/>
        <p:nvPr/>
      </p:nvGrpSpPr>
      <p:grpSpPr>
        <a:xfrm>
          <a:off x="0" y="0"/>
          <a:ext cx="0" cy="0"/>
          <a:chOff x="0" y="0"/>
          <a:chExt cx="0" cy="0"/>
        </a:xfrm>
      </p:grpSpPr>
      <p:pic>
        <p:nvPicPr>
          <p:cNvPr id="7" name="Afbeelding 6"/>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 y="2"/>
            <a:ext cx="9143997" cy="5148000"/>
          </a:xfrm>
          <a:prstGeom prst="rect">
            <a:avLst/>
          </a:prstGeom>
        </p:spPr>
      </p:pic>
      <p:sp>
        <p:nvSpPr>
          <p:cNvPr id="5" name="Tijdelijke aanduiding voor afbeelding 2"/>
          <p:cNvSpPr>
            <a:spLocks noGrp="1"/>
          </p:cNvSpPr>
          <p:nvPr>
            <p:ph type="pic" idx="1" hasCustomPrompt="1"/>
          </p:nvPr>
        </p:nvSpPr>
        <p:spPr>
          <a:xfrm>
            <a:off x="1710000" y="720000"/>
            <a:ext cx="6840000" cy="279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2" name="Titel 11"/>
          <p:cNvSpPr>
            <a:spLocks noGrp="1"/>
          </p:cNvSpPr>
          <p:nvPr>
            <p:ph type="title" hasCustomPrompt="1"/>
          </p:nvPr>
        </p:nvSpPr>
        <p:spPr>
          <a:xfrm>
            <a:off x="1710000" y="3510000"/>
            <a:ext cx="6840000" cy="900000"/>
          </a:xfrm>
          <a:prstGeom prst="rect">
            <a:avLst/>
          </a:prstGeom>
        </p:spPr>
        <p:txBody>
          <a:bodyPr vert="horz" lIns="0" tIns="0" rIns="0" bIns="0" anchor="b" anchorCtr="0"/>
          <a:lstStyle>
            <a:lvl1pPr algn="l">
              <a:lnSpc>
                <a:spcPts val="3200"/>
              </a:lnSpc>
              <a:defRPr sz="3200">
                <a:latin typeface="Times New Roman"/>
                <a:cs typeface="Times New Roman"/>
              </a:defRPr>
            </a:lvl1pPr>
          </a:lstStyle>
          <a:p>
            <a:r>
              <a:rPr lang="en-GB" dirty="0"/>
              <a:t>Title of </a:t>
            </a:r>
            <a:r>
              <a:rPr lang="en-GB" noProof="0" dirty="0"/>
              <a:t>the</a:t>
            </a:r>
            <a:r>
              <a:rPr lang="en-GB" dirty="0"/>
              <a:t> </a:t>
            </a:r>
            <a:br>
              <a:rPr lang="en-GB" dirty="0"/>
            </a:br>
            <a:r>
              <a:rPr lang="en-GB" dirty="0"/>
              <a:t>presentation</a:t>
            </a:r>
          </a:p>
        </p:txBody>
      </p:sp>
      <p:sp>
        <p:nvSpPr>
          <p:cNvPr id="13" name="Tijdelijke aanduiding voor tekst 17"/>
          <p:cNvSpPr>
            <a:spLocks noGrp="1"/>
          </p:cNvSpPr>
          <p:nvPr>
            <p:ph type="body" sz="quarter" idx="12" hasCustomPrompt="1"/>
          </p:nvPr>
        </p:nvSpPr>
        <p:spPr>
          <a:xfrm>
            <a:off x="1710000" y="4356835"/>
            <a:ext cx="6840000" cy="323165"/>
          </a:xfrm>
          <a:prstGeom prst="rect">
            <a:avLst/>
          </a:prstGeom>
        </p:spPr>
        <p:txBody>
          <a:bodyPr lIns="0" tIns="0" rIns="0" bIns="0" anchor="b" anchorCtr="0">
            <a:spAutoFit/>
          </a:bodyPr>
          <a:lstStyle>
            <a:lvl1pPr marL="0" indent="0">
              <a:buNone/>
              <a:defRPr sz="2100" baseline="0">
                <a:solidFill>
                  <a:schemeClr val="tx2"/>
                </a:solidFill>
                <a:latin typeface="Times New Roman"/>
                <a:cs typeface="Times New Roman"/>
              </a:defRPr>
            </a:lvl1pPr>
          </a:lstStyle>
          <a:p>
            <a:pPr lvl="0"/>
            <a:r>
              <a:rPr lang="en-GB" dirty="0"/>
              <a:t>Author </a:t>
            </a:r>
            <a:r>
              <a:rPr lang="en-GB" noProof="0" dirty="0"/>
              <a:t>name</a:t>
            </a:r>
          </a:p>
        </p:txBody>
      </p:sp>
    </p:spTree>
    <p:extLst>
      <p:ext uri="{BB962C8B-B14F-4D97-AF65-F5344CB8AC3E}">
        <p14:creationId xmlns:p14="http://schemas.microsoft.com/office/powerpoint/2010/main" val="119566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nders-EMPTY">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Tree>
    <p:extLst>
      <p:ext uri="{BB962C8B-B14F-4D97-AF65-F5344CB8AC3E}">
        <p14:creationId xmlns:p14="http://schemas.microsoft.com/office/powerpoint/2010/main" val="337649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nders-HEADER-ONLY">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Tree>
    <p:extLst>
      <p:ext uri="{BB962C8B-B14F-4D97-AF65-F5344CB8AC3E}">
        <p14:creationId xmlns:p14="http://schemas.microsoft.com/office/powerpoint/2010/main" val="202565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nders-1-IMAGE">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4" name="Tijdelijke aanduiding voor afbeelding 2"/>
          <p:cNvSpPr>
            <a:spLocks noGrp="1"/>
          </p:cNvSpPr>
          <p:nvPr>
            <p:ph type="pic" idx="1" hasCustomPrompt="1"/>
          </p:nvPr>
        </p:nvSpPr>
        <p:spPr>
          <a:xfrm>
            <a:off x="900000" y="1080000"/>
            <a:ext cx="756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3945240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nders-2-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0" name="Tijdelijke aanduiding voor afbeelding 2"/>
          <p:cNvSpPr>
            <a:spLocks noGrp="1"/>
          </p:cNvSpPr>
          <p:nvPr>
            <p:ph type="pic" idx="1" hasCustomPrompt="1"/>
          </p:nvPr>
        </p:nvSpPr>
        <p:spPr>
          <a:xfrm>
            <a:off x="900000" y="1080000"/>
            <a:ext cx="360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1" name="Tijdelijke aanduiding voor afbeelding 2"/>
          <p:cNvSpPr>
            <a:spLocks noGrp="1"/>
          </p:cNvSpPr>
          <p:nvPr>
            <p:ph type="pic" idx="13" hasCustomPrompt="1"/>
          </p:nvPr>
        </p:nvSpPr>
        <p:spPr>
          <a:xfrm>
            <a:off x="4860000" y="1080000"/>
            <a:ext cx="360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dirty="0"/>
              <a:t>Title of the slide</a:t>
            </a:r>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98594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nders-3-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6" name="Tijdelijke aanduiding voor afbeelding 2"/>
          <p:cNvSpPr>
            <a:spLocks noGrp="1"/>
          </p:cNvSpPr>
          <p:nvPr>
            <p:ph type="pic" idx="1" hasCustomPrompt="1"/>
          </p:nvPr>
        </p:nvSpPr>
        <p:spPr>
          <a:xfrm>
            <a:off x="900000"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7" name="Tijdelijke aanduiding voor afbeelding 2"/>
          <p:cNvSpPr>
            <a:spLocks noGrp="1"/>
          </p:cNvSpPr>
          <p:nvPr>
            <p:ph type="pic" idx="13" hasCustomPrompt="1"/>
          </p:nvPr>
        </p:nvSpPr>
        <p:spPr>
          <a:xfrm>
            <a:off x="3525434"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8" name="Tijdelijke aanduiding voor afbeelding 2"/>
          <p:cNvSpPr>
            <a:spLocks noGrp="1"/>
          </p:cNvSpPr>
          <p:nvPr>
            <p:ph type="pic" idx="16" hasCustomPrompt="1"/>
          </p:nvPr>
        </p:nvSpPr>
        <p:spPr>
          <a:xfrm>
            <a:off x="6181200"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4000"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304469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nders-4-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2" name="Tijdelijke aanduiding voor afbeelding 2"/>
          <p:cNvSpPr>
            <a:spLocks noGrp="1"/>
          </p:cNvSpPr>
          <p:nvPr>
            <p:ph type="pic" idx="1" hasCustomPrompt="1"/>
          </p:nvPr>
        </p:nvSpPr>
        <p:spPr>
          <a:xfrm>
            <a:off x="900000" y="108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3" name="Tijdelijke aanduiding voor afbeelding 2"/>
          <p:cNvSpPr>
            <a:spLocks noGrp="1"/>
          </p:cNvSpPr>
          <p:nvPr>
            <p:ph type="pic" idx="13" hasCustomPrompt="1"/>
          </p:nvPr>
        </p:nvSpPr>
        <p:spPr>
          <a:xfrm>
            <a:off x="4860000" y="108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4" name="Tijdelijke aanduiding voor afbeelding 2"/>
          <p:cNvSpPr>
            <a:spLocks noGrp="1"/>
          </p:cNvSpPr>
          <p:nvPr>
            <p:ph type="pic" idx="16" hasCustomPrompt="1"/>
          </p:nvPr>
        </p:nvSpPr>
        <p:spPr>
          <a:xfrm>
            <a:off x="900000" y="306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5" name="Tijdelijke aanduiding voor afbeelding 2"/>
          <p:cNvSpPr>
            <a:spLocks noGrp="1"/>
          </p:cNvSpPr>
          <p:nvPr>
            <p:ph type="pic" idx="17" hasCustomPrompt="1"/>
          </p:nvPr>
        </p:nvSpPr>
        <p:spPr>
          <a:xfrm>
            <a:off x="4860000" y="306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13319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nders-6-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6" name="Tijdelijke aanduiding voor afbeelding 2"/>
          <p:cNvSpPr>
            <a:spLocks noGrp="1"/>
          </p:cNvSpPr>
          <p:nvPr>
            <p:ph type="pic" idx="1" hasCustomPrompt="1"/>
          </p:nvPr>
        </p:nvSpPr>
        <p:spPr>
          <a:xfrm>
            <a:off x="900000" y="108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7" name="Tijdelijke aanduiding voor afbeelding 2"/>
          <p:cNvSpPr>
            <a:spLocks noGrp="1"/>
          </p:cNvSpPr>
          <p:nvPr>
            <p:ph type="pic" idx="16" hasCustomPrompt="1"/>
          </p:nvPr>
        </p:nvSpPr>
        <p:spPr>
          <a:xfrm>
            <a:off x="900000"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8" name="Tijdelijke aanduiding voor afbeelding 2"/>
          <p:cNvSpPr>
            <a:spLocks noGrp="1"/>
          </p:cNvSpPr>
          <p:nvPr>
            <p:ph type="pic" idx="17" hasCustomPrompt="1"/>
          </p:nvPr>
        </p:nvSpPr>
        <p:spPr>
          <a:xfrm>
            <a:off x="3525434" y="1078931"/>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9" name="Tijdelijke aanduiding voor afbeelding 2"/>
          <p:cNvSpPr>
            <a:spLocks noGrp="1"/>
          </p:cNvSpPr>
          <p:nvPr>
            <p:ph type="pic" idx="18" hasCustomPrompt="1"/>
          </p:nvPr>
        </p:nvSpPr>
        <p:spPr>
          <a:xfrm>
            <a:off x="3525434"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20" name="Tijdelijke aanduiding voor afbeelding 2"/>
          <p:cNvSpPr>
            <a:spLocks noGrp="1"/>
          </p:cNvSpPr>
          <p:nvPr>
            <p:ph type="pic" idx="19" hasCustomPrompt="1"/>
          </p:nvPr>
        </p:nvSpPr>
        <p:spPr>
          <a:xfrm>
            <a:off x="6181200" y="108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21" name="Tijdelijke aanduiding voor afbeelding 2"/>
          <p:cNvSpPr>
            <a:spLocks noGrp="1"/>
          </p:cNvSpPr>
          <p:nvPr>
            <p:ph type="pic" idx="20" hasCustomPrompt="1"/>
          </p:nvPr>
        </p:nvSpPr>
        <p:spPr>
          <a:xfrm>
            <a:off x="6181200"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4000"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a:t>Text box for smaller texts (free </a:t>
            </a:r>
            <a:r>
              <a:rPr lang="en-GB" noProof="0"/>
              <a:t>positioning</a:t>
            </a:r>
            <a:r>
              <a:rPr lang="en-GB"/>
              <a:t>)</a:t>
            </a:r>
            <a:endParaRPr lang="en-GB" dirty="0"/>
          </a:p>
        </p:txBody>
      </p:sp>
    </p:spTree>
    <p:extLst>
      <p:ext uri="{BB962C8B-B14F-4D97-AF65-F5344CB8AC3E}">
        <p14:creationId xmlns:p14="http://schemas.microsoft.com/office/powerpoint/2010/main" val="1572611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54204"/>
      </p:ext>
    </p:extLst>
  </p:cSld>
  <p:clrMap bg1="lt1" tx1="dk1" bg2="lt2" tx2="dk2" accent1="accent1" accent2="accent2" accent3="accent3" accent4="accent4" accent5="accent5" accent6="accent6" hlink="hlink" folHlink="folHlink"/>
  <p:sldLayoutIdLst>
    <p:sldLayoutId id="2147483661" r:id="rId1"/>
    <p:sldLayoutId id="2147483697" r:id="rId2"/>
    <p:sldLayoutId id="2147483721" r:id="rId3"/>
    <p:sldLayoutId id="2147483720" r:id="rId4"/>
    <p:sldLayoutId id="2147483711" r:id="rId5"/>
    <p:sldLayoutId id="2147483712" r:id="rId6"/>
    <p:sldLayoutId id="2147483714" r:id="rId7"/>
    <p:sldLayoutId id="2147483713" r:id="rId8"/>
    <p:sldLayoutId id="2147483715" r:id="rId9"/>
    <p:sldLayoutId id="2147483719" r:id="rId10"/>
    <p:sldLayoutId id="2147483716" r:id="rId11"/>
    <p:sldLayoutId id="2147483717" r:id="rId12"/>
    <p:sldLayoutId id="2147483718" r:id="rId1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doi.org/10.3233/jad-220081" TargetMode="External"/><Relationship Id="rId3" Type="http://schemas.openxmlformats.org/officeDocument/2006/relationships/image" Target="../media/image5.png"/><Relationship Id="rId7" Type="http://schemas.openxmlformats.org/officeDocument/2006/relationships/hyperlink" Target="https://doi.org/10.1117/12.2544338"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s://doi.org/10.1038/nature20587" TargetMode="External"/><Relationship Id="rId5" Type="http://schemas.openxmlformats.org/officeDocument/2006/relationships/hyperlink" Target="https://doi.org/10.1016/j.tins.2019.11.001" TargetMode="External"/><Relationship Id="rId10" Type="http://schemas.openxmlformats.org/officeDocument/2006/relationships/image" Target="../media/image6.png"/><Relationship Id="rId4" Type="http://schemas.openxmlformats.org/officeDocument/2006/relationships/hyperlink" Target="https://doi.org/10.3389%2Ffnint.2023.1146687" TargetMode="External"/><Relationship Id="rId9" Type="http://schemas.openxmlformats.org/officeDocument/2006/relationships/hyperlink" Target="https://doi.org/10.3389/fnagi.2022.101076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10000" y="402758"/>
            <a:ext cx="6840000" cy="1659306"/>
          </a:xfrm>
        </p:spPr>
        <p:txBody>
          <a:bodyPr/>
          <a:lstStyle/>
          <a:p>
            <a:r>
              <a:rPr lang="en-GB" sz="2800" dirty="0"/>
              <a:t>MEG-AHAT: Propagation of spectral flicker during visual- and non-visual cognitive tasks</a:t>
            </a:r>
          </a:p>
        </p:txBody>
      </p:sp>
      <p:sp>
        <p:nvSpPr>
          <p:cNvPr id="3" name="Tijdelijke aanduiding voor tekst 2"/>
          <p:cNvSpPr>
            <a:spLocks noGrp="1"/>
          </p:cNvSpPr>
          <p:nvPr>
            <p:ph type="body" sz="quarter" idx="12"/>
          </p:nvPr>
        </p:nvSpPr>
        <p:spPr>
          <a:xfrm>
            <a:off x="1710000" y="2062064"/>
            <a:ext cx="6840000" cy="2613023"/>
          </a:xfrm>
        </p:spPr>
        <p:txBody>
          <a:bodyPr>
            <a:spAutoFit/>
          </a:bodyPr>
          <a:lstStyle/>
          <a:p>
            <a:r>
              <a:rPr lang="en-GB" dirty="0"/>
              <a:t>Mark Alexander Henney</a:t>
            </a:r>
            <a:r>
              <a:rPr lang="en-GB" baseline="30000" dirty="0"/>
              <a:t>1,2,4</a:t>
            </a:r>
            <a:endParaRPr lang="en-GB" dirty="0"/>
          </a:p>
          <a:p>
            <a:r>
              <a:rPr lang="en-GB" dirty="0" err="1"/>
              <a:t>Eelke</a:t>
            </a:r>
            <a:r>
              <a:rPr lang="en-GB" dirty="0"/>
              <a:t> Spaak</a:t>
            </a:r>
            <a:r>
              <a:rPr lang="en-GB" baseline="30000" dirty="0"/>
              <a:t>3</a:t>
            </a:r>
            <a:endParaRPr lang="en-GB" sz="1200" dirty="0"/>
          </a:p>
          <a:p>
            <a:r>
              <a:rPr lang="en-GB" dirty="0"/>
              <a:t>Robert </a:t>
            </a:r>
            <a:r>
              <a:rPr lang="en-GB" dirty="0" err="1"/>
              <a:t>Oostenveld</a:t>
            </a:r>
            <a:r>
              <a:rPr lang="en-GB" dirty="0"/>
              <a:t> (PI)</a:t>
            </a:r>
            <a:r>
              <a:rPr lang="en-GB" baseline="30000" dirty="0"/>
              <a:t>4</a:t>
            </a:r>
            <a:endParaRPr lang="en-GB" dirty="0"/>
          </a:p>
          <a:p>
            <a:endParaRPr lang="en-GB" sz="1200" dirty="0"/>
          </a:p>
          <a:p>
            <a:r>
              <a:rPr lang="en-GB" sz="1200" dirty="0"/>
              <a:t>1 Technical University of Denmark, Department of Applied Mathematics and Computer Science, Section for Cognitive Systems</a:t>
            </a:r>
          </a:p>
          <a:p>
            <a:r>
              <a:rPr lang="en-GB" sz="1200" dirty="0"/>
              <a:t>2 OptoCeutics </a:t>
            </a:r>
            <a:r>
              <a:rPr lang="en-GB" sz="1200" dirty="0" err="1"/>
              <a:t>ApS</a:t>
            </a:r>
            <a:endParaRPr lang="en-GB" sz="1200" dirty="0"/>
          </a:p>
          <a:p>
            <a:r>
              <a:rPr lang="en-GB" sz="1200" dirty="0"/>
              <a:t>3 Radboud University, Donders Institute, Donders Centre for Cognition</a:t>
            </a:r>
          </a:p>
          <a:p>
            <a:r>
              <a:rPr lang="en-GB" sz="1200" dirty="0"/>
              <a:t>4 Radboud University, Donders Institute, Donders Centre for Cognitive Neuroimaging</a:t>
            </a:r>
          </a:p>
          <a:p>
            <a:endParaRPr lang="en-GB" sz="1200" dirty="0"/>
          </a:p>
        </p:txBody>
      </p:sp>
    </p:spTree>
    <p:extLst>
      <p:ext uri="{BB962C8B-B14F-4D97-AF65-F5344CB8AC3E}">
        <p14:creationId xmlns:p14="http://schemas.microsoft.com/office/powerpoint/2010/main" val="224764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omparison of a number of different levels of a substance&#10;&#10;Description automatically generated with medium confidence">
            <a:extLst>
              <a:ext uri="{FF2B5EF4-FFF2-40B4-BE49-F238E27FC236}">
                <a16:creationId xmlns:a16="http://schemas.microsoft.com/office/drawing/2014/main" id="{BF19845C-53B0-B929-3E76-48881E3534B7}"/>
              </a:ext>
            </a:extLst>
          </p:cNvPr>
          <p:cNvPicPr>
            <a:picLocks noChangeAspect="1"/>
          </p:cNvPicPr>
          <p:nvPr/>
        </p:nvPicPr>
        <p:blipFill>
          <a:blip r:embed="rId3"/>
          <a:stretch>
            <a:fillRect/>
          </a:stretch>
        </p:blipFill>
        <p:spPr>
          <a:xfrm>
            <a:off x="6061809" y="120369"/>
            <a:ext cx="2571750" cy="1770470"/>
          </a:xfrm>
          <a:prstGeom prst="rect">
            <a:avLst/>
          </a:prstGeom>
        </p:spPr>
      </p:pic>
      <p:sp>
        <p:nvSpPr>
          <p:cNvPr id="2" name="Titel 1"/>
          <p:cNvSpPr>
            <a:spLocks noGrp="1"/>
          </p:cNvSpPr>
          <p:nvPr>
            <p:ph type="title"/>
          </p:nvPr>
        </p:nvSpPr>
        <p:spPr/>
        <p:txBody>
          <a:bodyPr/>
          <a:lstStyle/>
          <a:p>
            <a:r>
              <a:rPr lang="en-GB" dirty="0"/>
              <a:t>MEG-AHAT</a:t>
            </a:r>
          </a:p>
        </p:txBody>
      </p:sp>
      <p:sp>
        <p:nvSpPr>
          <p:cNvPr id="3" name="Tijdelijke aanduiding voor tekst 2"/>
          <p:cNvSpPr>
            <a:spLocks noGrp="1"/>
          </p:cNvSpPr>
          <p:nvPr>
            <p:ph type="body" sz="quarter" idx="11"/>
          </p:nvPr>
        </p:nvSpPr>
        <p:spPr>
          <a:xfrm>
            <a:off x="900000" y="4131936"/>
            <a:ext cx="8244000" cy="1108844"/>
          </a:xfrm>
        </p:spPr>
        <p:txBody>
          <a:bodyPr/>
          <a:lstStyle/>
          <a:p>
            <a:r>
              <a:rPr lang="en-GB" sz="700" dirty="0">
                <a:solidFill>
                  <a:srgbClr val="C00000"/>
                </a:solidFill>
                <a:latin typeface="Arial" panose="020B0604020202020204" pitchFamily="34" charset="0"/>
                <a:cs typeface="Arial" panose="020B0604020202020204" pitchFamily="34" charset="0"/>
              </a:rPr>
              <a:t>[1] </a:t>
            </a:r>
            <a:r>
              <a:rPr lang="en-GB" sz="700" dirty="0" err="1">
                <a:solidFill>
                  <a:srgbClr val="C00000"/>
                </a:solidFill>
                <a:latin typeface="Arial" panose="020B0604020202020204" pitchFamily="34" charset="0"/>
                <a:cs typeface="Arial" panose="020B0604020202020204" pitchFamily="34" charset="0"/>
              </a:rPr>
              <a:t>Sahu</a:t>
            </a:r>
            <a:r>
              <a:rPr lang="en-GB" sz="700" dirty="0">
                <a:solidFill>
                  <a:srgbClr val="C00000"/>
                </a:solidFill>
                <a:latin typeface="Arial" panose="020B0604020202020204" pitchFamily="34" charset="0"/>
                <a:cs typeface="Arial" panose="020B0604020202020204" pitchFamily="34" charset="0"/>
              </a:rPr>
              <a:t> &amp; Tseng 2023, Frontiers in Integrative Neuroscience; </a:t>
            </a:r>
            <a:r>
              <a:rPr lang="en-GB" sz="700" dirty="0">
                <a:solidFill>
                  <a:srgbClr val="C0000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https://doi.org/10.3389%2Ffnint.2023.1146687</a:t>
            </a:r>
            <a:endParaRPr lang="en-GB" sz="700" dirty="0">
              <a:solidFill>
                <a:srgbClr val="C00000"/>
              </a:solidFill>
              <a:latin typeface="Arial" panose="020B0604020202020204" pitchFamily="34" charset="0"/>
              <a:cs typeface="Arial" panose="020B0604020202020204" pitchFamily="34" charset="0"/>
            </a:endParaRPr>
          </a:p>
          <a:p>
            <a:r>
              <a:rPr lang="en-GB" sz="700" dirty="0">
                <a:solidFill>
                  <a:srgbClr val="C00000"/>
                </a:solidFill>
                <a:latin typeface="Arial" panose="020B0604020202020204" pitchFamily="34" charset="0"/>
                <a:cs typeface="Arial" panose="020B0604020202020204" pitchFamily="34" charset="0"/>
              </a:rPr>
              <a:t>[2] </a:t>
            </a:r>
            <a:r>
              <a:rPr lang="en-GB" sz="700" dirty="0" err="1">
                <a:solidFill>
                  <a:srgbClr val="C00000"/>
                </a:solidFill>
                <a:latin typeface="Arial" panose="020B0604020202020204" pitchFamily="34" charset="0"/>
                <a:cs typeface="Arial" panose="020B0604020202020204" pitchFamily="34" charset="0"/>
              </a:rPr>
              <a:t>Adaikkan</a:t>
            </a:r>
            <a:r>
              <a:rPr lang="en-GB" sz="700" dirty="0">
                <a:solidFill>
                  <a:srgbClr val="C00000"/>
                </a:solidFill>
                <a:latin typeface="Arial" panose="020B0604020202020204" pitchFamily="34" charset="0"/>
                <a:cs typeface="Arial" panose="020B0604020202020204" pitchFamily="34" charset="0"/>
              </a:rPr>
              <a:t> &amp; Tsai 2020, Trends in Neuroscience; </a:t>
            </a:r>
            <a:r>
              <a:rPr lang="en-GB" sz="700" b="0" i="0" u="none" strike="noStrike" dirty="0">
                <a:solidFill>
                  <a:srgbClr val="C00000"/>
                </a:solidFill>
                <a:effectLst/>
                <a:latin typeface="Arial" panose="020B0604020202020204" pitchFamily="34" charset="0"/>
                <a:cs typeface="Arial" panose="020B0604020202020204" pitchFamily="34" charset="0"/>
                <a:hlinkClick r:id="rId5" tooltip="Persistent link using digital object identifier"/>
              </a:rPr>
              <a:t>https://doi.org/10.1016/j.tins.2019.11.001</a:t>
            </a:r>
            <a:endParaRPr lang="en-GB" sz="700" b="0" i="0" u="none" strike="noStrike" dirty="0">
              <a:solidFill>
                <a:srgbClr val="C00000"/>
              </a:solidFill>
              <a:effectLst/>
              <a:latin typeface="Arial" panose="020B0604020202020204" pitchFamily="34" charset="0"/>
              <a:cs typeface="Arial" panose="020B0604020202020204" pitchFamily="34" charset="0"/>
            </a:endParaRPr>
          </a:p>
          <a:p>
            <a:r>
              <a:rPr lang="en-GB" sz="700" dirty="0">
                <a:solidFill>
                  <a:srgbClr val="C00000"/>
                </a:solidFill>
                <a:latin typeface="Arial" panose="020B0604020202020204" pitchFamily="34" charset="0"/>
                <a:cs typeface="Arial" panose="020B0604020202020204" pitchFamily="34" charset="0"/>
              </a:rPr>
              <a:t>[3] </a:t>
            </a:r>
            <a:r>
              <a:rPr lang="en-GB" sz="700" dirty="0" err="1">
                <a:solidFill>
                  <a:srgbClr val="C00000"/>
                </a:solidFill>
                <a:latin typeface="Arial" panose="020B0604020202020204" pitchFamily="34" charset="0"/>
                <a:cs typeface="Arial" panose="020B0604020202020204" pitchFamily="34" charset="0"/>
              </a:rPr>
              <a:t>Iaccarino</a:t>
            </a:r>
            <a:r>
              <a:rPr lang="en-GB" sz="700" dirty="0">
                <a:solidFill>
                  <a:srgbClr val="C00000"/>
                </a:solidFill>
                <a:latin typeface="Arial" panose="020B0604020202020204" pitchFamily="34" charset="0"/>
                <a:cs typeface="Arial" panose="020B0604020202020204" pitchFamily="34" charset="0"/>
              </a:rPr>
              <a:t> et. al. 2016, Nature; </a:t>
            </a:r>
            <a:r>
              <a:rPr lang="en-GB" sz="700" dirty="0">
                <a:solidFill>
                  <a:srgbClr val="C00000"/>
                </a:solidFill>
                <a:latin typeface="Arial" panose="020B0604020202020204" pitchFamily="34" charset="0"/>
                <a:cs typeface="Arial" panose="020B0604020202020204" pitchFamily="34" charset="0"/>
                <a:hlinkClick r:id="rId6"/>
              </a:rPr>
              <a:t>https://doi.org/10.1038/nature20587</a:t>
            </a:r>
            <a:endParaRPr lang="en-GB" sz="700" dirty="0">
              <a:solidFill>
                <a:srgbClr val="C00000"/>
              </a:solidFill>
              <a:latin typeface="Arial" panose="020B0604020202020204" pitchFamily="34" charset="0"/>
              <a:cs typeface="Arial" panose="020B0604020202020204" pitchFamily="34" charset="0"/>
            </a:endParaRPr>
          </a:p>
          <a:p>
            <a:r>
              <a:rPr lang="en-GB" sz="700" dirty="0">
                <a:solidFill>
                  <a:srgbClr val="C00000"/>
                </a:solidFill>
                <a:latin typeface="Arial" panose="020B0604020202020204" pitchFamily="34" charset="0"/>
                <a:cs typeface="Arial" panose="020B0604020202020204" pitchFamily="34" charset="0"/>
              </a:rPr>
              <a:t>[4] </a:t>
            </a:r>
            <a:r>
              <a:rPr lang="en-GB" sz="700" b="0" i="0" u="none" strike="noStrike" dirty="0" err="1">
                <a:solidFill>
                  <a:srgbClr val="C00000"/>
                </a:solidFill>
                <a:effectLst/>
                <a:latin typeface="Arial" panose="020B0604020202020204" pitchFamily="34" charset="0"/>
                <a:cs typeface="Arial" panose="020B0604020202020204" pitchFamily="34" charset="0"/>
              </a:rPr>
              <a:t>Addaikan</a:t>
            </a:r>
            <a:r>
              <a:rPr lang="en-GB" sz="700" b="0" i="0" u="none" strike="noStrike" dirty="0">
                <a:solidFill>
                  <a:srgbClr val="C00000"/>
                </a:solidFill>
                <a:effectLst/>
                <a:latin typeface="Arial" panose="020B0604020202020204" pitchFamily="34" charset="0"/>
                <a:cs typeface="Arial" panose="020B0604020202020204" pitchFamily="34" charset="0"/>
              </a:rPr>
              <a:t> &amp; Tsai 2019; Trends in Neuroscience: </a:t>
            </a:r>
            <a:r>
              <a:rPr lang="en-GB" sz="700" b="0" i="0" u="none" strike="noStrike" dirty="0">
                <a:solidFill>
                  <a:srgbClr val="C00000"/>
                </a:solidFill>
                <a:effectLst/>
                <a:latin typeface="Arial" panose="020B0604020202020204" pitchFamily="34" charset="0"/>
                <a:cs typeface="Arial" panose="020B0604020202020204" pitchFamily="34" charset="0"/>
                <a:hlinkClick r:id="rId5"/>
              </a:rPr>
              <a:t>https://doi.org/10.1016/j.tins.2019.11.001</a:t>
            </a:r>
            <a:endParaRPr lang="en-GB" sz="700" b="0" i="0" u="none" strike="noStrike" dirty="0">
              <a:solidFill>
                <a:srgbClr val="C00000"/>
              </a:solidFill>
              <a:effectLst/>
              <a:latin typeface="Arial" panose="020B0604020202020204" pitchFamily="34" charset="0"/>
              <a:cs typeface="Arial" panose="020B0604020202020204" pitchFamily="34" charset="0"/>
            </a:endParaRPr>
          </a:p>
          <a:p>
            <a:r>
              <a:rPr lang="en-GB" sz="700" b="0" i="0" u="none" strike="noStrike" dirty="0">
                <a:solidFill>
                  <a:srgbClr val="C00000"/>
                </a:solidFill>
                <a:effectLst/>
                <a:latin typeface="Arial" panose="020B0604020202020204" pitchFamily="34" charset="0"/>
                <a:cs typeface="Arial" panose="020B0604020202020204" pitchFamily="34" charset="0"/>
              </a:rPr>
              <a:t>[5] Carstensen et. al. 2020, Proc. SPIE; </a:t>
            </a:r>
            <a:r>
              <a:rPr lang="en-GB" sz="700" b="0" i="0" u="none" strike="noStrike" dirty="0">
                <a:solidFill>
                  <a:srgbClr val="C00000"/>
                </a:solidFill>
                <a:effectLst/>
                <a:latin typeface="Arial" panose="020B0604020202020204" pitchFamily="34" charset="0"/>
                <a:cs typeface="Arial" panose="020B0604020202020204" pitchFamily="34" charset="0"/>
                <a:hlinkClick r:id="rId7"/>
              </a:rPr>
              <a:t>https://doi.org/10.1117/12.2544338</a:t>
            </a:r>
            <a:endParaRPr lang="en-GB" sz="700" b="0" i="0" u="none" strike="noStrike" dirty="0">
              <a:solidFill>
                <a:srgbClr val="C00000"/>
              </a:solidFill>
              <a:effectLst/>
              <a:latin typeface="Arial" panose="020B0604020202020204" pitchFamily="34" charset="0"/>
              <a:cs typeface="Arial" panose="020B0604020202020204" pitchFamily="34" charset="0"/>
            </a:endParaRPr>
          </a:p>
          <a:p>
            <a:r>
              <a:rPr lang="en-GB" sz="700" dirty="0">
                <a:solidFill>
                  <a:srgbClr val="C00000"/>
                </a:solidFill>
                <a:latin typeface="Arial" panose="020B0604020202020204" pitchFamily="34" charset="0"/>
                <a:cs typeface="Arial" panose="020B0604020202020204" pitchFamily="34" charset="0"/>
              </a:rPr>
              <a:t>[6] Agger et. al. 2022, Journal of Alzheimer’s Disease; </a:t>
            </a:r>
            <a:r>
              <a:rPr lang="en-GB" sz="700" dirty="0">
                <a:solidFill>
                  <a:srgbClr val="C00000"/>
                </a:solidFill>
                <a:latin typeface="Arial" panose="020B0604020202020204" pitchFamily="34" charset="0"/>
                <a:cs typeface="Arial" panose="020B0604020202020204" pitchFamily="34" charset="0"/>
                <a:hlinkClick r:id="rId8"/>
              </a:rPr>
              <a:t>https://doi.org/10.3233/jad-220081</a:t>
            </a:r>
            <a:endParaRPr lang="en-GB" sz="700" dirty="0">
              <a:solidFill>
                <a:srgbClr val="C00000"/>
              </a:solidFill>
              <a:latin typeface="Arial" panose="020B0604020202020204" pitchFamily="34" charset="0"/>
              <a:cs typeface="Arial" panose="020B0604020202020204" pitchFamily="34" charset="0"/>
            </a:endParaRPr>
          </a:p>
          <a:p>
            <a:r>
              <a:rPr lang="en-GB" sz="700" b="0" i="0" u="none" strike="noStrike" dirty="0">
                <a:solidFill>
                  <a:srgbClr val="C00000"/>
                </a:solidFill>
                <a:effectLst/>
                <a:latin typeface="Arial" panose="020B0604020202020204" pitchFamily="34" charset="0"/>
                <a:cs typeface="Arial" panose="020B0604020202020204" pitchFamily="34" charset="0"/>
              </a:rPr>
              <a:t>[7] Khachatryan et. al.</a:t>
            </a:r>
            <a:r>
              <a:rPr lang="en-GB" sz="700" dirty="0">
                <a:solidFill>
                  <a:srgbClr val="C00000"/>
                </a:solidFill>
                <a:latin typeface="Arial" panose="020B0604020202020204" pitchFamily="34" charset="0"/>
                <a:cs typeface="Arial" panose="020B0604020202020204" pitchFamily="34" charset="0"/>
              </a:rPr>
              <a:t> 2022</a:t>
            </a:r>
            <a:r>
              <a:rPr lang="en-GB" sz="700" b="0" i="0" u="none" strike="noStrike" dirty="0">
                <a:solidFill>
                  <a:srgbClr val="C00000"/>
                </a:solidFill>
                <a:effectLst/>
                <a:latin typeface="Arial" panose="020B0604020202020204" pitchFamily="34" charset="0"/>
                <a:cs typeface="Arial" panose="020B0604020202020204" pitchFamily="34" charset="0"/>
              </a:rPr>
              <a:t>, Frontiers in Aging Neurosci</a:t>
            </a:r>
            <a:r>
              <a:rPr lang="en-GB" sz="700" dirty="0">
                <a:solidFill>
                  <a:srgbClr val="C00000"/>
                </a:solidFill>
                <a:latin typeface="Arial" panose="020B0604020202020204" pitchFamily="34" charset="0"/>
                <a:cs typeface="Arial" panose="020B0604020202020204" pitchFamily="34" charset="0"/>
              </a:rPr>
              <a:t>ence; </a:t>
            </a:r>
            <a:r>
              <a:rPr lang="en-GB" sz="700" dirty="0">
                <a:solidFill>
                  <a:srgbClr val="C00000"/>
                </a:solidFill>
                <a:latin typeface="Arial" panose="020B0604020202020204" pitchFamily="34" charset="0"/>
                <a:cs typeface="Arial" panose="020B0604020202020204" pitchFamily="34" charset="0"/>
                <a:hlinkClick r:id="rId9"/>
              </a:rPr>
              <a:t>https://doi.org/10.3389/fnagi.2022.1010765</a:t>
            </a:r>
            <a:endParaRPr lang="en-GB" sz="700" dirty="0">
              <a:solidFill>
                <a:srgbClr val="C00000"/>
              </a:solidFill>
              <a:latin typeface="Arial" panose="020B0604020202020204" pitchFamily="34" charset="0"/>
              <a:cs typeface="Arial" panose="020B0604020202020204" pitchFamily="34" charset="0"/>
            </a:endParaRPr>
          </a:p>
          <a:p>
            <a:endParaRPr lang="en-GB" sz="700" b="0" i="0" u="none" strike="noStrike" dirty="0">
              <a:solidFill>
                <a:srgbClr val="C00000"/>
              </a:solidFill>
              <a:effectLst/>
              <a:latin typeface="Arial" panose="020B0604020202020204" pitchFamily="34" charset="0"/>
              <a:cs typeface="Arial" panose="020B0604020202020204" pitchFamily="34" charset="0"/>
            </a:endParaRPr>
          </a:p>
        </p:txBody>
      </p:sp>
      <p:sp>
        <p:nvSpPr>
          <p:cNvPr id="4" name="Tijdelijke aanduiding voor tekst 3"/>
          <p:cNvSpPr>
            <a:spLocks noGrp="1"/>
          </p:cNvSpPr>
          <p:nvPr>
            <p:ph type="body" sz="quarter" idx="12"/>
          </p:nvPr>
        </p:nvSpPr>
        <p:spPr/>
        <p:txBody>
          <a:bodyPr/>
          <a:lstStyle/>
          <a:p>
            <a:r>
              <a:rPr lang="en-GB" dirty="0"/>
              <a:t>Background</a:t>
            </a:r>
          </a:p>
        </p:txBody>
      </p:sp>
      <p:sp>
        <p:nvSpPr>
          <p:cNvPr id="5" name="Tijdelijke aanduiding voor tekst 4"/>
          <p:cNvSpPr>
            <a:spLocks noGrp="1"/>
          </p:cNvSpPr>
          <p:nvPr>
            <p:ph type="body" sz="quarter" idx="16"/>
          </p:nvPr>
        </p:nvSpPr>
        <p:spPr>
          <a:xfrm>
            <a:off x="542191" y="1080001"/>
            <a:ext cx="5712835" cy="787908"/>
          </a:xfrm>
        </p:spPr>
        <p:txBody>
          <a:bodyPr/>
          <a:lstStyle/>
          <a:p>
            <a:pPr marL="285750" indent="-285750">
              <a:buFont typeface="Arial" panose="020B0604020202020204" pitchFamily="34" charset="0"/>
              <a:buChar char="•"/>
            </a:pPr>
            <a:r>
              <a:rPr lang="en-GB" dirty="0"/>
              <a:t>Alzheimer’s Disease (AD)</a:t>
            </a:r>
          </a:p>
          <a:p>
            <a:pPr marL="285750" indent="-285750">
              <a:buFont typeface="Arial" panose="020B0604020202020204" pitchFamily="34" charset="0"/>
              <a:buChar char="•"/>
            </a:pPr>
            <a:r>
              <a:rPr lang="en-GB" dirty="0"/>
              <a:t>Non-invasive 40 Hz sensory stimulation has been proposed as treatment for AD</a:t>
            </a:r>
            <a:r>
              <a:rPr lang="en-GB" baseline="30000" dirty="0"/>
              <a:t>1,2</a:t>
            </a:r>
            <a:endParaRPr lang="en-GB" dirty="0"/>
          </a:p>
        </p:txBody>
      </p:sp>
      <p:sp>
        <p:nvSpPr>
          <p:cNvPr id="9" name="Tijdelijke aanduiding voor tekst 2">
            <a:extLst>
              <a:ext uri="{FF2B5EF4-FFF2-40B4-BE49-F238E27FC236}">
                <a16:creationId xmlns:a16="http://schemas.microsoft.com/office/drawing/2014/main" id="{850E7CE1-C099-2356-1607-4C790ABAEF3B}"/>
              </a:ext>
            </a:extLst>
          </p:cNvPr>
          <p:cNvSpPr txBox="1">
            <a:spLocks/>
          </p:cNvSpPr>
          <p:nvPr/>
        </p:nvSpPr>
        <p:spPr>
          <a:xfrm>
            <a:off x="7421075" y="1773665"/>
            <a:ext cx="1308834" cy="266256"/>
          </a:xfrm>
          <a:prstGeom prst="rect">
            <a:avLst/>
          </a:prstGeom>
        </p:spPr>
        <p:txBody>
          <a:bodyPr lIns="0" tIns="0" rIns="180000" bIns="0" anchor="ctr" anchorCtr="0">
            <a:noAutofit/>
          </a:bodyPr>
          <a:lstStyle>
            <a:lvl1pPr marL="0" indent="0" algn="r" defTabSz="457200" rtl="0" eaLnBrk="1" latinLnBrk="0" hangingPunct="1">
              <a:spcBef>
                <a:spcPct val="20000"/>
              </a:spcBef>
              <a:buFont typeface="Arial"/>
              <a:buNone/>
              <a:defRPr sz="900" kern="1200" baseline="0">
                <a:solidFill>
                  <a:srgbClr val="BE311A"/>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700" dirty="0">
                <a:solidFill>
                  <a:srgbClr val="C00000"/>
                </a:solidFill>
                <a:latin typeface="Arial" panose="020B0604020202020204" pitchFamily="34" charset="0"/>
                <a:cs typeface="Arial" panose="020B0604020202020204" pitchFamily="34" charset="0"/>
              </a:rPr>
              <a:t>From figure 4 </a:t>
            </a:r>
            <a:r>
              <a:rPr lang="en-GB" sz="700" dirty="0" err="1">
                <a:solidFill>
                  <a:srgbClr val="C00000"/>
                </a:solidFill>
                <a:latin typeface="Arial" panose="020B0604020202020204" pitchFamily="34" charset="0"/>
                <a:cs typeface="Arial" panose="020B0604020202020204" pitchFamily="34" charset="0"/>
              </a:rPr>
              <a:t>i+j</a:t>
            </a:r>
            <a:r>
              <a:rPr lang="en-GB" sz="700" dirty="0">
                <a:solidFill>
                  <a:srgbClr val="C00000"/>
                </a:solidFill>
                <a:latin typeface="Arial" panose="020B0604020202020204" pitchFamily="34" charset="0"/>
                <a:cs typeface="Arial" panose="020B0604020202020204" pitchFamily="34" charset="0"/>
              </a:rPr>
              <a:t> of [3]</a:t>
            </a:r>
          </a:p>
        </p:txBody>
      </p:sp>
      <p:sp>
        <p:nvSpPr>
          <p:cNvPr id="12" name="Tijdelijke aanduiding voor tekst 4">
            <a:extLst>
              <a:ext uri="{FF2B5EF4-FFF2-40B4-BE49-F238E27FC236}">
                <a16:creationId xmlns:a16="http://schemas.microsoft.com/office/drawing/2014/main" id="{7E7A22DD-0465-618F-B08D-CF1462420F67}"/>
              </a:ext>
            </a:extLst>
          </p:cNvPr>
          <p:cNvSpPr txBox="1">
            <a:spLocks/>
          </p:cNvSpPr>
          <p:nvPr/>
        </p:nvSpPr>
        <p:spPr>
          <a:xfrm>
            <a:off x="542191" y="3038959"/>
            <a:ext cx="5712835" cy="1034129"/>
          </a:xfrm>
          <a:prstGeom prst="rect">
            <a:avLst/>
          </a:prstGeom>
        </p:spPr>
        <p:txBody>
          <a:bodyPr wrap="square" lIns="0" tIns="0" rIns="0" bIns="0" anchor="t" anchorCtr="0">
            <a:spAutoFit/>
          </a:bodyPr>
          <a:lstStyle>
            <a:lvl1pPr marL="0" indent="0" algn="l" defTabSz="457200" rtl="0" eaLnBrk="1" latinLnBrk="0" hangingPunct="1">
              <a:spcBef>
                <a:spcPct val="20000"/>
              </a:spcBef>
              <a:buFont typeface="Arial"/>
              <a:buNone/>
              <a:defRPr sz="1600" kern="1200" baseline="0">
                <a:solidFill>
                  <a:schemeClr val="tx1"/>
                </a:solidFill>
                <a:latin typeface="Times New Roman"/>
                <a:ea typeface="+mn-ea"/>
                <a:cs typeface="Times New Roman"/>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GB" dirty="0"/>
              <a:t>EEG showed comparable propagation for stroboscopic- and spectral flicker</a:t>
            </a:r>
            <a:r>
              <a:rPr lang="en-GB" baseline="30000" dirty="0"/>
              <a:t>6</a:t>
            </a:r>
            <a:r>
              <a:rPr lang="en-GB" dirty="0"/>
              <a:t>, but EEG has limited spatial resolution</a:t>
            </a:r>
          </a:p>
          <a:p>
            <a:pPr marL="285750" indent="-285750">
              <a:buFont typeface="Arial" panose="020B0604020202020204" pitchFamily="34" charset="0"/>
              <a:buChar char="•"/>
            </a:pPr>
            <a:r>
              <a:rPr lang="en-GB" dirty="0"/>
              <a:t>Visible stroboscopic flicker combined with a cognitive task, increases propagation of 40 Hz signal</a:t>
            </a:r>
            <a:r>
              <a:rPr lang="en-GB" baseline="30000" dirty="0"/>
              <a:t>7</a:t>
            </a:r>
            <a:endParaRPr lang="en-GB" dirty="0"/>
          </a:p>
        </p:txBody>
      </p:sp>
      <p:pic>
        <p:nvPicPr>
          <p:cNvPr id="14" name="Picture 13" descr="A graph of a blue line&#10;&#10;Description automatically generated">
            <a:extLst>
              <a:ext uri="{FF2B5EF4-FFF2-40B4-BE49-F238E27FC236}">
                <a16:creationId xmlns:a16="http://schemas.microsoft.com/office/drawing/2014/main" id="{169F7DCB-595D-B0C5-DEC1-A43CE1DAB20B}"/>
              </a:ext>
            </a:extLst>
          </p:cNvPr>
          <p:cNvPicPr>
            <a:picLocks noChangeAspect="1"/>
          </p:cNvPicPr>
          <p:nvPr/>
        </p:nvPicPr>
        <p:blipFill>
          <a:blip r:embed="rId10"/>
          <a:stretch>
            <a:fillRect/>
          </a:stretch>
        </p:blipFill>
        <p:spPr>
          <a:xfrm>
            <a:off x="6172338" y="2012246"/>
            <a:ext cx="2497474" cy="1908784"/>
          </a:xfrm>
          <a:prstGeom prst="rect">
            <a:avLst/>
          </a:prstGeom>
        </p:spPr>
      </p:pic>
      <p:sp>
        <p:nvSpPr>
          <p:cNvPr id="15" name="Tijdelijke aanduiding voor tekst 2">
            <a:extLst>
              <a:ext uri="{FF2B5EF4-FFF2-40B4-BE49-F238E27FC236}">
                <a16:creationId xmlns:a16="http://schemas.microsoft.com/office/drawing/2014/main" id="{F4D98F88-C1B7-63A8-4338-CEA48C4A1A42}"/>
              </a:ext>
            </a:extLst>
          </p:cNvPr>
          <p:cNvSpPr txBox="1">
            <a:spLocks/>
          </p:cNvSpPr>
          <p:nvPr/>
        </p:nvSpPr>
        <p:spPr>
          <a:xfrm>
            <a:off x="7432650" y="3833959"/>
            <a:ext cx="1308834" cy="266256"/>
          </a:xfrm>
          <a:prstGeom prst="rect">
            <a:avLst/>
          </a:prstGeom>
        </p:spPr>
        <p:txBody>
          <a:bodyPr lIns="0" tIns="0" rIns="180000" bIns="0" anchor="ctr" anchorCtr="0">
            <a:noAutofit/>
          </a:bodyPr>
          <a:lstStyle>
            <a:lvl1pPr marL="0" indent="0" algn="r" defTabSz="457200" rtl="0" eaLnBrk="1" latinLnBrk="0" hangingPunct="1">
              <a:spcBef>
                <a:spcPct val="20000"/>
              </a:spcBef>
              <a:buFont typeface="Arial"/>
              <a:buNone/>
              <a:defRPr sz="900" kern="1200" baseline="0">
                <a:solidFill>
                  <a:srgbClr val="BE311A"/>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700" dirty="0">
                <a:solidFill>
                  <a:srgbClr val="C00000"/>
                </a:solidFill>
                <a:latin typeface="Arial" panose="020B0604020202020204" pitchFamily="34" charset="0"/>
                <a:cs typeface="Arial" panose="020B0604020202020204" pitchFamily="34" charset="0"/>
              </a:rPr>
              <a:t>From figure 6 a of [5]</a:t>
            </a:r>
          </a:p>
        </p:txBody>
      </p:sp>
      <p:sp>
        <p:nvSpPr>
          <p:cNvPr id="16" name="Tijdelijke aanduiding voor tekst 4">
            <a:extLst>
              <a:ext uri="{FF2B5EF4-FFF2-40B4-BE49-F238E27FC236}">
                <a16:creationId xmlns:a16="http://schemas.microsoft.com/office/drawing/2014/main" id="{674210E7-2589-AFCB-37B3-C0DB14F8A1DC}"/>
              </a:ext>
            </a:extLst>
          </p:cNvPr>
          <p:cNvSpPr txBox="1">
            <a:spLocks/>
          </p:cNvSpPr>
          <p:nvPr/>
        </p:nvSpPr>
        <p:spPr>
          <a:xfrm>
            <a:off x="544116" y="1929710"/>
            <a:ext cx="5712835" cy="1034129"/>
          </a:xfrm>
          <a:prstGeom prst="rect">
            <a:avLst/>
          </a:prstGeom>
        </p:spPr>
        <p:txBody>
          <a:bodyPr wrap="square" lIns="0" tIns="0" rIns="0" bIns="0" anchor="t" anchorCtr="0">
            <a:spAutoFit/>
          </a:bodyPr>
          <a:lstStyle>
            <a:lvl1pPr marL="0" indent="0" algn="l" defTabSz="457200" rtl="0" eaLnBrk="1" latinLnBrk="0" hangingPunct="1">
              <a:spcBef>
                <a:spcPct val="20000"/>
              </a:spcBef>
              <a:buFont typeface="Arial"/>
              <a:buNone/>
              <a:defRPr sz="1600" kern="1200" baseline="0">
                <a:solidFill>
                  <a:schemeClr val="tx1"/>
                </a:solidFill>
                <a:latin typeface="Times New Roman"/>
                <a:ea typeface="+mn-ea"/>
                <a:cs typeface="Times New Roman"/>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GB" dirty="0"/>
              <a:t>Pre-clinical evidence of positive impact on plaques</a:t>
            </a:r>
            <a:r>
              <a:rPr lang="en-GB" baseline="30000" dirty="0"/>
              <a:t>3</a:t>
            </a:r>
            <a:r>
              <a:rPr lang="en-GB" dirty="0"/>
              <a:t>, synaptic density, and behaviour</a:t>
            </a:r>
            <a:r>
              <a:rPr lang="en-GB" baseline="30000" dirty="0"/>
              <a:t>4</a:t>
            </a:r>
          </a:p>
          <a:p>
            <a:pPr marL="285750" indent="-285750">
              <a:buFont typeface="Arial" panose="020B0604020202020204" pitchFamily="34" charset="0"/>
              <a:buChar char="•"/>
            </a:pPr>
            <a:r>
              <a:rPr lang="en-GB" i="1" dirty="0"/>
              <a:t>Invisible spectral flicker </a:t>
            </a:r>
            <a:r>
              <a:rPr lang="en-GB" dirty="0"/>
              <a:t>was proposed as an alternative with reduced perceived flicker</a:t>
            </a:r>
            <a:r>
              <a:rPr lang="en-GB" baseline="30000" dirty="0"/>
              <a:t>5</a:t>
            </a:r>
            <a:endParaRPr lang="en-GB" dirty="0"/>
          </a:p>
        </p:txBody>
      </p:sp>
    </p:spTree>
    <p:extLst>
      <p:ext uri="{BB962C8B-B14F-4D97-AF65-F5344CB8AC3E}">
        <p14:creationId xmlns:p14="http://schemas.microsoft.com/office/powerpoint/2010/main" val="331883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xEl>
                                              <p:pRg st="1" end="1"/>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p"/>
      <p:bldP spid="9" grpId="0"/>
      <p:bldP spid="12" grpId="0" uiExpand="1" build="p"/>
      <p:bldP spid="15" grpId="1"/>
      <p:bldP spid="1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72E4-199F-C6BF-70DC-ED20064DD870}"/>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BB162AD0-888B-5507-5AC7-038DD363B151}"/>
              </a:ext>
            </a:extLst>
          </p:cNvPr>
          <p:cNvSpPr>
            <a:spLocks noGrp="1"/>
          </p:cNvSpPr>
          <p:nvPr>
            <p:ph type="body" sz="quarter" idx="11"/>
          </p:nvPr>
        </p:nvSpPr>
        <p:spPr>
          <a:xfrm>
            <a:off x="2307266" y="4412512"/>
            <a:ext cx="6836732" cy="730988"/>
          </a:xfrm>
        </p:spPr>
        <p:txBody>
          <a:bodyPr/>
          <a:lstStyle/>
          <a:p>
            <a:r>
              <a:rPr lang="en-US" sz="1050" dirty="0"/>
              <a:t>We consider the three types of visual stimulation as somewhat </a:t>
            </a:r>
            <a:r>
              <a:rPr lang="en-US" sz="1050" i="1" dirty="0"/>
              <a:t>ordinal</a:t>
            </a:r>
            <a:r>
              <a:rPr lang="en-US" sz="1050" dirty="0"/>
              <a:t>. Static light is the lower extreme, visible stroboscopic flicker is the upper extreme, and invisible spectral flicker is the middle ground.</a:t>
            </a:r>
          </a:p>
        </p:txBody>
      </p:sp>
      <p:sp>
        <p:nvSpPr>
          <p:cNvPr id="4" name="Text Placeholder 3">
            <a:extLst>
              <a:ext uri="{FF2B5EF4-FFF2-40B4-BE49-F238E27FC236}">
                <a16:creationId xmlns:a16="http://schemas.microsoft.com/office/drawing/2014/main" id="{1D23DD39-88F9-31CE-402A-2A201F2D4498}"/>
              </a:ext>
            </a:extLst>
          </p:cNvPr>
          <p:cNvSpPr>
            <a:spLocks noGrp="1"/>
          </p:cNvSpPr>
          <p:nvPr>
            <p:ph type="body" sz="quarter" idx="12"/>
          </p:nvPr>
        </p:nvSpPr>
        <p:spPr/>
        <p:txBody>
          <a:bodyPr/>
          <a:lstStyle/>
          <a:p>
            <a:r>
              <a:rPr lang="en-US" dirty="0"/>
              <a:t>Research Questions</a:t>
            </a:r>
          </a:p>
        </p:txBody>
      </p:sp>
      <p:sp>
        <p:nvSpPr>
          <p:cNvPr id="5" name="Text Placeholder 4">
            <a:extLst>
              <a:ext uri="{FF2B5EF4-FFF2-40B4-BE49-F238E27FC236}">
                <a16:creationId xmlns:a16="http://schemas.microsoft.com/office/drawing/2014/main" id="{F258F11B-B32D-7B7C-9025-A83405B4A800}"/>
              </a:ext>
            </a:extLst>
          </p:cNvPr>
          <p:cNvSpPr>
            <a:spLocks noGrp="1"/>
          </p:cNvSpPr>
          <p:nvPr>
            <p:ph type="body" sz="quarter" idx="16"/>
          </p:nvPr>
        </p:nvSpPr>
        <p:spPr>
          <a:xfrm>
            <a:off x="900000" y="1080001"/>
            <a:ext cx="7560000" cy="1920526"/>
          </a:xfrm>
        </p:spPr>
        <p:txBody>
          <a:bodyPr/>
          <a:lstStyle/>
          <a:p>
            <a:pPr marL="342900" indent="-342900">
              <a:buFont typeface="Arial"/>
              <a:buAutoNum type="arabicPeriod"/>
            </a:pPr>
            <a:r>
              <a:rPr lang="en-GB" dirty="0"/>
              <a:t>Does spatial attention modulate the 40 Hz response propagation from visible stroboscopic flicker and invisible spectral flicker? </a:t>
            </a:r>
          </a:p>
          <a:p>
            <a:pPr marL="342900" indent="-342900">
              <a:buFont typeface="Arial"/>
              <a:buAutoNum type="arabicPeriod"/>
            </a:pPr>
            <a:r>
              <a:rPr lang="en-GB" dirty="0"/>
              <a:t>Is the effect on propagation caused by the cognitive engagement or by a specifically visual task?</a:t>
            </a:r>
          </a:p>
          <a:p>
            <a:pPr marL="342900" indent="-342900">
              <a:buAutoNum type="arabicPeriod"/>
            </a:pPr>
            <a:r>
              <a:rPr lang="en-GB" dirty="0"/>
              <a:t>How does 40 Hz flicker affect cognitive performance?</a:t>
            </a:r>
          </a:p>
          <a:p>
            <a:pPr marL="342900" indent="-342900">
              <a:buAutoNum type="arabicPeriod"/>
            </a:pPr>
            <a:endParaRPr lang="en-GB" dirty="0"/>
          </a:p>
          <a:p>
            <a:endParaRPr lang="en-GB" dirty="0"/>
          </a:p>
        </p:txBody>
      </p:sp>
    </p:spTree>
    <p:extLst>
      <p:ext uri="{BB962C8B-B14F-4D97-AF65-F5344CB8AC3E}">
        <p14:creationId xmlns:p14="http://schemas.microsoft.com/office/powerpoint/2010/main" val="54088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Methods: Experiment 1/2</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900000" y="1080001"/>
            <a:ext cx="4489190" cy="1083374"/>
          </a:xfrm>
        </p:spPr>
        <p:txBody>
          <a:bodyPr/>
          <a:lstStyle/>
          <a:p>
            <a:r>
              <a:rPr lang="en-GB" dirty="0"/>
              <a:t>MEG experiment of 2 x 3 factorial design:</a:t>
            </a:r>
          </a:p>
          <a:p>
            <a:r>
              <a:rPr lang="en-GB" dirty="0"/>
              <a:t>Lateralised attention</a:t>
            </a:r>
          </a:p>
          <a:p>
            <a:r>
              <a:rPr lang="en-GB" dirty="0"/>
              <a:t>Three types of flicker conditions (stroboscopic- and spectral flicker, and static light with no flicker)</a:t>
            </a:r>
          </a:p>
        </p:txBody>
      </p:sp>
      <p:pic>
        <p:nvPicPr>
          <p:cNvPr id="17" name="Picture 16">
            <a:extLst>
              <a:ext uri="{FF2B5EF4-FFF2-40B4-BE49-F238E27FC236}">
                <a16:creationId xmlns:a16="http://schemas.microsoft.com/office/drawing/2014/main" id="{5770E718-D7A6-6354-BA5C-B38D1789FB7B}"/>
              </a:ext>
            </a:extLst>
          </p:cNvPr>
          <p:cNvPicPr>
            <a:picLocks noChangeAspect="1"/>
          </p:cNvPicPr>
          <p:nvPr/>
        </p:nvPicPr>
        <p:blipFill>
          <a:blip r:embed="rId3"/>
          <a:srcRect/>
          <a:stretch/>
        </p:blipFill>
        <p:spPr>
          <a:xfrm>
            <a:off x="6418105" y="2192432"/>
            <a:ext cx="1579440" cy="994728"/>
          </a:xfrm>
          <a:prstGeom prst="rect">
            <a:avLst/>
          </a:prstGeom>
          <a:ln w="19050">
            <a:solidFill>
              <a:schemeClr val="tx1"/>
            </a:solidFill>
          </a:ln>
        </p:spPr>
      </p:pic>
      <p:pic>
        <p:nvPicPr>
          <p:cNvPr id="19" name="Picture 18">
            <a:extLst>
              <a:ext uri="{FF2B5EF4-FFF2-40B4-BE49-F238E27FC236}">
                <a16:creationId xmlns:a16="http://schemas.microsoft.com/office/drawing/2014/main" id="{2057214D-DBA0-1E44-FB63-C0D396A111B1}"/>
              </a:ext>
            </a:extLst>
          </p:cNvPr>
          <p:cNvPicPr>
            <a:picLocks noChangeAspect="1"/>
          </p:cNvPicPr>
          <p:nvPr/>
        </p:nvPicPr>
        <p:blipFill>
          <a:blip r:embed="rId4"/>
          <a:srcRect/>
          <a:stretch/>
        </p:blipFill>
        <p:spPr>
          <a:xfrm>
            <a:off x="6418105" y="3630779"/>
            <a:ext cx="1579440" cy="994728"/>
          </a:xfrm>
          <a:prstGeom prst="rect">
            <a:avLst/>
          </a:prstGeom>
          <a:ln w="19050">
            <a:solidFill>
              <a:schemeClr val="tx1"/>
            </a:solidFill>
          </a:ln>
        </p:spPr>
      </p:pic>
      <p:sp>
        <p:nvSpPr>
          <p:cNvPr id="7" name="Text Placeholder 6">
            <a:extLst>
              <a:ext uri="{FF2B5EF4-FFF2-40B4-BE49-F238E27FC236}">
                <a16:creationId xmlns:a16="http://schemas.microsoft.com/office/drawing/2014/main" id="{2F4427F3-3742-5C76-48A7-38C270566D7F}"/>
              </a:ext>
            </a:extLst>
          </p:cNvPr>
          <p:cNvSpPr>
            <a:spLocks noGrp="1"/>
          </p:cNvSpPr>
          <p:nvPr>
            <p:ph type="body" sz="quarter" idx="11"/>
          </p:nvPr>
        </p:nvSpPr>
        <p:spPr/>
        <p:txBody>
          <a:bodyPr/>
          <a:lstStyle/>
          <a:p>
            <a:r>
              <a:rPr lang="en-GB" sz="800" dirty="0"/>
              <a:t>* With 10% probability, the fixation grating will only last 500 – 1000 </a:t>
            </a:r>
            <a:r>
              <a:rPr lang="en-GB" sz="800" dirty="0" err="1"/>
              <a:t>ms</a:t>
            </a:r>
            <a:r>
              <a:rPr lang="en-GB" sz="800" dirty="0"/>
              <a:t> (uniform distribution), otherwise 1000 – 2500 </a:t>
            </a:r>
            <a:r>
              <a:rPr lang="en-GB" sz="800" dirty="0" err="1"/>
              <a:t>ms</a:t>
            </a:r>
            <a:r>
              <a:rPr lang="en-GB" sz="800" dirty="0"/>
              <a:t> (uniform distribution)</a:t>
            </a:r>
          </a:p>
          <a:p>
            <a:r>
              <a:rPr lang="en-GB" sz="800" dirty="0"/>
              <a:t>** Given the fixation grating duration exceeds 1000 </a:t>
            </a:r>
            <a:r>
              <a:rPr lang="en-GB" sz="800" dirty="0" err="1"/>
              <a:t>ms</a:t>
            </a:r>
            <a:r>
              <a:rPr lang="en-GB" sz="800" dirty="0"/>
              <a:t>, there is 10 % chance the fixation grating lasts 2500 </a:t>
            </a:r>
            <a:r>
              <a:rPr lang="en-GB" sz="800" dirty="0" err="1"/>
              <a:t>ms</a:t>
            </a:r>
            <a:r>
              <a:rPr lang="en-GB" sz="800" dirty="0"/>
              <a:t>, and the discrimination grating never shows</a:t>
            </a:r>
          </a:p>
        </p:txBody>
      </p:sp>
      <p:cxnSp>
        <p:nvCxnSpPr>
          <p:cNvPr id="25" name="Straight Arrow Connector 24">
            <a:extLst>
              <a:ext uri="{FF2B5EF4-FFF2-40B4-BE49-F238E27FC236}">
                <a16:creationId xmlns:a16="http://schemas.microsoft.com/office/drawing/2014/main" id="{6378723E-A3AC-5845-29BE-99FFB9FCBAA9}"/>
              </a:ext>
            </a:extLst>
          </p:cNvPr>
          <p:cNvCxnSpPr>
            <a:cxnSpLocks/>
            <a:stCxn id="17" idx="2"/>
            <a:endCxn id="19" idx="0"/>
          </p:cNvCxnSpPr>
          <p:nvPr/>
        </p:nvCxnSpPr>
        <p:spPr>
          <a:xfrm>
            <a:off x="7207825" y="3187160"/>
            <a:ext cx="0" cy="443619"/>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graphicFrame>
        <p:nvGraphicFramePr>
          <p:cNvPr id="29" name="Table 28">
            <a:extLst>
              <a:ext uri="{FF2B5EF4-FFF2-40B4-BE49-F238E27FC236}">
                <a16:creationId xmlns:a16="http://schemas.microsoft.com/office/drawing/2014/main" id="{DFE18775-056A-9388-BEE9-18B4D66E9AAF}"/>
              </a:ext>
            </a:extLst>
          </p:cNvPr>
          <p:cNvGraphicFramePr>
            <a:graphicFrameLocks noGrp="1"/>
          </p:cNvGraphicFramePr>
          <p:nvPr>
            <p:extLst>
              <p:ext uri="{D42A27DB-BD31-4B8C-83A1-F6EECF244321}">
                <p14:modId xmlns:p14="http://schemas.microsoft.com/office/powerpoint/2010/main" val="1653943015"/>
              </p:ext>
            </p:extLst>
          </p:nvPr>
        </p:nvGraphicFramePr>
        <p:xfrm>
          <a:off x="511228" y="2430750"/>
          <a:ext cx="5266484" cy="1551228"/>
        </p:xfrm>
        <a:graphic>
          <a:graphicData uri="http://schemas.openxmlformats.org/drawingml/2006/table">
            <a:tbl>
              <a:tblPr firstRow="1" bandRow="1">
                <a:tableStyleId>{5940675A-B579-460E-94D1-54222C63F5DA}</a:tableStyleId>
              </a:tblPr>
              <a:tblGrid>
                <a:gridCol w="885714">
                  <a:extLst>
                    <a:ext uri="{9D8B030D-6E8A-4147-A177-3AD203B41FA5}">
                      <a16:colId xmlns:a16="http://schemas.microsoft.com/office/drawing/2014/main" val="3621655917"/>
                    </a:ext>
                  </a:extLst>
                </a:gridCol>
                <a:gridCol w="935915">
                  <a:extLst>
                    <a:ext uri="{9D8B030D-6E8A-4147-A177-3AD203B41FA5}">
                      <a16:colId xmlns:a16="http://schemas.microsoft.com/office/drawing/2014/main" val="1431049341"/>
                    </a:ext>
                  </a:extLst>
                </a:gridCol>
                <a:gridCol w="796066">
                  <a:extLst>
                    <a:ext uri="{9D8B030D-6E8A-4147-A177-3AD203B41FA5}">
                      <a16:colId xmlns:a16="http://schemas.microsoft.com/office/drawing/2014/main" val="3950852193"/>
                    </a:ext>
                  </a:extLst>
                </a:gridCol>
                <a:gridCol w="391724">
                  <a:extLst>
                    <a:ext uri="{9D8B030D-6E8A-4147-A177-3AD203B41FA5}">
                      <a16:colId xmlns:a16="http://schemas.microsoft.com/office/drawing/2014/main" val="3020445425"/>
                    </a:ext>
                  </a:extLst>
                </a:gridCol>
                <a:gridCol w="752355">
                  <a:extLst>
                    <a:ext uri="{9D8B030D-6E8A-4147-A177-3AD203B41FA5}">
                      <a16:colId xmlns:a16="http://schemas.microsoft.com/office/drawing/2014/main" val="1682960344"/>
                    </a:ext>
                  </a:extLst>
                </a:gridCol>
                <a:gridCol w="1504710">
                  <a:extLst>
                    <a:ext uri="{9D8B030D-6E8A-4147-A177-3AD203B41FA5}">
                      <a16:colId xmlns:a16="http://schemas.microsoft.com/office/drawing/2014/main" val="2392069006"/>
                    </a:ext>
                  </a:extLst>
                </a:gridCol>
              </a:tblGrid>
              <a:tr h="387807">
                <a:tc>
                  <a:txBody>
                    <a:bodyPr/>
                    <a:lstStyle/>
                    <a:p>
                      <a:r>
                        <a:rPr lang="en-GB" sz="900" dirty="0"/>
                        <a:t>Screen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Fixation Cross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Lateral Cue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2">
                  <a:txBody>
                    <a:bodyPr/>
                    <a:lstStyle/>
                    <a:p>
                      <a:pPr algn="ctr"/>
                      <a:r>
                        <a:rPr lang="en-GB" sz="900" dirty="0"/>
                        <a:t>Fixation Grating</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hMerge="1">
                  <a:txBody>
                    <a:bodyPr/>
                    <a:lstStyle/>
                    <a:p>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GB" sz="900" dirty="0"/>
                        <a:t>Fixation Grating +</a:t>
                      </a:r>
                    </a:p>
                    <a:p>
                      <a:pPr algn="ctr"/>
                      <a:r>
                        <a:rPr lang="en-GB" sz="900" dirty="0"/>
                        <a:t>Discrimination Grating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6CBEE"/>
                    </a:solidFill>
                  </a:tcPr>
                </a:tc>
                <a:extLst>
                  <a:ext uri="{0D108BD9-81ED-4DB2-BD59-A6C34878D82A}">
                    <a16:rowId xmlns:a16="http://schemas.microsoft.com/office/drawing/2014/main" val="476983997"/>
                  </a:ext>
                </a:extLst>
              </a:tr>
              <a:tr h="387807">
                <a:tc>
                  <a:txBody>
                    <a:bodyPr/>
                    <a:lstStyle/>
                    <a:p>
                      <a:r>
                        <a:rPr lang="en-GB" sz="900" dirty="0"/>
                        <a:t>Stim. Devices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5">
                  <a:txBody>
                    <a:bodyPr/>
                    <a:lstStyle/>
                    <a:p>
                      <a:pPr algn="l"/>
                      <a:r>
                        <a:rPr lang="en-GB" sz="900" dirty="0"/>
                        <a:t>Light Stimulation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F7D"/>
                    </a:solidFill>
                  </a:tcPr>
                </a:tc>
                <a:tc hMerge="1">
                  <a:txBody>
                    <a:bodyPr/>
                    <a:lstStyle/>
                    <a:p>
                      <a:pPr algn="ctr"/>
                      <a:r>
                        <a:rPr lang="en-GB" sz="900" dirty="0"/>
                        <a:t>Light Stimulation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14142146"/>
                  </a:ext>
                </a:extLst>
              </a:tr>
              <a:tr h="387807">
                <a:tc>
                  <a:txBody>
                    <a:bodyPr/>
                    <a:lstStyle/>
                    <a:p>
                      <a:r>
                        <a:rPr lang="en-GB" sz="900" dirty="0"/>
                        <a:t>Button Press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9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900" dirty="0"/>
                    </a:p>
                  </a:txBody>
                  <a:tcPr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900" dirty="0"/>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Indicate Congruence or Incongruence of Grating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AFFF"/>
                    </a:solidFill>
                  </a:tcPr>
                </a:tc>
                <a:extLst>
                  <a:ext uri="{0D108BD9-81ED-4DB2-BD59-A6C34878D82A}">
                    <a16:rowId xmlns:a16="http://schemas.microsoft.com/office/drawing/2014/main" val="507612217"/>
                  </a:ext>
                </a:extLst>
              </a:tr>
              <a:tr h="387807">
                <a:tc>
                  <a:txBody>
                    <a:bodyPr/>
                    <a:lstStyle/>
                    <a:p>
                      <a:r>
                        <a:rPr lang="en-GB" sz="900" dirty="0"/>
                        <a:t>Duration (</a:t>
                      </a:r>
                      <a:r>
                        <a:rPr lang="en-GB" sz="900" dirty="0" err="1"/>
                        <a:t>ms</a:t>
                      </a:r>
                      <a:r>
                        <a:rPr lang="en-GB" sz="9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GB" sz="900" dirty="0"/>
                        <a:t>500 – 2500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900" dirty="0"/>
                        <a:t>750</a:t>
                      </a:r>
                    </a:p>
                    <a:p>
                      <a:pPr algn="ctr"/>
                      <a:r>
                        <a:rPr lang="en-GB" sz="9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956253"/>
                  </a:ext>
                </a:extLst>
              </a:tr>
            </a:tbl>
          </a:graphicData>
        </a:graphic>
      </p:graphicFrame>
      <p:cxnSp>
        <p:nvCxnSpPr>
          <p:cNvPr id="30" name="Straight Arrow Connector 29">
            <a:extLst>
              <a:ext uri="{FF2B5EF4-FFF2-40B4-BE49-F238E27FC236}">
                <a16:creationId xmlns:a16="http://schemas.microsoft.com/office/drawing/2014/main" id="{02B45662-B414-1AD3-D8D0-2D8C5A6A523D}"/>
              </a:ext>
            </a:extLst>
          </p:cNvPr>
          <p:cNvCxnSpPr>
            <a:cxnSpLocks/>
          </p:cNvCxnSpPr>
          <p:nvPr/>
        </p:nvCxnSpPr>
        <p:spPr>
          <a:xfrm>
            <a:off x="511228" y="4055326"/>
            <a:ext cx="5266484" cy="0"/>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pic>
        <p:nvPicPr>
          <p:cNvPr id="1026" name="Picture 2" descr="Big Red - Accessibility Switches">
            <a:extLst>
              <a:ext uri="{FF2B5EF4-FFF2-40B4-BE49-F238E27FC236}">
                <a16:creationId xmlns:a16="http://schemas.microsoft.com/office/drawing/2014/main" id="{53C27968-226B-F7CB-4EF5-81133DCA50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6000" y="3888255"/>
            <a:ext cx="648000" cy="648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5329934B-4436-1989-9F3F-4639076E5211}"/>
              </a:ext>
            </a:extLst>
          </p:cNvPr>
          <p:cNvGrpSpPr/>
          <p:nvPr/>
        </p:nvGrpSpPr>
        <p:grpSpPr>
          <a:xfrm>
            <a:off x="5407483" y="598736"/>
            <a:ext cx="3618184" cy="1415524"/>
            <a:chOff x="1001056" y="2478791"/>
            <a:chExt cx="3618184" cy="1415524"/>
          </a:xfrm>
        </p:grpSpPr>
        <p:pic>
          <p:nvPicPr>
            <p:cNvPr id="9" name="Picture 8" descr="A white rectangular object with a x in the center&#10;&#10;Description automatically generated">
              <a:extLst>
                <a:ext uri="{FF2B5EF4-FFF2-40B4-BE49-F238E27FC236}">
                  <a16:creationId xmlns:a16="http://schemas.microsoft.com/office/drawing/2014/main" id="{430F344D-0828-F58F-04DB-BD3EA0513A97}"/>
                </a:ext>
              </a:extLst>
            </p:cNvPr>
            <p:cNvPicPr>
              <a:picLocks noChangeAspect="1"/>
            </p:cNvPicPr>
            <p:nvPr/>
          </p:nvPicPr>
          <p:blipFill>
            <a:blip r:embed="rId6"/>
            <a:stretch>
              <a:fillRect/>
            </a:stretch>
          </p:blipFill>
          <p:spPr>
            <a:xfrm>
              <a:off x="1001056" y="2478791"/>
              <a:ext cx="3618184" cy="1415524"/>
            </a:xfrm>
            <a:prstGeom prst="rect">
              <a:avLst/>
            </a:prstGeom>
          </p:spPr>
        </p:pic>
        <p:pic>
          <p:nvPicPr>
            <p:cNvPr id="8" name="Picture 7">
              <a:extLst>
                <a:ext uri="{FF2B5EF4-FFF2-40B4-BE49-F238E27FC236}">
                  <a16:creationId xmlns:a16="http://schemas.microsoft.com/office/drawing/2014/main" id="{23000DD6-CD68-2C78-4A3D-D9F2FBD036CD}"/>
                </a:ext>
              </a:extLst>
            </p:cNvPr>
            <p:cNvPicPr>
              <a:picLocks noChangeAspect="1"/>
            </p:cNvPicPr>
            <p:nvPr/>
          </p:nvPicPr>
          <p:blipFill>
            <a:blip r:embed="rId7"/>
            <a:srcRect/>
            <a:stretch/>
          </p:blipFill>
          <p:spPr>
            <a:xfrm>
              <a:off x="2011678" y="2616815"/>
              <a:ext cx="1579440" cy="994730"/>
            </a:xfrm>
            <a:prstGeom prst="rect">
              <a:avLst/>
            </a:prstGeom>
            <a:ln w="19050">
              <a:solidFill>
                <a:schemeClr val="tx1"/>
              </a:solidFill>
            </a:ln>
          </p:spPr>
        </p:pic>
      </p:grpSp>
      <p:sp>
        <p:nvSpPr>
          <p:cNvPr id="33" name="Right Arrow 32">
            <a:extLst>
              <a:ext uri="{FF2B5EF4-FFF2-40B4-BE49-F238E27FC236}">
                <a16:creationId xmlns:a16="http://schemas.microsoft.com/office/drawing/2014/main" id="{FFF6ACA2-9AD5-99B1-1313-5D0936AFE857}"/>
              </a:ext>
            </a:extLst>
          </p:cNvPr>
          <p:cNvSpPr/>
          <p:nvPr/>
        </p:nvSpPr>
        <p:spPr>
          <a:xfrm>
            <a:off x="7100046" y="1126545"/>
            <a:ext cx="268942" cy="218157"/>
          </a:xfrm>
          <a:prstGeom prst="right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 Placeholder 4">
            <a:extLst>
              <a:ext uri="{FF2B5EF4-FFF2-40B4-BE49-F238E27FC236}">
                <a16:creationId xmlns:a16="http://schemas.microsoft.com/office/drawing/2014/main" id="{79765B20-3B39-57A2-69A2-F54F88DCD260}"/>
              </a:ext>
            </a:extLst>
          </p:cNvPr>
          <p:cNvSpPr txBox="1">
            <a:spLocks/>
          </p:cNvSpPr>
          <p:nvPr/>
        </p:nvSpPr>
        <p:spPr>
          <a:xfrm>
            <a:off x="511227" y="4145317"/>
            <a:ext cx="5545327" cy="184666"/>
          </a:xfrm>
          <a:prstGeom prst="rect">
            <a:avLst/>
          </a:prstGeom>
        </p:spPr>
        <p:txBody>
          <a:bodyPr wrap="square" lIns="0" tIns="0" rIns="0" bIns="0" anchor="t" anchorCtr="0">
            <a:spAutoFit/>
          </a:bodyPr>
          <a:lstStyle>
            <a:lvl1pPr marL="0" indent="0" algn="l" defTabSz="457200" rtl="0" eaLnBrk="1" latinLnBrk="0" hangingPunct="1">
              <a:spcBef>
                <a:spcPct val="20000"/>
              </a:spcBef>
              <a:buFont typeface="Arial"/>
              <a:buNone/>
              <a:defRPr sz="1600" kern="1200" baseline="0">
                <a:solidFill>
                  <a:schemeClr val="tx1"/>
                </a:solidFill>
                <a:latin typeface="Times New Roman"/>
                <a:ea typeface="+mn-ea"/>
                <a:cs typeface="Times New Roman"/>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200" dirty="0"/>
              <a:t>Between trials: Rest period of 3 seconds with fixation cross</a:t>
            </a:r>
          </a:p>
        </p:txBody>
      </p:sp>
      <p:cxnSp>
        <p:nvCxnSpPr>
          <p:cNvPr id="21" name="Straight Arrow Connector 20">
            <a:extLst>
              <a:ext uri="{FF2B5EF4-FFF2-40B4-BE49-F238E27FC236}">
                <a16:creationId xmlns:a16="http://schemas.microsoft.com/office/drawing/2014/main" id="{6901DA24-884B-4863-2CC7-049A620A1721}"/>
              </a:ext>
            </a:extLst>
          </p:cNvPr>
          <p:cNvCxnSpPr>
            <a:cxnSpLocks/>
            <a:stCxn id="8" idx="2"/>
            <a:endCxn id="17" idx="0"/>
          </p:cNvCxnSpPr>
          <p:nvPr/>
        </p:nvCxnSpPr>
        <p:spPr>
          <a:xfrm>
            <a:off x="7207825" y="1731490"/>
            <a:ext cx="0" cy="460942"/>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A6CAA4E5-0CA8-4EB5-46C3-6FAF7A1A6E82}"/>
              </a:ext>
            </a:extLst>
          </p:cNvPr>
          <p:cNvSpPr/>
          <p:nvPr/>
        </p:nvSpPr>
        <p:spPr>
          <a:xfrm>
            <a:off x="5515739" y="1388714"/>
            <a:ext cx="787264" cy="557442"/>
          </a:xfrm>
          <a:prstGeom prst="rect">
            <a:avLst/>
          </a:prstGeom>
          <a:gradFill flip="none" rotWithShape="1">
            <a:gsLst>
              <a:gs pos="12000">
                <a:schemeClr val="accent6">
                  <a:alpha val="61655"/>
                </a:schemeClr>
              </a:gs>
              <a:gs pos="69000">
                <a:schemeClr val="accent6">
                  <a:lumMod val="40000"/>
                  <a:lumOff val="60000"/>
                </a:schemeClr>
              </a:gs>
              <a:gs pos="95000">
                <a:schemeClr val="accent6">
                  <a:lumMod val="20000"/>
                  <a:lumOff val="80000"/>
                  <a:alpha val="51052"/>
                </a:schemeClr>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C14793D5-C02F-CA42-3479-0EF4A5552695}"/>
              </a:ext>
            </a:extLst>
          </p:cNvPr>
          <p:cNvSpPr/>
          <p:nvPr/>
        </p:nvSpPr>
        <p:spPr>
          <a:xfrm>
            <a:off x="8124091" y="1386849"/>
            <a:ext cx="787264" cy="557442"/>
          </a:xfrm>
          <a:prstGeom prst="rect">
            <a:avLst/>
          </a:prstGeom>
          <a:gradFill flip="none" rotWithShape="1">
            <a:gsLst>
              <a:gs pos="12000">
                <a:schemeClr val="accent6">
                  <a:alpha val="61655"/>
                </a:schemeClr>
              </a:gs>
              <a:gs pos="69000">
                <a:schemeClr val="accent6">
                  <a:lumMod val="40000"/>
                  <a:lumOff val="60000"/>
                </a:schemeClr>
              </a:gs>
              <a:gs pos="95000">
                <a:schemeClr val="accent6">
                  <a:lumMod val="20000"/>
                  <a:lumOff val="80000"/>
                  <a:alpha val="51052"/>
                </a:schemeClr>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0" name="Cross 19">
            <a:extLst>
              <a:ext uri="{FF2B5EF4-FFF2-40B4-BE49-F238E27FC236}">
                <a16:creationId xmlns:a16="http://schemas.microsoft.com/office/drawing/2014/main" id="{6BD04621-2320-D1FE-EE1F-F7FD2ACA6968}"/>
              </a:ext>
            </a:extLst>
          </p:cNvPr>
          <p:cNvSpPr/>
          <p:nvPr/>
        </p:nvSpPr>
        <p:spPr>
          <a:xfrm>
            <a:off x="7106554" y="1124177"/>
            <a:ext cx="220042" cy="218157"/>
          </a:xfrm>
          <a:prstGeom prst="plus">
            <a:avLst>
              <a:gd name="adj" fmla="val 3809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41662B63-100E-1D43-ADA1-86BCA97BEF51}"/>
              </a:ext>
            </a:extLst>
          </p:cNvPr>
          <p:cNvSpPr/>
          <p:nvPr/>
        </p:nvSpPr>
        <p:spPr>
          <a:xfrm>
            <a:off x="2342233" y="2381352"/>
            <a:ext cx="787264" cy="161853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99AD31F6-8170-DCCF-EB36-5248E70E2AB4}"/>
              </a:ext>
            </a:extLst>
          </p:cNvPr>
          <p:cNvSpPr/>
          <p:nvPr/>
        </p:nvSpPr>
        <p:spPr>
          <a:xfrm>
            <a:off x="3129497" y="2376463"/>
            <a:ext cx="1137256" cy="161853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0F071B4C-6AE3-DD1F-8EF8-1360454F9AE4}"/>
              </a:ext>
            </a:extLst>
          </p:cNvPr>
          <p:cNvSpPr/>
          <p:nvPr/>
        </p:nvSpPr>
        <p:spPr>
          <a:xfrm>
            <a:off x="4266754" y="2387083"/>
            <a:ext cx="1547264" cy="161853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8727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26"/>
                                        </p:tgtEl>
                                        <p:attrNameLst>
                                          <p:attrName>style.visibility</p:attrName>
                                        </p:attrNameLst>
                                      </p:cBhvr>
                                      <p:to>
                                        <p:strVal val="visible"/>
                                      </p:to>
                                    </p:set>
                                  </p:childTnLst>
                                </p:cTn>
                              </p:par>
                              <p:par>
                                <p:cTn id="59" presetID="1" presetClass="exit"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build="p"/>
      <p:bldP spid="33" grpId="0" animBg="1"/>
      <p:bldP spid="35" grpId="0"/>
      <p:bldP spid="15" grpId="0" animBg="1"/>
      <p:bldP spid="16" grpId="0" animBg="1"/>
      <p:bldP spid="20" grpId="0" animBg="1"/>
      <p:bldP spid="20" grpId="1" animBg="1"/>
      <p:bldP spid="3" grpId="0" animBg="1"/>
      <p:bldP spid="6"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Methods: Experiment 2/2</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900000" y="1080001"/>
            <a:ext cx="4922302" cy="837152"/>
          </a:xfrm>
        </p:spPr>
        <p:txBody>
          <a:bodyPr/>
          <a:lstStyle/>
          <a:p>
            <a:r>
              <a:rPr lang="en-GB" dirty="0"/>
              <a:t>MEG experiment of 2 x 3 factorial design:</a:t>
            </a:r>
          </a:p>
          <a:p>
            <a:r>
              <a:rPr lang="en-GB" dirty="0"/>
              <a:t>Mental arithmetic at two levels of difficulty,</a:t>
            </a:r>
          </a:p>
          <a:p>
            <a:r>
              <a:rPr lang="en-GB" dirty="0"/>
              <a:t>Three types of flicker conditions</a:t>
            </a:r>
          </a:p>
        </p:txBody>
      </p:sp>
      <p:pic>
        <p:nvPicPr>
          <p:cNvPr id="19" name="Picture 18">
            <a:extLst>
              <a:ext uri="{FF2B5EF4-FFF2-40B4-BE49-F238E27FC236}">
                <a16:creationId xmlns:a16="http://schemas.microsoft.com/office/drawing/2014/main" id="{2057214D-DBA0-1E44-FB63-C0D396A111B1}"/>
              </a:ext>
            </a:extLst>
          </p:cNvPr>
          <p:cNvPicPr>
            <a:picLocks noChangeAspect="1"/>
          </p:cNvPicPr>
          <p:nvPr/>
        </p:nvPicPr>
        <p:blipFill>
          <a:blip r:embed="rId3"/>
          <a:srcRect/>
          <a:stretch/>
        </p:blipFill>
        <p:spPr>
          <a:xfrm>
            <a:off x="6411257" y="3348998"/>
            <a:ext cx="1583861" cy="1103662"/>
          </a:xfrm>
          <a:prstGeom prst="rect">
            <a:avLst/>
          </a:prstGeom>
          <a:ln w="19050">
            <a:solidFill>
              <a:schemeClr val="tx1"/>
            </a:solidFill>
          </a:ln>
        </p:spPr>
      </p:pic>
      <p:sp>
        <p:nvSpPr>
          <p:cNvPr id="7" name="Text Placeholder 6">
            <a:extLst>
              <a:ext uri="{FF2B5EF4-FFF2-40B4-BE49-F238E27FC236}">
                <a16:creationId xmlns:a16="http://schemas.microsoft.com/office/drawing/2014/main" id="{2F4427F3-3742-5C76-48A7-38C270566D7F}"/>
              </a:ext>
            </a:extLst>
          </p:cNvPr>
          <p:cNvSpPr>
            <a:spLocks noGrp="1"/>
          </p:cNvSpPr>
          <p:nvPr>
            <p:ph type="body" sz="quarter" idx="11"/>
          </p:nvPr>
        </p:nvSpPr>
        <p:spPr/>
        <p:txBody>
          <a:bodyPr/>
          <a:lstStyle/>
          <a:p>
            <a:endParaRPr lang="en-GB" dirty="0"/>
          </a:p>
        </p:txBody>
      </p:sp>
      <p:cxnSp>
        <p:nvCxnSpPr>
          <p:cNvPr id="25" name="Straight Arrow Connector 24">
            <a:extLst>
              <a:ext uri="{FF2B5EF4-FFF2-40B4-BE49-F238E27FC236}">
                <a16:creationId xmlns:a16="http://schemas.microsoft.com/office/drawing/2014/main" id="{6378723E-A3AC-5845-29BE-99FFB9FCBAA9}"/>
              </a:ext>
            </a:extLst>
          </p:cNvPr>
          <p:cNvCxnSpPr>
            <a:cxnSpLocks/>
            <a:stCxn id="37" idx="2"/>
            <a:endCxn id="19" idx="0"/>
          </p:cNvCxnSpPr>
          <p:nvPr/>
        </p:nvCxnSpPr>
        <p:spPr>
          <a:xfrm flipH="1">
            <a:off x="7203188" y="3003139"/>
            <a:ext cx="1" cy="345859"/>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graphicFrame>
        <p:nvGraphicFramePr>
          <p:cNvPr id="29" name="Table 28">
            <a:extLst>
              <a:ext uri="{FF2B5EF4-FFF2-40B4-BE49-F238E27FC236}">
                <a16:creationId xmlns:a16="http://schemas.microsoft.com/office/drawing/2014/main" id="{DFE18775-056A-9388-BEE9-18B4D66E9AAF}"/>
              </a:ext>
            </a:extLst>
          </p:cNvPr>
          <p:cNvGraphicFramePr>
            <a:graphicFrameLocks noGrp="1"/>
          </p:cNvGraphicFramePr>
          <p:nvPr>
            <p:extLst>
              <p:ext uri="{D42A27DB-BD31-4B8C-83A1-F6EECF244321}">
                <p14:modId xmlns:p14="http://schemas.microsoft.com/office/powerpoint/2010/main" val="1019832509"/>
              </p:ext>
            </p:extLst>
          </p:nvPr>
        </p:nvGraphicFramePr>
        <p:xfrm>
          <a:off x="511228" y="2186202"/>
          <a:ext cx="5266484" cy="1551228"/>
        </p:xfrm>
        <a:graphic>
          <a:graphicData uri="http://schemas.openxmlformats.org/drawingml/2006/table">
            <a:tbl>
              <a:tblPr firstRow="1" bandRow="1">
                <a:tableStyleId>{5940675A-B579-460E-94D1-54222C63F5DA}</a:tableStyleId>
              </a:tblPr>
              <a:tblGrid>
                <a:gridCol w="885714">
                  <a:extLst>
                    <a:ext uri="{9D8B030D-6E8A-4147-A177-3AD203B41FA5}">
                      <a16:colId xmlns:a16="http://schemas.microsoft.com/office/drawing/2014/main" val="3621655917"/>
                    </a:ext>
                  </a:extLst>
                </a:gridCol>
                <a:gridCol w="935915">
                  <a:extLst>
                    <a:ext uri="{9D8B030D-6E8A-4147-A177-3AD203B41FA5}">
                      <a16:colId xmlns:a16="http://schemas.microsoft.com/office/drawing/2014/main" val="1431049341"/>
                    </a:ext>
                  </a:extLst>
                </a:gridCol>
                <a:gridCol w="796066">
                  <a:extLst>
                    <a:ext uri="{9D8B030D-6E8A-4147-A177-3AD203B41FA5}">
                      <a16:colId xmlns:a16="http://schemas.microsoft.com/office/drawing/2014/main" val="3950852193"/>
                    </a:ext>
                  </a:extLst>
                </a:gridCol>
                <a:gridCol w="391724">
                  <a:extLst>
                    <a:ext uri="{9D8B030D-6E8A-4147-A177-3AD203B41FA5}">
                      <a16:colId xmlns:a16="http://schemas.microsoft.com/office/drawing/2014/main" val="3020445425"/>
                    </a:ext>
                  </a:extLst>
                </a:gridCol>
                <a:gridCol w="752355">
                  <a:extLst>
                    <a:ext uri="{9D8B030D-6E8A-4147-A177-3AD203B41FA5}">
                      <a16:colId xmlns:a16="http://schemas.microsoft.com/office/drawing/2014/main" val="1682960344"/>
                    </a:ext>
                  </a:extLst>
                </a:gridCol>
                <a:gridCol w="1504710">
                  <a:extLst>
                    <a:ext uri="{9D8B030D-6E8A-4147-A177-3AD203B41FA5}">
                      <a16:colId xmlns:a16="http://schemas.microsoft.com/office/drawing/2014/main" val="2392069006"/>
                    </a:ext>
                  </a:extLst>
                </a:gridCol>
              </a:tblGrid>
              <a:tr h="387807">
                <a:tc>
                  <a:txBody>
                    <a:bodyPr/>
                    <a:lstStyle/>
                    <a:p>
                      <a:r>
                        <a:rPr lang="en-GB" sz="900" dirty="0"/>
                        <a:t>Screen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Fixation Cross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Sum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2">
                  <a:txBody>
                    <a:bodyPr/>
                    <a:lstStyle/>
                    <a:p>
                      <a:pPr algn="ctr"/>
                      <a:r>
                        <a:rPr lang="en-GB" sz="900" dirty="0"/>
                        <a:t>Fixation Cross</a:t>
                      </a: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GB" sz="900" dirty="0"/>
                        <a:t>Result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86CBEE"/>
                    </a:solidFill>
                  </a:tcPr>
                </a:tc>
                <a:extLst>
                  <a:ext uri="{0D108BD9-81ED-4DB2-BD59-A6C34878D82A}">
                    <a16:rowId xmlns:a16="http://schemas.microsoft.com/office/drawing/2014/main" val="476983997"/>
                  </a:ext>
                </a:extLst>
              </a:tr>
              <a:tr h="387807">
                <a:tc>
                  <a:txBody>
                    <a:bodyPr/>
                    <a:lstStyle/>
                    <a:p>
                      <a:r>
                        <a:rPr lang="en-GB" sz="900" dirty="0"/>
                        <a:t>Stim. Devices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5">
                  <a:txBody>
                    <a:bodyPr/>
                    <a:lstStyle/>
                    <a:p>
                      <a:pPr algn="l"/>
                      <a:r>
                        <a:rPr lang="en-GB" sz="900" dirty="0"/>
                        <a:t>Light Stimulation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F7D"/>
                    </a:solidFill>
                  </a:tcPr>
                </a:tc>
                <a:tc hMerge="1">
                  <a:txBody>
                    <a:bodyPr/>
                    <a:lstStyle/>
                    <a:p>
                      <a:pPr algn="ctr"/>
                      <a:r>
                        <a:rPr lang="en-GB" sz="900" dirty="0"/>
                        <a:t>Light Stimulation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14142146"/>
                  </a:ext>
                </a:extLst>
              </a:tr>
              <a:tr h="387807">
                <a:tc>
                  <a:txBody>
                    <a:bodyPr/>
                    <a:lstStyle/>
                    <a:p>
                      <a:r>
                        <a:rPr lang="en-GB" sz="900" dirty="0"/>
                        <a:t>Button Press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9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900" dirty="0"/>
                    </a:p>
                  </a:txBody>
                  <a:tcPr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900" dirty="0"/>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Indicate Correctness of Summation Result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AFFF"/>
                    </a:solidFill>
                  </a:tcPr>
                </a:tc>
                <a:extLst>
                  <a:ext uri="{0D108BD9-81ED-4DB2-BD59-A6C34878D82A}">
                    <a16:rowId xmlns:a16="http://schemas.microsoft.com/office/drawing/2014/main" val="507612217"/>
                  </a:ext>
                </a:extLst>
              </a:tr>
              <a:tr h="387807">
                <a:tc>
                  <a:txBody>
                    <a:bodyPr/>
                    <a:lstStyle/>
                    <a:p>
                      <a:r>
                        <a:rPr lang="en-GB" sz="900" dirty="0"/>
                        <a:t>Duration (</a:t>
                      </a:r>
                      <a:r>
                        <a:rPr lang="en-GB" sz="900" dirty="0" err="1"/>
                        <a:t>ms</a:t>
                      </a:r>
                      <a:r>
                        <a:rPr lang="en-GB" sz="9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900" dirty="0"/>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GB" sz="900" dirty="0"/>
                        <a:t>2000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GB" sz="9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GB" sz="900" dirty="0"/>
                        <a:t>750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956253"/>
                  </a:ext>
                </a:extLst>
              </a:tr>
            </a:tbl>
          </a:graphicData>
        </a:graphic>
      </p:graphicFrame>
      <p:cxnSp>
        <p:nvCxnSpPr>
          <p:cNvPr id="30" name="Straight Arrow Connector 29">
            <a:extLst>
              <a:ext uri="{FF2B5EF4-FFF2-40B4-BE49-F238E27FC236}">
                <a16:creationId xmlns:a16="http://schemas.microsoft.com/office/drawing/2014/main" id="{02B45662-B414-1AD3-D8D0-2D8C5A6A523D}"/>
              </a:ext>
            </a:extLst>
          </p:cNvPr>
          <p:cNvCxnSpPr>
            <a:cxnSpLocks/>
          </p:cNvCxnSpPr>
          <p:nvPr/>
        </p:nvCxnSpPr>
        <p:spPr>
          <a:xfrm>
            <a:off x="511228" y="3820558"/>
            <a:ext cx="5266484" cy="0"/>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pic>
        <p:nvPicPr>
          <p:cNvPr id="1026" name="Picture 2" descr="Big Red - Accessibility Switches">
            <a:extLst>
              <a:ext uri="{FF2B5EF4-FFF2-40B4-BE49-F238E27FC236}">
                <a16:creationId xmlns:a16="http://schemas.microsoft.com/office/drawing/2014/main" id="{53C27968-226B-F7CB-4EF5-81133DCA50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6000" y="3804660"/>
            <a:ext cx="648000" cy="648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5329934B-4436-1989-9F3F-4639076E5211}"/>
              </a:ext>
            </a:extLst>
          </p:cNvPr>
          <p:cNvGrpSpPr/>
          <p:nvPr/>
        </p:nvGrpSpPr>
        <p:grpSpPr>
          <a:xfrm>
            <a:off x="5407483" y="540253"/>
            <a:ext cx="3618184" cy="1415524"/>
            <a:chOff x="1001056" y="2478791"/>
            <a:chExt cx="3618184" cy="1415524"/>
          </a:xfrm>
        </p:grpSpPr>
        <p:pic>
          <p:nvPicPr>
            <p:cNvPr id="9" name="Picture 8" descr="A white rectangular object with a x in the center&#10;&#10;Description automatically generated">
              <a:extLst>
                <a:ext uri="{FF2B5EF4-FFF2-40B4-BE49-F238E27FC236}">
                  <a16:creationId xmlns:a16="http://schemas.microsoft.com/office/drawing/2014/main" id="{430F344D-0828-F58F-04DB-BD3EA0513A97}"/>
                </a:ext>
              </a:extLst>
            </p:cNvPr>
            <p:cNvPicPr>
              <a:picLocks noChangeAspect="1"/>
            </p:cNvPicPr>
            <p:nvPr/>
          </p:nvPicPr>
          <p:blipFill>
            <a:blip r:embed="rId5"/>
            <a:stretch>
              <a:fillRect/>
            </a:stretch>
          </p:blipFill>
          <p:spPr>
            <a:xfrm>
              <a:off x="1001056" y="2478791"/>
              <a:ext cx="3618184" cy="1415524"/>
            </a:xfrm>
            <a:prstGeom prst="rect">
              <a:avLst/>
            </a:prstGeom>
          </p:spPr>
        </p:pic>
        <p:pic>
          <p:nvPicPr>
            <p:cNvPr id="8" name="Picture 7">
              <a:extLst>
                <a:ext uri="{FF2B5EF4-FFF2-40B4-BE49-F238E27FC236}">
                  <a16:creationId xmlns:a16="http://schemas.microsoft.com/office/drawing/2014/main" id="{23000DD6-CD68-2C78-4A3D-D9F2FBD036CD}"/>
                </a:ext>
              </a:extLst>
            </p:cNvPr>
            <p:cNvPicPr>
              <a:picLocks noChangeAspect="1"/>
            </p:cNvPicPr>
            <p:nvPr/>
          </p:nvPicPr>
          <p:blipFill>
            <a:blip r:embed="rId6"/>
            <a:srcRect/>
            <a:stretch/>
          </p:blipFill>
          <p:spPr>
            <a:xfrm>
              <a:off x="2011678" y="2616815"/>
              <a:ext cx="1579440" cy="994730"/>
            </a:xfrm>
            <a:prstGeom prst="rect">
              <a:avLst/>
            </a:prstGeom>
            <a:ln w="19050">
              <a:solidFill>
                <a:schemeClr val="tx1"/>
              </a:solidFill>
            </a:ln>
          </p:spPr>
        </p:pic>
      </p:grpSp>
      <p:pic>
        <p:nvPicPr>
          <p:cNvPr id="17" name="Picture 16">
            <a:extLst>
              <a:ext uri="{FF2B5EF4-FFF2-40B4-BE49-F238E27FC236}">
                <a16:creationId xmlns:a16="http://schemas.microsoft.com/office/drawing/2014/main" id="{5770E718-D7A6-6354-BA5C-B38D1789FB7B}"/>
              </a:ext>
            </a:extLst>
          </p:cNvPr>
          <p:cNvPicPr>
            <a:picLocks noChangeAspect="1"/>
          </p:cNvPicPr>
          <p:nvPr/>
        </p:nvPicPr>
        <p:blipFill>
          <a:blip r:embed="rId7"/>
          <a:srcRect/>
          <a:stretch/>
        </p:blipFill>
        <p:spPr>
          <a:xfrm>
            <a:off x="6416575" y="677407"/>
            <a:ext cx="1583861" cy="994730"/>
          </a:xfrm>
          <a:prstGeom prst="rect">
            <a:avLst/>
          </a:prstGeom>
          <a:ln w="19050">
            <a:solidFill>
              <a:schemeClr val="tx1"/>
            </a:solidFill>
          </a:ln>
        </p:spPr>
      </p:pic>
      <p:sp>
        <p:nvSpPr>
          <p:cNvPr id="35" name="Text Placeholder 4">
            <a:extLst>
              <a:ext uri="{FF2B5EF4-FFF2-40B4-BE49-F238E27FC236}">
                <a16:creationId xmlns:a16="http://schemas.microsoft.com/office/drawing/2014/main" id="{79765B20-3B39-57A2-69A2-F54F88DCD260}"/>
              </a:ext>
            </a:extLst>
          </p:cNvPr>
          <p:cNvSpPr txBox="1">
            <a:spLocks/>
          </p:cNvSpPr>
          <p:nvPr/>
        </p:nvSpPr>
        <p:spPr>
          <a:xfrm>
            <a:off x="511227" y="3900769"/>
            <a:ext cx="5545327" cy="184666"/>
          </a:xfrm>
          <a:prstGeom prst="rect">
            <a:avLst/>
          </a:prstGeom>
        </p:spPr>
        <p:txBody>
          <a:bodyPr wrap="square" lIns="0" tIns="0" rIns="0" bIns="0" anchor="t" anchorCtr="0">
            <a:spAutoFit/>
          </a:bodyPr>
          <a:lstStyle>
            <a:lvl1pPr marL="0" indent="0" algn="l" defTabSz="457200" rtl="0" eaLnBrk="1" latinLnBrk="0" hangingPunct="1">
              <a:spcBef>
                <a:spcPct val="20000"/>
              </a:spcBef>
              <a:buFont typeface="Arial"/>
              <a:buNone/>
              <a:defRPr sz="1600" kern="1200" baseline="0">
                <a:solidFill>
                  <a:schemeClr val="tx1"/>
                </a:solidFill>
                <a:latin typeface="Times New Roman"/>
                <a:ea typeface="+mn-ea"/>
                <a:cs typeface="Times New Roman"/>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200" dirty="0"/>
              <a:t>Between trials: Rest period of 3 seconds with fixation cross</a:t>
            </a:r>
          </a:p>
        </p:txBody>
      </p:sp>
      <p:sp>
        <p:nvSpPr>
          <p:cNvPr id="15" name="Rectangle 14">
            <a:extLst>
              <a:ext uri="{FF2B5EF4-FFF2-40B4-BE49-F238E27FC236}">
                <a16:creationId xmlns:a16="http://schemas.microsoft.com/office/drawing/2014/main" id="{A6CAA4E5-0CA8-4EB5-46C3-6FAF7A1A6E82}"/>
              </a:ext>
            </a:extLst>
          </p:cNvPr>
          <p:cNvSpPr/>
          <p:nvPr/>
        </p:nvSpPr>
        <p:spPr>
          <a:xfrm>
            <a:off x="5515739" y="1330231"/>
            <a:ext cx="787264" cy="557442"/>
          </a:xfrm>
          <a:prstGeom prst="rect">
            <a:avLst/>
          </a:prstGeom>
          <a:gradFill flip="none" rotWithShape="1">
            <a:gsLst>
              <a:gs pos="12000">
                <a:schemeClr val="accent6">
                  <a:alpha val="61655"/>
                </a:schemeClr>
              </a:gs>
              <a:gs pos="69000">
                <a:schemeClr val="accent6">
                  <a:lumMod val="40000"/>
                  <a:lumOff val="60000"/>
                </a:schemeClr>
              </a:gs>
              <a:gs pos="95000">
                <a:schemeClr val="accent6">
                  <a:lumMod val="20000"/>
                  <a:lumOff val="80000"/>
                  <a:alpha val="51052"/>
                </a:schemeClr>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cxnSp>
        <p:nvCxnSpPr>
          <p:cNvPr id="40" name="Straight Arrow Connector 39">
            <a:extLst>
              <a:ext uri="{FF2B5EF4-FFF2-40B4-BE49-F238E27FC236}">
                <a16:creationId xmlns:a16="http://schemas.microsoft.com/office/drawing/2014/main" id="{B0E06F31-7163-3601-65C4-9845C9F72D33}"/>
              </a:ext>
            </a:extLst>
          </p:cNvPr>
          <p:cNvCxnSpPr>
            <a:cxnSpLocks/>
            <a:stCxn id="17" idx="2"/>
            <a:endCxn id="37" idx="0"/>
          </p:cNvCxnSpPr>
          <p:nvPr/>
        </p:nvCxnSpPr>
        <p:spPr>
          <a:xfrm flipH="1">
            <a:off x="7203189" y="1672137"/>
            <a:ext cx="5317" cy="336272"/>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C14793D5-C02F-CA42-3479-0EF4A5552695}"/>
              </a:ext>
            </a:extLst>
          </p:cNvPr>
          <p:cNvSpPr/>
          <p:nvPr/>
        </p:nvSpPr>
        <p:spPr>
          <a:xfrm>
            <a:off x="8124091" y="1328366"/>
            <a:ext cx="787264" cy="557442"/>
          </a:xfrm>
          <a:prstGeom prst="rect">
            <a:avLst/>
          </a:prstGeom>
          <a:gradFill flip="none" rotWithShape="1">
            <a:gsLst>
              <a:gs pos="12000">
                <a:schemeClr val="accent6">
                  <a:alpha val="61655"/>
                </a:schemeClr>
              </a:gs>
              <a:gs pos="69000">
                <a:schemeClr val="accent6">
                  <a:lumMod val="40000"/>
                  <a:lumOff val="60000"/>
                </a:schemeClr>
              </a:gs>
              <a:gs pos="95000">
                <a:schemeClr val="accent6">
                  <a:lumMod val="20000"/>
                  <a:lumOff val="80000"/>
                  <a:alpha val="51052"/>
                </a:schemeClr>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20" name="Cross 19">
            <a:extLst>
              <a:ext uri="{FF2B5EF4-FFF2-40B4-BE49-F238E27FC236}">
                <a16:creationId xmlns:a16="http://schemas.microsoft.com/office/drawing/2014/main" id="{6BD04621-2320-D1FE-EE1F-F7FD2ACA6968}"/>
              </a:ext>
            </a:extLst>
          </p:cNvPr>
          <p:cNvSpPr/>
          <p:nvPr/>
        </p:nvSpPr>
        <p:spPr>
          <a:xfrm>
            <a:off x="7106554" y="1065694"/>
            <a:ext cx="220042" cy="218157"/>
          </a:xfrm>
          <a:prstGeom prst="plus">
            <a:avLst>
              <a:gd name="adj" fmla="val 3809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47" name="Group 46">
            <a:extLst>
              <a:ext uri="{FF2B5EF4-FFF2-40B4-BE49-F238E27FC236}">
                <a16:creationId xmlns:a16="http://schemas.microsoft.com/office/drawing/2014/main" id="{5B5C2D8A-BE9B-F025-0377-CA48EEE5EFFA}"/>
              </a:ext>
            </a:extLst>
          </p:cNvPr>
          <p:cNvGrpSpPr/>
          <p:nvPr/>
        </p:nvGrpSpPr>
        <p:grpSpPr>
          <a:xfrm>
            <a:off x="6411258" y="2008409"/>
            <a:ext cx="1583861" cy="994730"/>
            <a:chOff x="6413683" y="2055191"/>
            <a:chExt cx="1583861" cy="994730"/>
          </a:xfrm>
        </p:grpSpPr>
        <p:pic>
          <p:nvPicPr>
            <p:cNvPr id="37" name="Picture 36">
              <a:extLst>
                <a:ext uri="{FF2B5EF4-FFF2-40B4-BE49-F238E27FC236}">
                  <a16:creationId xmlns:a16="http://schemas.microsoft.com/office/drawing/2014/main" id="{BBB452BD-8A65-2BDB-24B1-628948DCD9E0}"/>
                </a:ext>
              </a:extLst>
            </p:cNvPr>
            <p:cNvPicPr>
              <a:picLocks noChangeAspect="1"/>
            </p:cNvPicPr>
            <p:nvPr/>
          </p:nvPicPr>
          <p:blipFill>
            <a:blip r:embed="rId7"/>
            <a:srcRect/>
            <a:stretch/>
          </p:blipFill>
          <p:spPr>
            <a:xfrm>
              <a:off x="6413683" y="2055191"/>
              <a:ext cx="1583861" cy="994730"/>
            </a:xfrm>
            <a:prstGeom prst="rect">
              <a:avLst/>
            </a:prstGeom>
            <a:ln w="19050">
              <a:solidFill>
                <a:schemeClr val="tx1"/>
              </a:solidFill>
            </a:ln>
          </p:spPr>
        </p:pic>
        <p:sp>
          <p:nvSpPr>
            <p:cNvPr id="44" name="Rectangle 43">
              <a:extLst>
                <a:ext uri="{FF2B5EF4-FFF2-40B4-BE49-F238E27FC236}">
                  <a16:creationId xmlns:a16="http://schemas.microsoft.com/office/drawing/2014/main" id="{74783499-FFEF-C603-3798-8FB1AB2BFA0A}"/>
                </a:ext>
              </a:extLst>
            </p:cNvPr>
            <p:cNvSpPr/>
            <p:nvPr/>
          </p:nvSpPr>
          <p:spPr>
            <a:xfrm>
              <a:off x="6985591" y="2331310"/>
              <a:ext cx="579474" cy="382611"/>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 name="Cross 31">
              <a:extLst>
                <a:ext uri="{FF2B5EF4-FFF2-40B4-BE49-F238E27FC236}">
                  <a16:creationId xmlns:a16="http://schemas.microsoft.com/office/drawing/2014/main" id="{3B21920F-52C2-ED8E-DFF2-FB2B83AAB208}"/>
                </a:ext>
              </a:extLst>
            </p:cNvPr>
            <p:cNvSpPr/>
            <p:nvPr/>
          </p:nvSpPr>
          <p:spPr>
            <a:xfrm>
              <a:off x="7106554" y="2441263"/>
              <a:ext cx="220042" cy="218157"/>
            </a:xfrm>
            <a:prstGeom prst="plus">
              <a:avLst>
                <a:gd name="adj" fmla="val 3809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grpSp>
      <p:sp>
        <p:nvSpPr>
          <p:cNvPr id="3" name="Rectangle 2">
            <a:extLst>
              <a:ext uri="{FF2B5EF4-FFF2-40B4-BE49-F238E27FC236}">
                <a16:creationId xmlns:a16="http://schemas.microsoft.com/office/drawing/2014/main" id="{1FA74782-E8E7-5B45-6CA4-3A15B995829C}"/>
              </a:ext>
            </a:extLst>
          </p:cNvPr>
          <p:cNvSpPr/>
          <p:nvPr/>
        </p:nvSpPr>
        <p:spPr>
          <a:xfrm>
            <a:off x="2342233" y="2136857"/>
            <a:ext cx="787264" cy="161853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C3FC5F31-CA29-FC22-1FE5-D2472130CFFF}"/>
              </a:ext>
            </a:extLst>
          </p:cNvPr>
          <p:cNvSpPr/>
          <p:nvPr/>
        </p:nvSpPr>
        <p:spPr>
          <a:xfrm>
            <a:off x="3139276" y="2141747"/>
            <a:ext cx="1129553" cy="161853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DC774599-0EE8-D533-971D-69AFC7C23189}"/>
              </a:ext>
            </a:extLst>
          </p:cNvPr>
          <p:cNvSpPr/>
          <p:nvPr/>
        </p:nvSpPr>
        <p:spPr>
          <a:xfrm>
            <a:off x="4278609" y="2146637"/>
            <a:ext cx="1508880" cy="161853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191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nodePh="1">
                                  <p:stCondLst>
                                    <p:cond delay="0"/>
                                  </p:stCondLst>
                                  <p:endCondLst>
                                    <p:cond evt="begin" delay="0">
                                      <p:tn val="15"/>
                                    </p:cond>
                                  </p:end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xit"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xit"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26"/>
                                        </p:tgtEl>
                                        <p:attrNameLst>
                                          <p:attrName>style.visibility</p:attrName>
                                        </p:attrNameLst>
                                      </p:cBhvr>
                                      <p:to>
                                        <p:strVal val="visible"/>
                                      </p:to>
                                    </p:set>
                                  </p:childTnLst>
                                </p:cTn>
                              </p:par>
                              <p:par>
                                <p:cTn id="57" presetID="1" presetClass="exit"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build="p"/>
      <p:bldP spid="35" grpId="0"/>
      <p:bldP spid="15" grpId="0" animBg="1"/>
      <p:bldP spid="16" grpId="0" animBg="1"/>
      <p:bldP spid="20" grpId="0" animBg="1"/>
      <p:bldP spid="20" grpId="1" animBg="1"/>
      <p:bldP spid="3" grpId="0" animBg="1"/>
      <p:bldP spid="6"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Resources</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899999" y="1080001"/>
            <a:ext cx="6737929" cy="3200876"/>
          </a:xfrm>
        </p:spPr>
        <p:txBody>
          <a:bodyPr/>
          <a:lstStyle/>
          <a:p>
            <a:r>
              <a:rPr lang="en-GB" sz="1600" dirty="0"/>
              <a:t>Duration:</a:t>
            </a:r>
          </a:p>
          <a:p>
            <a:pPr marL="285750" indent="-285750">
              <a:buFont typeface="Arial" panose="020B0604020202020204" pitchFamily="34" charset="0"/>
              <a:buChar char="•"/>
            </a:pPr>
            <a:r>
              <a:rPr lang="en-GB" dirty="0"/>
              <a:t>MEG: 1.5 hrs / person, single session			(incl. prep.)</a:t>
            </a:r>
          </a:p>
          <a:p>
            <a:pPr marL="285750" indent="-285750">
              <a:buFont typeface="Arial" panose="020B0604020202020204" pitchFamily="34" charset="0"/>
              <a:buChar char="•"/>
            </a:pPr>
            <a:r>
              <a:rPr lang="en-GB" dirty="0"/>
              <a:t>Structural MRI: 30 min / person, single session	(incl. prep.)</a:t>
            </a:r>
          </a:p>
          <a:p>
            <a:endParaRPr lang="en-GB" sz="1600" dirty="0"/>
          </a:p>
          <a:p>
            <a:r>
              <a:rPr lang="en-GB" dirty="0"/>
              <a:t>Participants:</a:t>
            </a:r>
            <a:endParaRPr lang="en-GB" sz="1600" dirty="0"/>
          </a:p>
          <a:p>
            <a:pPr marL="285750" indent="-285750">
              <a:buFont typeface="Arial" panose="020B0604020202020204" pitchFamily="34" charset="0"/>
              <a:buChar char="•"/>
            </a:pPr>
            <a:r>
              <a:rPr lang="en-GB" sz="1600" dirty="0"/>
              <a:t>Conservatively, we choose N = 30*</a:t>
            </a:r>
          </a:p>
          <a:p>
            <a:pPr marL="285750" indent="-285750">
              <a:buFont typeface="Arial" panose="020B0604020202020204" pitchFamily="34" charset="0"/>
              <a:buChar char="•"/>
            </a:pPr>
            <a:endParaRPr lang="en-GB" dirty="0"/>
          </a:p>
          <a:p>
            <a:r>
              <a:rPr lang="en-GB" sz="1600" dirty="0"/>
              <a:t>Lab time:</a:t>
            </a:r>
          </a:p>
          <a:p>
            <a:pPr marL="285750" indent="-285750">
              <a:buFont typeface="Arial" panose="020B0604020202020204" pitchFamily="34" charset="0"/>
              <a:buChar char="•"/>
            </a:pPr>
            <a:r>
              <a:rPr lang="en-GB" dirty="0"/>
              <a:t>1.5 hrs x 30 = 45 hrs 	MEG lab</a:t>
            </a:r>
          </a:p>
          <a:p>
            <a:pPr marL="285750" indent="-285750">
              <a:buFont typeface="Arial" panose="020B0604020202020204" pitchFamily="34" charset="0"/>
              <a:buChar char="•"/>
            </a:pPr>
            <a:r>
              <a:rPr lang="en-GB" sz="1600" dirty="0"/>
              <a:t>30 min x 30 = 15 hrs</a:t>
            </a:r>
          </a:p>
          <a:p>
            <a:endParaRPr lang="en-GB" dirty="0"/>
          </a:p>
        </p:txBody>
      </p:sp>
      <p:sp>
        <p:nvSpPr>
          <p:cNvPr id="7" name="Text Placeholder 6">
            <a:extLst>
              <a:ext uri="{FF2B5EF4-FFF2-40B4-BE49-F238E27FC236}">
                <a16:creationId xmlns:a16="http://schemas.microsoft.com/office/drawing/2014/main" id="{2F4427F3-3742-5C76-48A7-38C270566D7F}"/>
              </a:ext>
            </a:extLst>
          </p:cNvPr>
          <p:cNvSpPr>
            <a:spLocks noGrp="1"/>
          </p:cNvSpPr>
          <p:nvPr>
            <p:ph type="body" sz="quarter" idx="11"/>
          </p:nvPr>
        </p:nvSpPr>
        <p:spPr/>
        <p:txBody>
          <a:bodyPr/>
          <a:lstStyle/>
          <a:p>
            <a:r>
              <a:rPr lang="en-GB" dirty="0"/>
              <a:t>*Sample size estimate should be based on effect size of attention contrast during 40 Hz invisible spectral stimulation, but that effect is not previously recorded.</a:t>
            </a:r>
          </a:p>
        </p:txBody>
      </p:sp>
    </p:spTree>
    <p:extLst>
      <p:ext uri="{BB962C8B-B14F-4D97-AF65-F5344CB8AC3E}">
        <p14:creationId xmlns:p14="http://schemas.microsoft.com/office/powerpoint/2010/main" val="336754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Data Analysis</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900000" y="1080001"/>
            <a:ext cx="7560000" cy="1034129"/>
          </a:xfrm>
        </p:spPr>
        <p:txBody>
          <a:bodyPr/>
          <a:lstStyle/>
          <a:p>
            <a:pPr marL="285750" indent="-285750">
              <a:buFont typeface="Arial" panose="020B0604020202020204" pitchFamily="34" charset="0"/>
              <a:buChar char="•"/>
            </a:pPr>
            <a:r>
              <a:rPr lang="en-GB" dirty="0"/>
              <a:t>Stimulation artefacts are expected but are orthogonal to the design of the experiment and will be suppressed by spatial filtering such as beamforming.</a:t>
            </a:r>
          </a:p>
          <a:p>
            <a:pPr marL="285750" indent="-285750">
              <a:buFont typeface="Arial" panose="020B0604020202020204" pitchFamily="34" charset="0"/>
              <a:buChar char="•"/>
            </a:pPr>
            <a:r>
              <a:rPr lang="en-GB" dirty="0"/>
              <a:t>Mixed linear models with 40 Hz power as the dependent variable and stimulus (fixed effect), task (fixed effect), and subject (random effect) as independent variables.</a:t>
            </a:r>
          </a:p>
        </p:txBody>
      </p:sp>
    </p:spTree>
    <p:extLst>
      <p:ext uri="{BB962C8B-B14F-4D97-AF65-F5344CB8AC3E}">
        <p14:creationId xmlns:p14="http://schemas.microsoft.com/office/powerpoint/2010/main" val="417319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p:txBody>
          <a:bodyPr/>
          <a:lstStyle/>
          <a:p>
            <a:r>
              <a:rPr lang="en-US" dirty="0"/>
              <a:t>* See </a:t>
            </a:r>
            <a:r>
              <a:rPr lang="en-US" dirty="0" err="1"/>
              <a:t>ClinicalTrials.gov</a:t>
            </a:r>
            <a:r>
              <a:rPr lang="en-US" dirty="0"/>
              <a:t> IDs: NCT03543878, NCT05637801, NCT03556280, NCT04574921, NCT05260177</a:t>
            </a:r>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Impact</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496111" y="1080000"/>
            <a:ext cx="8453336" cy="1982081"/>
          </a:xfrm>
        </p:spPr>
        <p: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Informative for the understanding of how 40 Hz stimulation may affect Alzheimer’s disease</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May influence the implementation of at-home 40 Hz stimulation:</a:t>
            </a:r>
          </a:p>
          <a:p>
            <a:pPr marL="1028700"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Is the amount of (visible) flicker important?</a:t>
            </a:r>
          </a:p>
          <a:p>
            <a:pPr marL="1028700"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Should the user attend to the stimulation?</a:t>
            </a:r>
          </a:p>
          <a:p>
            <a:pPr marL="1028700" lvl="1">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Should the user do cognitively demanding work during stimulation?</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Does </a:t>
            </a:r>
            <a:r>
              <a:rPr lang="en-US" sz="1400" i="1" dirty="0">
                <a:latin typeface="Times New Roman" panose="02020603050405020304" pitchFamily="18" charset="0"/>
                <a:cs typeface="Times New Roman" panose="02020603050405020304" pitchFamily="18" charset="0"/>
              </a:rPr>
              <a:t>not</a:t>
            </a:r>
            <a:r>
              <a:rPr lang="en-US" sz="1400" dirty="0">
                <a:latin typeface="Times New Roman" panose="02020603050405020304" pitchFamily="18" charset="0"/>
                <a:cs typeface="Times New Roman" panose="02020603050405020304" pitchFamily="18" charset="0"/>
              </a:rPr>
              <a:t> directly inform about the clinical efficacy of 40 Hz stimulation, but this is pursued in ongoing clinical trials*</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88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p:cNvSpPr>
            <a:spLocks noGrp="1"/>
          </p:cNvSpPr>
          <p:nvPr>
            <p:ph type="body" sz="quarter" idx="14"/>
          </p:nvPr>
        </p:nvSpPr>
        <p:spPr/>
        <p:txBody>
          <a:bodyPr/>
          <a:lstStyle/>
          <a:p>
            <a:r>
              <a:rPr lang="en-GB" dirty="0"/>
              <a:t>Thanks for your attention!</a:t>
            </a:r>
          </a:p>
        </p:txBody>
      </p:sp>
    </p:spTree>
    <p:extLst>
      <p:ext uri="{BB962C8B-B14F-4D97-AF65-F5344CB8AC3E}">
        <p14:creationId xmlns:p14="http://schemas.microsoft.com/office/powerpoint/2010/main" val="4114078862"/>
      </p:ext>
    </p:extLst>
  </p:cSld>
  <p:clrMapOvr>
    <a:masterClrMapping/>
  </p:clrMapOvr>
</p:sld>
</file>

<file path=ppt/theme/theme1.xml><?xml version="1.0" encoding="utf-8"?>
<a:theme xmlns:a="http://schemas.openxmlformats.org/drawingml/2006/main" name="Donders-BASIC">
  <a:themeElements>
    <a:clrScheme name="Donders-Institute">
      <a:dk1>
        <a:sysClr val="windowText" lastClr="000000"/>
      </a:dk1>
      <a:lt1>
        <a:sysClr val="window" lastClr="FFFFFF"/>
      </a:lt1>
      <a:dk2>
        <a:srgbClr val="BE311A"/>
      </a:dk2>
      <a:lt2>
        <a:srgbClr val="FFFFFF"/>
      </a:lt2>
      <a:accent1>
        <a:srgbClr val="8E0000"/>
      </a:accent1>
      <a:accent2>
        <a:srgbClr val="BE311A"/>
      </a:accent2>
      <a:accent3>
        <a:srgbClr val="FF0000"/>
      </a:accent3>
      <a:accent4>
        <a:srgbClr val="FF7000"/>
      </a:accent4>
      <a:accent5>
        <a:srgbClr val="FFC300"/>
      </a:accent5>
      <a:accent6>
        <a:srgbClr val="FFFF00"/>
      </a:accent6>
      <a:hlink>
        <a:srgbClr val="BE311A"/>
      </a:hlink>
      <a:folHlink>
        <a:srgbClr val="FF0000"/>
      </a:folHlink>
    </a:clrScheme>
    <a:fontScheme name="Office - klassiek 2">
      <a:majorFont>
        <a:latin typeface="Times New Roman"/>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90000" rIns="0" bIns="90000" rtlCol="0">
        <a:spAutoFit/>
      </a:bodyPr>
      <a:lstStyle>
        <a:defPPr indent="-180000">
          <a:buFont typeface="Lucida Grande"/>
          <a:buChar char="–"/>
          <a:defRPr sz="1600" dirty="0" err="1"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Donders-Institute.thmx</Template>
  <TotalTime>11938</TotalTime>
  <Words>1151</Words>
  <Application>Microsoft Macintosh PowerPoint</Application>
  <PresentationFormat>On-screen Show (16:9)</PresentationFormat>
  <Paragraphs>125</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Lucida Grande</vt:lpstr>
      <vt:lpstr>Times New Roman</vt:lpstr>
      <vt:lpstr>Donders-BASIC</vt:lpstr>
      <vt:lpstr>MEG-AHAT: Propagation of spectral flicker during visual- and non-visual cognitive tasks</vt:lpstr>
      <vt:lpstr>MEG-AHAT</vt:lpstr>
      <vt:lpstr>MEG-AHAT</vt:lpstr>
      <vt:lpstr>MEG-AHAT</vt:lpstr>
      <vt:lpstr>MEG-AHAT</vt:lpstr>
      <vt:lpstr>MEG-AHAT</vt:lpstr>
      <vt:lpstr>MEG-AHAT</vt:lpstr>
      <vt:lpstr>MEG-AHAT</vt:lpstr>
      <vt:lpstr>PowerPoint Presentation</vt:lpstr>
    </vt:vector>
  </TitlesOfParts>
  <Company>Hartebeest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Gerco Hiddink</dc:creator>
  <cp:lastModifiedBy>Mark Alexander Henney</cp:lastModifiedBy>
  <cp:revision>81</cp:revision>
  <dcterms:created xsi:type="dcterms:W3CDTF">2015-08-21T08:36:28Z</dcterms:created>
  <dcterms:modified xsi:type="dcterms:W3CDTF">2023-12-06T14:02:36Z</dcterms:modified>
</cp:coreProperties>
</file>