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4"/>
  </p:notesMasterIdLst>
  <p:sldIdLst>
    <p:sldId id="256" r:id="rId2"/>
    <p:sldId id="270" r:id="rId3"/>
    <p:sldId id="271" r:id="rId4"/>
    <p:sldId id="282" r:id="rId5"/>
    <p:sldId id="276" r:id="rId6"/>
    <p:sldId id="283" r:id="rId7"/>
    <p:sldId id="281" r:id="rId8"/>
    <p:sldId id="284" r:id="rId9"/>
    <p:sldId id="280" r:id="rId10"/>
    <p:sldId id="274" r:id="rId11"/>
    <p:sldId id="275" r:id="rId12"/>
    <p:sldId id="266" r:id="rId13"/>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FDFF7D"/>
    <a:srgbClr val="FCAFFF"/>
    <a:srgbClr val="86CBEE"/>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0"/>
    <p:restoredTop sz="93424"/>
  </p:normalViewPr>
  <p:slideViewPr>
    <p:cSldViewPr snapToGrid="0" snapToObjects="1">
      <p:cViewPr varScale="1">
        <p:scale>
          <a:sx n="123" d="100"/>
          <a:sy n="123" d="100"/>
        </p:scale>
        <p:origin x="114" y="4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Enrolled as a PhD student at the Technical University of Denmark, Department of Applied Mathematics and Computer Science, Section for Cognitive Systems.</a:t>
            </a:r>
          </a:p>
          <a:p>
            <a:endParaRPr lang="en-GB" dirty="0"/>
          </a:p>
          <a:p>
            <a:r>
              <a:rPr lang="en-GB" dirty="0"/>
              <a:t>Disclosures:</a:t>
            </a:r>
          </a:p>
          <a:p>
            <a:r>
              <a:rPr lang="en-GB" dirty="0"/>
              <a:t>Mark Henney is an industrial PhD student sponsored primarily by the Danish Innovation Fund but also in part by the Danish company, OptoCeutics </a:t>
            </a:r>
            <a:r>
              <a:rPr lang="en-GB" dirty="0" err="1"/>
              <a:t>ApS</a:t>
            </a:r>
            <a:r>
              <a:rPr lang="en-GB" dirty="0"/>
              <a:t>, and holds stock options in this company.</a:t>
            </a:r>
          </a:p>
        </p:txBody>
      </p:sp>
      <p:sp>
        <p:nvSpPr>
          <p:cNvPr id="4" name="Slide Number Placeholder 3"/>
          <p:cNvSpPr>
            <a:spLocks noGrp="1"/>
          </p:cNvSpPr>
          <p:nvPr>
            <p:ph type="sldNum" sz="quarter" idx="5"/>
          </p:nvPr>
        </p:nvSpPr>
        <p:spPr/>
        <p:txBody>
          <a:bodyPr/>
          <a:lstStyle/>
          <a:p>
            <a:fld id="{9CD75E1A-2839-6842-B4F8-60F935C0618A}" type="slidenum">
              <a:rPr lang="en-US" smtClean="0"/>
              <a:t>1</a:t>
            </a:fld>
            <a:endParaRPr lang="en-US"/>
          </a:p>
        </p:txBody>
      </p:sp>
    </p:spTree>
    <p:extLst>
      <p:ext uri="{BB962C8B-B14F-4D97-AF65-F5344CB8AC3E}">
        <p14:creationId xmlns:p14="http://schemas.microsoft.com/office/powerpoint/2010/main" val="316360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10</a:t>
            </a:fld>
            <a:endParaRPr lang="en-US"/>
          </a:p>
        </p:txBody>
      </p:sp>
    </p:spTree>
    <p:extLst>
      <p:ext uri="{BB962C8B-B14F-4D97-AF65-F5344CB8AC3E}">
        <p14:creationId xmlns:p14="http://schemas.microsoft.com/office/powerpoint/2010/main" val="222728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 is a progressive, </a:t>
            </a:r>
            <a:r>
              <a:rPr lang="en-GB"/>
              <a:t>neurological disorder </a:t>
            </a:r>
            <a:r>
              <a:rPr lang="en-GB" dirty="0"/>
              <a:t>that eventually leads to dementia and death. Current treatment is symptomatic (based on cholinesterase inhibitors), though there has been recent progress </a:t>
            </a:r>
            <a:r>
              <a:rPr lang="en-GB"/>
              <a:t>with anti</a:t>
            </a:r>
            <a:endParaRPr lang="en-GB" dirty="0"/>
          </a:p>
          <a:p>
            <a:endParaRPr lang="en-GB" dirty="0"/>
          </a:p>
          <a:p>
            <a:r>
              <a:rPr lang="en-GB" dirty="0"/>
              <a:t>Stroboscopic flicker is strenuous to look at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[7], they use both EEG and deep electrodes (in one subject). They have two tasks (and no task): One visual attention (odd-ball) task, and one non-visual (mental counting) task. 40 Hz strobe.</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229052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01514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7</a:t>
            </a:fld>
            <a:endParaRPr lang="en-US"/>
          </a:p>
        </p:txBody>
      </p:sp>
    </p:spTree>
    <p:extLst>
      <p:ext uri="{BB962C8B-B14F-4D97-AF65-F5344CB8AC3E}">
        <p14:creationId xmlns:p14="http://schemas.microsoft.com/office/powerpoint/2010/main" val="116846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8</a:t>
            </a:fld>
            <a:endParaRPr lang="en-US"/>
          </a:p>
        </p:txBody>
      </p:sp>
    </p:spTree>
    <p:extLst>
      <p:ext uri="{BB962C8B-B14F-4D97-AF65-F5344CB8AC3E}">
        <p14:creationId xmlns:p14="http://schemas.microsoft.com/office/powerpoint/2010/main" val="392618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 </a:t>
            </a:r>
            <a:r>
              <a:rPr lang="en-GB" sz="1200" dirty="0" err="1"/>
              <a:t>cohen’s</a:t>
            </a:r>
            <a:r>
              <a:rPr lang="en-GB" sz="1200" dirty="0"/>
              <a:t> d of 0.95 is reported in [8] for stroboscopic flicker at 12 and 15 Hz, but we must expect a lower effect size for spectral flicker at 40 Hz.</a:t>
            </a:r>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9</a:t>
            </a:fld>
            <a:endParaRPr lang="en-US"/>
          </a:p>
        </p:txBody>
      </p:sp>
    </p:spTree>
    <p:extLst>
      <p:ext uri="{BB962C8B-B14F-4D97-AF65-F5344CB8AC3E}">
        <p14:creationId xmlns:p14="http://schemas.microsoft.com/office/powerpoint/2010/main" val="1812446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openxmlformats.org/officeDocument/2006/relationships/image" Target="../media/image5.png"/><Relationship Id="rId7" Type="http://schemas.openxmlformats.org/officeDocument/2006/relationships/hyperlink" Target="https://doi.org/10.1117/12.2544338"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10" Type="http://schemas.openxmlformats.org/officeDocument/2006/relationships/image" Target="../media/image6.png"/><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sz="2800" dirty="0"/>
              <a:t>MEG-AHAT: Propagation of spectral flicker during visual- and non-visual cognitive tasks</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a:t>
            </a:r>
            <a:r>
              <a:rPr lang="en-GB" dirty="0" err="1"/>
              <a:t>Oostenveld</a:t>
            </a:r>
            <a:r>
              <a:rPr lang="en-GB" dirty="0"/>
              <a:t> (PI)</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1034129"/>
          </a:xfrm>
        </p:spPr>
        <p:txBody>
          <a:bodyPr/>
          <a:lstStyle/>
          <a:p>
            <a:pPr marL="285750" indent="-285750">
              <a:buFont typeface="Arial" panose="020B0604020202020204" pitchFamily="34" charset="0"/>
              <a:buChar char="•"/>
            </a:pPr>
            <a:r>
              <a:rPr lang="en-GB" dirty="0"/>
              <a:t>Stimulation artefacts are expected but are orthogonal to the design of the experiment and will be suppressed by spatial filtering such as beamforming.</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a:t>
            </a:r>
          </a:p>
        </p:txBody>
      </p:sp>
    </p:spTree>
    <p:extLst>
      <p:ext uri="{BB962C8B-B14F-4D97-AF65-F5344CB8AC3E}">
        <p14:creationId xmlns:p14="http://schemas.microsoft.com/office/powerpoint/2010/main" val="417319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r>
              <a:rPr lang="en-US" dirty="0"/>
              <a:t>* See </a:t>
            </a:r>
            <a:r>
              <a:rPr lang="en-US" dirty="0" err="1"/>
              <a:t>ClinicalTrials.gov</a:t>
            </a:r>
            <a:r>
              <a:rPr lang="en-US" dirty="0"/>
              <a:t> IDs: NCT03543878, NCT05637801, NCT03556280, NCT04574921, NCT05260177</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Impact</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1982081"/>
          </a:xfrm>
        </p:spPr>
        <p: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Informative for the understanding of how 40 Hz stimulation may affect Alzheimer’s disease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influence the implementation of at-home 40 Hz stimulation:</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Is the amount of (visible) flicker important?</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Should the user attend to the stimulation?</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Should the user do cognitively demanding work during stimulation?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Does </a:t>
            </a:r>
            <a:r>
              <a:rPr lang="en-US" sz="1400" i="1" dirty="0">
                <a:latin typeface="Times New Roman" panose="02020603050405020304" pitchFamily="18" charset="0"/>
                <a:cs typeface="Times New Roman" panose="02020603050405020304" pitchFamily="18" charset="0"/>
              </a:rPr>
              <a:t>not</a:t>
            </a:r>
            <a:r>
              <a:rPr lang="en-US" sz="1400" dirty="0">
                <a:latin typeface="Times New Roman" panose="02020603050405020304" pitchFamily="18" charset="0"/>
                <a:cs typeface="Times New Roman" panose="02020603050405020304" pitchFamily="18" charset="0"/>
              </a:rPr>
              <a:t> directly inform about the clinical efficacy of 40 Hz stimulation, but this is pursued in ongoing clinical trials*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arison of a number of different levels of a substance&#10;&#10;Description automatically generated with medium confidence">
            <a:extLst>
              <a:ext uri="{FF2B5EF4-FFF2-40B4-BE49-F238E27FC236}">
                <a16:creationId xmlns:a16="http://schemas.microsoft.com/office/drawing/2014/main" id="{BF19845C-53B0-B929-3E76-48881E3534B7}"/>
              </a:ext>
            </a:extLst>
          </p:cNvPr>
          <p:cNvPicPr>
            <a:picLocks noChangeAspect="1"/>
          </p:cNvPicPr>
          <p:nvPr/>
        </p:nvPicPr>
        <p:blipFill>
          <a:blip r:embed="rId3"/>
          <a:stretch>
            <a:fillRect/>
          </a:stretch>
        </p:blipFill>
        <p:spPr>
          <a:xfrm>
            <a:off x="6061809" y="120369"/>
            <a:ext cx="2571750" cy="1770470"/>
          </a:xfrm>
          <a:prstGeom prst="rect">
            <a:avLst/>
          </a:prstGeom>
        </p:spPr>
      </p:pic>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700" dirty="0">
                <a:solidFill>
                  <a:srgbClr val="C00000"/>
                </a:solidFill>
                <a:latin typeface="Arial" panose="020B0604020202020204" pitchFamily="34" charset="0"/>
                <a:cs typeface="Arial" panose="020B0604020202020204" pitchFamily="34" charset="0"/>
              </a:rPr>
              <a:t>[1] </a:t>
            </a:r>
            <a:r>
              <a:rPr lang="en-GB" sz="700" dirty="0" err="1">
                <a:solidFill>
                  <a:srgbClr val="C00000"/>
                </a:solidFill>
                <a:latin typeface="Arial" panose="020B0604020202020204" pitchFamily="34" charset="0"/>
                <a:cs typeface="Arial" panose="020B0604020202020204" pitchFamily="34" charset="0"/>
              </a:rPr>
              <a:t>Sahu</a:t>
            </a:r>
            <a:r>
              <a:rPr lang="en-GB" sz="700" dirty="0">
                <a:solidFill>
                  <a:srgbClr val="C00000"/>
                </a:solidFill>
                <a:latin typeface="Arial" panose="020B0604020202020204" pitchFamily="34" charset="0"/>
                <a:cs typeface="Arial" panose="020B0604020202020204" pitchFamily="34" charset="0"/>
              </a:rPr>
              <a:t> &amp; Tseng 2023, Frontiers in Integrative Neuroscience; </a:t>
            </a:r>
            <a:r>
              <a:rPr lang="en-GB" sz="700" dirty="0">
                <a:solidFill>
                  <a:srgbClr val="C0000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https://doi.org/10.3389%2Ffnint.2023.1146687</a:t>
            </a:r>
            <a:endParaRPr lang="en-GB" sz="700" dirty="0">
              <a:solidFill>
                <a:srgbClr val="C00000"/>
              </a:solidFill>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[2] </a:t>
            </a:r>
            <a:r>
              <a:rPr lang="en-GB" sz="700" dirty="0" err="1">
                <a:solidFill>
                  <a:srgbClr val="C00000"/>
                </a:solidFill>
                <a:latin typeface="Arial" panose="020B0604020202020204" pitchFamily="34" charset="0"/>
                <a:cs typeface="Arial" panose="020B0604020202020204" pitchFamily="34" charset="0"/>
              </a:rPr>
              <a:t>Adaikkan</a:t>
            </a:r>
            <a:r>
              <a:rPr lang="en-GB" sz="700" dirty="0">
                <a:solidFill>
                  <a:srgbClr val="C00000"/>
                </a:solidFill>
                <a:latin typeface="Arial" panose="020B0604020202020204" pitchFamily="34" charset="0"/>
                <a:cs typeface="Arial" panose="020B0604020202020204" pitchFamily="34" charset="0"/>
              </a:rPr>
              <a:t> &amp; Tsai 2020, Trends in Neuroscience; </a:t>
            </a:r>
            <a:r>
              <a:rPr lang="en-GB" sz="700" b="0" i="0" u="none" strike="noStrike" dirty="0">
                <a:solidFill>
                  <a:srgbClr val="C00000"/>
                </a:solidFill>
                <a:effectLst/>
                <a:latin typeface="Arial" panose="020B0604020202020204" pitchFamily="34" charset="0"/>
                <a:cs typeface="Arial" panose="020B0604020202020204" pitchFamily="34" charset="0"/>
                <a:hlinkClick r:id="rId5" tooltip="Persistent link using digital object identifier"/>
              </a:rPr>
              <a:t>https://doi.org/10.1016/j.tins.2019.11.001</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[3] </a:t>
            </a:r>
            <a:r>
              <a:rPr lang="en-GB" sz="700" dirty="0" err="1">
                <a:solidFill>
                  <a:srgbClr val="C00000"/>
                </a:solidFill>
                <a:latin typeface="Arial" panose="020B0604020202020204" pitchFamily="34" charset="0"/>
                <a:cs typeface="Arial" panose="020B0604020202020204" pitchFamily="34" charset="0"/>
              </a:rPr>
              <a:t>Iaccarino</a:t>
            </a:r>
            <a:r>
              <a:rPr lang="en-GB" sz="700" dirty="0">
                <a:solidFill>
                  <a:srgbClr val="C00000"/>
                </a:solidFill>
                <a:latin typeface="Arial" panose="020B0604020202020204" pitchFamily="34" charset="0"/>
                <a:cs typeface="Arial" panose="020B0604020202020204" pitchFamily="34" charset="0"/>
              </a:rPr>
              <a:t> et. al. 2016, Nature; </a:t>
            </a:r>
            <a:r>
              <a:rPr lang="en-GB" sz="700" dirty="0">
                <a:solidFill>
                  <a:srgbClr val="C00000"/>
                </a:solidFill>
                <a:latin typeface="Arial" panose="020B0604020202020204" pitchFamily="34" charset="0"/>
                <a:cs typeface="Arial" panose="020B0604020202020204" pitchFamily="34" charset="0"/>
                <a:hlinkClick r:id="rId6"/>
              </a:rPr>
              <a:t>https://doi.org/10.1038/nature20587</a:t>
            </a:r>
            <a:endParaRPr lang="en-GB" sz="700" dirty="0">
              <a:solidFill>
                <a:srgbClr val="C00000"/>
              </a:solidFill>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[4] </a:t>
            </a:r>
            <a:r>
              <a:rPr lang="en-GB" sz="700" b="0" i="0" u="none" strike="noStrike" dirty="0" err="1">
                <a:solidFill>
                  <a:srgbClr val="C00000"/>
                </a:solidFill>
                <a:effectLst/>
                <a:latin typeface="Arial" panose="020B0604020202020204" pitchFamily="34" charset="0"/>
                <a:cs typeface="Arial" panose="020B0604020202020204" pitchFamily="34" charset="0"/>
              </a:rPr>
              <a:t>Addaikan</a:t>
            </a:r>
            <a:r>
              <a:rPr lang="en-GB" sz="700" b="0" i="0" u="none" strike="noStrike" dirty="0">
                <a:solidFill>
                  <a:srgbClr val="C00000"/>
                </a:solidFill>
                <a:effectLst/>
                <a:latin typeface="Arial" panose="020B0604020202020204" pitchFamily="34" charset="0"/>
                <a:cs typeface="Arial" panose="020B0604020202020204" pitchFamily="34" charset="0"/>
              </a:rPr>
              <a:t> &amp; Tsai 2019; Trends in Neuroscience: </a:t>
            </a:r>
            <a:r>
              <a:rPr lang="en-GB" sz="700" b="0" i="0" u="none" strike="noStrike" dirty="0">
                <a:solidFill>
                  <a:srgbClr val="C00000"/>
                </a:solidFill>
                <a:effectLst/>
                <a:latin typeface="Arial" panose="020B0604020202020204" pitchFamily="34" charset="0"/>
                <a:cs typeface="Arial" panose="020B0604020202020204" pitchFamily="34" charset="0"/>
                <a:hlinkClick r:id="rId5"/>
              </a:rPr>
              <a:t>https://doi.org/10.1016/j.tins.2019.11.001</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b="0" i="0" u="none" strike="noStrike" dirty="0">
                <a:solidFill>
                  <a:srgbClr val="C00000"/>
                </a:solidFill>
                <a:effectLst/>
                <a:latin typeface="Arial" panose="020B0604020202020204" pitchFamily="34" charset="0"/>
                <a:cs typeface="Arial" panose="020B0604020202020204" pitchFamily="34" charset="0"/>
              </a:rPr>
              <a:t>[5] Carstensen et. al. 2020, Proc. SPIE; </a:t>
            </a:r>
            <a:r>
              <a:rPr lang="en-GB" sz="700" b="0" i="0" u="none" strike="noStrike" dirty="0">
                <a:solidFill>
                  <a:srgbClr val="C00000"/>
                </a:solidFill>
                <a:effectLst/>
                <a:latin typeface="Arial" panose="020B0604020202020204" pitchFamily="34" charset="0"/>
                <a:cs typeface="Arial" panose="020B0604020202020204" pitchFamily="34" charset="0"/>
                <a:hlinkClick r:id="rId7"/>
              </a:rPr>
              <a:t>https://doi.org/10.1117/12.2544338</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[6] Agger et. al. 2022, Journal of Alzheimer’s Disease; </a:t>
            </a:r>
            <a:r>
              <a:rPr lang="en-GB" sz="700" dirty="0">
                <a:solidFill>
                  <a:srgbClr val="C00000"/>
                </a:solidFill>
                <a:latin typeface="Arial" panose="020B0604020202020204" pitchFamily="34" charset="0"/>
                <a:cs typeface="Arial" panose="020B0604020202020204" pitchFamily="34" charset="0"/>
                <a:hlinkClick r:id="rId8"/>
              </a:rPr>
              <a:t>https://doi.org/10.3233/jad-220081</a:t>
            </a:r>
            <a:endParaRPr lang="en-GB" sz="700" dirty="0">
              <a:solidFill>
                <a:srgbClr val="C00000"/>
              </a:solidFill>
              <a:latin typeface="Arial" panose="020B0604020202020204" pitchFamily="34" charset="0"/>
              <a:cs typeface="Arial" panose="020B0604020202020204" pitchFamily="34" charset="0"/>
            </a:endParaRPr>
          </a:p>
          <a:p>
            <a:r>
              <a:rPr lang="en-GB" sz="700" b="0" i="0" u="none" strike="noStrike" dirty="0">
                <a:solidFill>
                  <a:srgbClr val="C00000"/>
                </a:solidFill>
                <a:effectLst/>
                <a:latin typeface="Arial" panose="020B0604020202020204" pitchFamily="34" charset="0"/>
                <a:cs typeface="Arial" panose="020B0604020202020204" pitchFamily="34" charset="0"/>
              </a:rPr>
              <a:t>[7] Khachatryan et. al.</a:t>
            </a:r>
            <a:r>
              <a:rPr lang="en-GB" sz="700" dirty="0">
                <a:solidFill>
                  <a:srgbClr val="C00000"/>
                </a:solidFill>
                <a:latin typeface="Arial" panose="020B0604020202020204" pitchFamily="34" charset="0"/>
                <a:cs typeface="Arial" panose="020B0604020202020204" pitchFamily="34" charset="0"/>
              </a:rPr>
              <a:t> 2022</a:t>
            </a:r>
            <a:r>
              <a:rPr lang="en-GB" sz="700" b="0" i="0" u="none" strike="noStrike" dirty="0">
                <a:solidFill>
                  <a:srgbClr val="C00000"/>
                </a:solidFill>
                <a:effectLst/>
                <a:latin typeface="Arial" panose="020B0604020202020204" pitchFamily="34" charset="0"/>
                <a:cs typeface="Arial" panose="020B0604020202020204" pitchFamily="34" charset="0"/>
              </a:rPr>
              <a:t>, Frontiers in Aging Neurosci</a:t>
            </a:r>
            <a:r>
              <a:rPr lang="en-GB" sz="700" dirty="0">
                <a:solidFill>
                  <a:srgbClr val="C00000"/>
                </a:solidFill>
                <a:latin typeface="Arial" panose="020B0604020202020204" pitchFamily="34" charset="0"/>
                <a:cs typeface="Arial" panose="020B0604020202020204" pitchFamily="34" charset="0"/>
              </a:rPr>
              <a:t>ence; </a:t>
            </a:r>
            <a:r>
              <a:rPr lang="en-GB" sz="700" dirty="0">
                <a:solidFill>
                  <a:srgbClr val="C00000"/>
                </a:solidFill>
                <a:latin typeface="Arial" panose="020B0604020202020204" pitchFamily="34" charset="0"/>
                <a:cs typeface="Arial" panose="020B0604020202020204" pitchFamily="34" charset="0"/>
                <a:hlinkClick r:id="rId9"/>
              </a:rPr>
              <a:t>https://doi.org/10.3389/fnagi.2022.1010765</a:t>
            </a:r>
            <a:endParaRPr lang="en-GB" sz="700" dirty="0">
              <a:solidFill>
                <a:srgbClr val="C00000"/>
              </a:solidFill>
              <a:latin typeface="Arial" panose="020B0604020202020204" pitchFamily="34" charset="0"/>
              <a:cs typeface="Arial" panose="020B0604020202020204" pitchFamily="34" charset="0"/>
            </a:endParaRPr>
          </a:p>
          <a:p>
            <a:endParaRPr lang="en-GB" sz="700" b="0" i="0" u="none" strike="noStrike" dirty="0">
              <a:solidFill>
                <a:srgbClr val="C00000"/>
              </a:solidFill>
              <a:effectLst/>
              <a:latin typeface="Arial" panose="020B0604020202020204" pitchFamily="34" charset="0"/>
              <a:cs typeface="Arial" panose="020B0604020202020204" pitchFamily="34" charset="0"/>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542191" y="1080001"/>
            <a:ext cx="5712835" cy="787908"/>
          </a:xfrm>
        </p:spPr>
        <p:txBody>
          <a:bodyPr/>
          <a:lstStyle/>
          <a:p>
            <a:pPr marL="285750" indent="-285750">
              <a:buFont typeface="Arial" panose="020B0604020202020204" pitchFamily="34" charset="0"/>
              <a:buChar char="•"/>
            </a:pPr>
            <a:r>
              <a:rPr lang="en-GB" dirty="0"/>
              <a:t>Alzheimer’s Disease (AD)</a:t>
            </a:r>
          </a:p>
          <a:p>
            <a:pPr marL="285750" indent="-285750">
              <a:buFont typeface="Arial" panose="020B0604020202020204" pitchFamily="34" charset="0"/>
              <a:buChar char="•"/>
            </a:pPr>
            <a:r>
              <a:rPr lang="en-GB" dirty="0"/>
              <a:t>Non-invasive 40 Hz sensory stimulation has been proposed as treatment for AD</a:t>
            </a:r>
            <a:r>
              <a:rPr lang="en-GB" baseline="30000" dirty="0"/>
              <a:t>1,2</a:t>
            </a:r>
            <a:endParaRPr lang="en-GB" dirty="0"/>
          </a:p>
        </p:txBody>
      </p:sp>
      <p:sp>
        <p:nvSpPr>
          <p:cNvPr id="9" name="Tijdelijke aanduiding voor tekst 2">
            <a:extLst>
              <a:ext uri="{FF2B5EF4-FFF2-40B4-BE49-F238E27FC236}">
                <a16:creationId xmlns:a16="http://schemas.microsoft.com/office/drawing/2014/main" id="{850E7CE1-C099-2356-1607-4C790ABAEF3B}"/>
              </a:ext>
            </a:extLst>
          </p:cNvPr>
          <p:cNvSpPr txBox="1">
            <a:spLocks/>
          </p:cNvSpPr>
          <p:nvPr/>
        </p:nvSpPr>
        <p:spPr>
          <a:xfrm>
            <a:off x="7421075" y="1773665"/>
            <a:ext cx="1308834" cy="266256"/>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700" dirty="0">
                <a:solidFill>
                  <a:srgbClr val="C00000"/>
                </a:solidFill>
                <a:latin typeface="Arial" panose="020B0604020202020204" pitchFamily="34" charset="0"/>
                <a:cs typeface="Arial" panose="020B0604020202020204" pitchFamily="34" charset="0"/>
              </a:rPr>
              <a:t>From figure 4 </a:t>
            </a:r>
            <a:r>
              <a:rPr lang="en-GB" sz="700" dirty="0" err="1">
                <a:solidFill>
                  <a:srgbClr val="C00000"/>
                </a:solidFill>
                <a:latin typeface="Arial" panose="020B0604020202020204" pitchFamily="34" charset="0"/>
                <a:cs typeface="Arial" panose="020B0604020202020204" pitchFamily="34" charset="0"/>
              </a:rPr>
              <a:t>i+j</a:t>
            </a:r>
            <a:r>
              <a:rPr lang="en-GB" sz="700" dirty="0">
                <a:solidFill>
                  <a:srgbClr val="C00000"/>
                </a:solidFill>
                <a:latin typeface="Arial" panose="020B0604020202020204" pitchFamily="34" charset="0"/>
                <a:cs typeface="Arial" panose="020B0604020202020204" pitchFamily="34" charset="0"/>
              </a:rPr>
              <a:t> of [3]</a:t>
            </a:r>
          </a:p>
        </p:txBody>
      </p:sp>
      <p:sp>
        <p:nvSpPr>
          <p:cNvPr id="12" name="Tijdelijke aanduiding voor tekst 4">
            <a:extLst>
              <a:ext uri="{FF2B5EF4-FFF2-40B4-BE49-F238E27FC236}">
                <a16:creationId xmlns:a16="http://schemas.microsoft.com/office/drawing/2014/main" id="{7E7A22DD-0465-618F-B08D-CF1462420F67}"/>
              </a:ext>
            </a:extLst>
          </p:cNvPr>
          <p:cNvSpPr txBox="1">
            <a:spLocks/>
          </p:cNvSpPr>
          <p:nvPr/>
        </p:nvSpPr>
        <p:spPr>
          <a:xfrm>
            <a:off x="542191" y="3038959"/>
            <a:ext cx="5712835" cy="1034129"/>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EEG showed comparable propagation for stroboscopic- and spectral flicker</a:t>
            </a:r>
            <a:r>
              <a:rPr lang="en-GB" baseline="30000" dirty="0"/>
              <a:t>6</a:t>
            </a:r>
            <a:r>
              <a:rPr lang="en-GB" dirty="0"/>
              <a:t>, but EEG has limited spatial resolution</a:t>
            </a:r>
          </a:p>
          <a:p>
            <a:pPr marL="285750" indent="-285750">
              <a:buFont typeface="Arial" panose="020B0604020202020204" pitchFamily="34" charset="0"/>
              <a:buChar char="•"/>
            </a:pPr>
            <a:r>
              <a:rPr lang="en-GB" dirty="0"/>
              <a:t>Visible stroboscopic flicker combined with a cognitive task, increases propagation of 40 Hz signal</a:t>
            </a:r>
            <a:r>
              <a:rPr lang="en-GB" baseline="30000" dirty="0"/>
              <a:t>7</a:t>
            </a:r>
            <a:endParaRPr lang="en-GB" dirty="0"/>
          </a:p>
        </p:txBody>
      </p:sp>
      <p:pic>
        <p:nvPicPr>
          <p:cNvPr id="14" name="Picture 13" descr="A graph of a blue line&#10;&#10;Description automatically generated">
            <a:extLst>
              <a:ext uri="{FF2B5EF4-FFF2-40B4-BE49-F238E27FC236}">
                <a16:creationId xmlns:a16="http://schemas.microsoft.com/office/drawing/2014/main" id="{169F7DCB-595D-B0C5-DEC1-A43CE1DAB20B}"/>
              </a:ext>
            </a:extLst>
          </p:cNvPr>
          <p:cNvPicPr>
            <a:picLocks noChangeAspect="1"/>
          </p:cNvPicPr>
          <p:nvPr/>
        </p:nvPicPr>
        <p:blipFill>
          <a:blip r:embed="rId10"/>
          <a:stretch>
            <a:fillRect/>
          </a:stretch>
        </p:blipFill>
        <p:spPr>
          <a:xfrm>
            <a:off x="6172338" y="2012246"/>
            <a:ext cx="2497474" cy="1908784"/>
          </a:xfrm>
          <a:prstGeom prst="rect">
            <a:avLst/>
          </a:prstGeom>
        </p:spPr>
      </p:pic>
      <p:sp>
        <p:nvSpPr>
          <p:cNvPr id="15" name="Tijdelijke aanduiding voor tekst 2">
            <a:extLst>
              <a:ext uri="{FF2B5EF4-FFF2-40B4-BE49-F238E27FC236}">
                <a16:creationId xmlns:a16="http://schemas.microsoft.com/office/drawing/2014/main" id="{F4D98F88-C1B7-63A8-4338-CEA48C4A1A42}"/>
              </a:ext>
            </a:extLst>
          </p:cNvPr>
          <p:cNvSpPr txBox="1">
            <a:spLocks/>
          </p:cNvSpPr>
          <p:nvPr/>
        </p:nvSpPr>
        <p:spPr>
          <a:xfrm>
            <a:off x="7432650" y="3833959"/>
            <a:ext cx="1308834" cy="266256"/>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700" dirty="0">
                <a:solidFill>
                  <a:srgbClr val="C00000"/>
                </a:solidFill>
                <a:latin typeface="Arial" panose="020B0604020202020204" pitchFamily="34" charset="0"/>
                <a:cs typeface="Arial" panose="020B0604020202020204" pitchFamily="34" charset="0"/>
              </a:rPr>
              <a:t>From figure 6 a of [5]</a:t>
            </a:r>
          </a:p>
        </p:txBody>
      </p:sp>
      <p:sp>
        <p:nvSpPr>
          <p:cNvPr id="16" name="Tijdelijke aanduiding voor tekst 4">
            <a:extLst>
              <a:ext uri="{FF2B5EF4-FFF2-40B4-BE49-F238E27FC236}">
                <a16:creationId xmlns:a16="http://schemas.microsoft.com/office/drawing/2014/main" id="{674210E7-2589-AFCB-37B3-C0DB14F8A1DC}"/>
              </a:ext>
            </a:extLst>
          </p:cNvPr>
          <p:cNvSpPr txBox="1">
            <a:spLocks/>
          </p:cNvSpPr>
          <p:nvPr/>
        </p:nvSpPr>
        <p:spPr>
          <a:xfrm>
            <a:off x="544116" y="1929710"/>
            <a:ext cx="5712835" cy="1034129"/>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Pre-clinical evidence of positive impact on plaques</a:t>
            </a:r>
            <a:r>
              <a:rPr lang="en-GB" baseline="30000" dirty="0"/>
              <a:t>3</a:t>
            </a:r>
            <a:r>
              <a:rPr lang="en-GB" dirty="0"/>
              <a:t>, synaptic density, and behaviour</a:t>
            </a:r>
            <a:r>
              <a:rPr lang="en-GB" baseline="30000" dirty="0"/>
              <a:t>4</a:t>
            </a:r>
          </a:p>
          <a:p>
            <a:pPr marL="285750" indent="-285750">
              <a:buFont typeface="Arial" panose="020B0604020202020204" pitchFamily="34" charset="0"/>
              <a:buChar char="•"/>
            </a:pPr>
            <a:r>
              <a:rPr lang="en-GB" i="1" dirty="0"/>
              <a:t>Invisible spectral flicker </a:t>
            </a:r>
            <a:r>
              <a:rPr lang="en-GB" dirty="0"/>
              <a:t>was proposed as an alternative with reduced perceived flicker</a:t>
            </a:r>
            <a:r>
              <a:rPr lang="en-GB" baseline="30000" dirty="0"/>
              <a:t>5</a:t>
            </a:r>
            <a:endParaRPr lang="en-GB" dirty="0"/>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xEl>
                                              <p:pRg st="1" end="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9" grpId="0"/>
      <p:bldP spid="12" grpId="0" uiExpand="1" build="p"/>
      <p:bldP spid="15" grpId="1"/>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2307266" y="4412512"/>
            <a:ext cx="6836732" cy="730988"/>
          </a:xfrm>
        </p:spPr>
        <p:txBody>
          <a:bodyPr/>
          <a:lstStyle/>
          <a:p>
            <a:r>
              <a:rPr lang="en-US" sz="1050" dirty="0"/>
              <a:t>We consider the three types of visual stimulation as somewhat </a:t>
            </a:r>
            <a:r>
              <a:rPr lang="en-US" sz="1050" i="1" dirty="0"/>
              <a:t>ordinal</a:t>
            </a:r>
            <a:r>
              <a:rPr lang="en-US" sz="1050" dirty="0"/>
              <a:t>. Static light is the lower extreme, visible stroboscopic flicker is the upper extreme, and invisible spectral flicker is the middle ground.</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1920526"/>
          </a:xfrm>
        </p:spPr>
        <p:txBody>
          <a:bodyPr/>
          <a:lstStyle/>
          <a:p>
            <a:pPr marL="342900" indent="-342900">
              <a:buFont typeface="Arial"/>
              <a:buAutoNum type="arabicPeriod"/>
            </a:pPr>
            <a:r>
              <a:rPr lang="en-GB" dirty="0"/>
              <a:t>Does spatial attention modulate the 40 Hz response propagation from visible stroboscopic flicker and invisible spectral flicker? </a:t>
            </a:r>
          </a:p>
          <a:p>
            <a:pPr marL="342900" indent="-342900">
              <a:buFont typeface="Arial"/>
              <a:buAutoNum type="arabicPeriod"/>
            </a:pPr>
            <a:r>
              <a:rPr lang="en-GB" dirty="0"/>
              <a:t>Is the effect on propagation caused by the cognitive engagement or by a specifically visual task?</a:t>
            </a:r>
          </a:p>
          <a:p>
            <a:pPr marL="342900" indent="-342900">
              <a:buAutoNum type="arabicPeriod"/>
            </a:pPr>
            <a:r>
              <a:rPr lang="en-GB" dirty="0"/>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2307266" y="4412512"/>
            <a:ext cx="6836732" cy="730988"/>
          </a:xfrm>
        </p:spPr>
        <p:txBody>
          <a:bodyPr/>
          <a:lstStyle/>
          <a:p>
            <a:r>
              <a:rPr lang="en-US" sz="1050" dirty="0"/>
              <a:t>We consider the three types of visual stimulation as somewhat </a:t>
            </a:r>
            <a:r>
              <a:rPr lang="en-US" sz="1050" i="1" dirty="0"/>
              <a:t>ordinal</a:t>
            </a:r>
            <a:r>
              <a:rPr lang="en-US" sz="1050" dirty="0"/>
              <a:t>. Static light is the lower extreme, visible stroboscopic flicker is the upper extreme, and invisible spectral flicker is the middle ground.</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1920526"/>
          </a:xfrm>
        </p:spPr>
        <p:txBody>
          <a:bodyPr/>
          <a:lstStyle/>
          <a:p>
            <a:pPr marL="342900" indent="-342900">
              <a:buFont typeface="Arial"/>
              <a:buAutoNum type="arabicPeriod"/>
            </a:pPr>
            <a:r>
              <a:rPr lang="en-GB" dirty="0"/>
              <a:t>Does spatial attention modulate the 40 Hz response propagation from visible stroboscopic flicker and invisible spectral flicker? </a:t>
            </a:r>
          </a:p>
          <a:p>
            <a:pPr marL="342900" indent="-342900">
              <a:buFont typeface="Arial"/>
              <a:buAutoNum type="arabicPeriod"/>
            </a:pPr>
            <a:r>
              <a:rPr lang="en-GB" dirty="0">
                <a:solidFill>
                  <a:schemeClr val="bg1">
                    <a:lumMod val="85000"/>
                  </a:schemeClr>
                </a:solidFill>
              </a:rPr>
              <a:t>Is the effect on propagation caused by the cognitive engagement or by a specifically visual task?</a:t>
            </a:r>
          </a:p>
          <a:p>
            <a:pPr marL="342900" indent="-342900">
              <a:buAutoNum type="arabicPeriod"/>
            </a:pPr>
            <a:r>
              <a:rPr lang="en-GB" dirty="0">
                <a:solidFill>
                  <a:schemeClr val="bg1">
                    <a:lumMod val="85000"/>
                  </a:schemeClr>
                </a:solidFill>
              </a:rPr>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391932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489190" cy="1083374"/>
          </a:xfrm>
        </p:spPr>
        <p:txBody>
          <a:bodyPr/>
          <a:lstStyle/>
          <a:p>
            <a:r>
              <a:rPr lang="en-GB" dirty="0"/>
              <a:t>MEG experiment of 2 x 3 factorial design:</a:t>
            </a:r>
          </a:p>
          <a:p>
            <a:r>
              <a:rPr lang="en-GB" dirty="0"/>
              <a:t>Lateralised attention</a:t>
            </a:r>
          </a:p>
          <a:p>
            <a:r>
              <a:rPr lang="en-GB" dirty="0"/>
              <a:t>Three types of flicker conditions (stroboscopic- and spectral flicker, and static light with no flicker)</a:t>
            </a:r>
          </a:p>
        </p:txBody>
      </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3"/>
          <a:srcRect/>
          <a:stretch/>
        </p:blipFill>
        <p:spPr>
          <a:xfrm>
            <a:off x="6418105" y="2192432"/>
            <a:ext cx="1579440" cy="994728"/>
          </a:xfrm>
          <a:prstGeom prst="rect">
            <a:avLst/>
          </a:prstGeom>
          <a:ln w="19050">
            <a:solidFill>
              <a:schemeClr val="tx1"/>
            </a:solidFill>
          </a:ln>
        </p:spPr>
      </p:pic>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4"/>
          <a:srcRect/>
          <a:stretch/>
        </p:blipFill>
        <p:spPr>
          <a:xfrm>
            <a:off x="6418105" y="3630779"/>
            <a:ext cx="1579440" cy="994728"/>
          </a:xfrm>
          <a:prstGeom prst="rect">
            <a:avLst/>
          </a:prstGeom>
          <a:ln w="19050">
            <a:solidFill>
              <a:schemeClr val="tx1"/>
            </a:solidFill>
          </a:ln>
        </p:spPr>
      </p:pic>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r>
              <a:rPr lang="en-GB" sz="800" dirty="0"/>
              <a:t>* With 10% probability, the fixation grating will only last 500 – 1000 </a:t>
            </a:r>
            <a:r>
              <a:rPr lang="en-GB" sz="800" dirty="0" err="1"/>
              <a:t>ms</a:t>
            </a:r>
            <a:r>
              <a:rPr lang="en-GB" sz="800" dirty="0"/>
              <a:t> (uniform distribution), otherwise 1000 – 2500 </a:t>
            </a:r>
            <a:r>
              <a:rPr lang="en-GB" sz="800" dirty="0" err="1"/>
              <a:t>ms</a:t>
            </a:r>
            <a:r>
              <a:rPr lang="en-GB" sz="800" dirty="0"/>
              <a:t> (uniform distribution)</a:t>
            </a:r>
          </a:p>
          <a:p>
            <a:r>
              <a:rPr lang="en-GB" sz="800" dirty="0"/>
              <a:t>** Given the fixation grating duration exceeds 1000 </a:t>
            </a:r>
            <a:r>
              <a:rPr lang="en-GB" sz="800" dirty="0" err="1"/>
              <a:t>ms</a:t>
            </a:r>
            <a:r>
              <a:rPr lang="en-GB" sz="800" dirty="0"/>
              <a:t>, there is 10 % chance the fixation grating lasts 2500 </a:t>
            </a:r>
            <a:r>
              <a:rPr lang="en-GB" sz="800" dirty="0" err="1"/>
              <a:t>ms</a:t>
            </a:r>
            <a:r>
              <a:rPr lang="en-GB" sz="800" dirty="0"/>
              <a:t>, and the discrimination grating never shows</a:t>
            </a:r>
          </a:p>
        </p:txBody>
      </p:sp>
      <p:cxnSp>
        <p:nvCxnSpPr>
          <p:cNvPr id="25" name="Straight Arrow Connector 24">
            <a:extLst>
              <a:ext uri="{FF2B5EF4-FFF2-40B4-BE49-F238E27FC236}">
                <a16:creationId xmlns:a16="http://schemas.microsoft.com/office/drawing/2014/main" id="{6378723E-A3AC-5845-29BE-99FFB9FCBAA9}"/>
              </a:ext>
            </a:extLst>
          </p:cNvPr>
          <p:cNvCxnSpPr>
            <a:cxnSpLocks/>
            <a:stCxn id="17" idx="2"/>
            <a:endCxn id="19" idx="0"/>
          </p:cNvCxnSpPr>
          <p:nvPr/>
        </p:nvCxnSpPr>
        <p:spPr>
          <a:xfrm>
            <a:off x="7207825" y="3187160"/>
            <a:ext cx="0" cy="44361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extLst>
              <p:ext uri="{D42A27DB-BD31-4B8C-83A1-F6EECF244321}">
                <p14:modId xmlns:p14="http://schemas.microsoft.com/office/powerpoint/2010/main" val="1653943015"/>
              </p:ext>
            </p:extLst>
          </p:nvPr>
        </p:nvGraphicFramePr>
        <p:xfrm>
          <a:off x="511228" y="2430750"/>
          <a:ext cx="5266484" cy="1551228"/>
        </p:xfrm>
        <a:graphic>
          <a:graphicData uri="http://schemas.openxmlformats.org/drawingml/2006/table">
            <a:tbl>
              <a:tblPr firstRow="1" bandRow="1">
                <a:tableStyleId>{5940675A-B579-460E-94D1-54222C63F5DA}</a:tableStyleId>
              </a:tblPr>
              <a:tblGrid>
                <a:gridCol w="885714">
                  <a:extLst>
                    <a:ext uri="{9D8B030D-6E8A-4147-A177-3AD203B41FA5}">
                      <a16:colId xmlns:a16="http://schemas.microsoft.com/office/drawing/2014/main" val="3621655917"/>
                    </a:ext>
                  </a:extLst>
                </a:gridCol>
                <a:gridCol w="935915">
                  <a:extLst>
                    <a:ext uri="{9D8B030D-6E8A-4147-A177-3AD203B41FA5}">
                      <a16:colId xmlns:a16="http://schemas.microsoft.com/office/drawing/2014/main" val="1431049341"/>
                    </a:ext>
                  </a:extLst>
                </a:gridCol>
                <a:gridCol w="796066">
                  <a:extLst>
                    <a:ext uri="{9D8B030D-6E8A-4147-A177-3AD203B41FA5}">
                      <a16:colId xmlns:a16="http://schemas.microsoft.com/office/drawing/2014/main" val="3950852193"/>
                    </a:ext>
                  </a:extLst>
                </a:gridCol>
                <a:gridCol w="391724">
                  <a:extLst>
                    <a:ext uri="{9D8B030D-6E8A-4147-A177-3AD203B41FA5}">
                      <a16:colId xmlns:a16="http://schemas.microsoft.com/office/drawing/2014/main" val="3020445425"/>
                    </a:ext>
                  </a:extLst>
                </a:gridCol>
                <a:gridCol w="752355">
                  <a:extLst>
                    <a:ext uri="{9D8B030D-6E8A-4147-A177-3AD203B41FA5}">
                      <a16:colId xmlns:a16="http://schemas.microsoft.com/office/drawing/2014/main" val="1682960344"/>
                    </a:ext>
                  </a:extLst>
                </a:gridCol>
                <a:gridCol w="1504710">
                  <a:extLst>
                    <a:ext uri="{9D8B030D-6E8A-4147-A177-3AD203B41FA5}">
                      <a16:colId xmlns:a16="http://schemas.microsoft.com/office/drawing/2014/main" val="2392069006"/>
                    </a:ext>
                  </a:extLst>
                </a:gridCol>
              </a:tblGrid>
              <a:tr h="387807">
                <a:tc>
                  <a:txBody>
                    <a:bodyPr/>
                    <a:lstStyle/>
                    <a:p>
                      <a:r>
                        <a:rPr lang="en-GB" sz="900" dirty="0"/>
                        <a:t>Screen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Fixation Cross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Lateral Cue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900" dirty="0"/>
                        <a:t>Fixation Grating</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900" dirty="0"/>
                        <a:t>Fixation Grating +</a:t>
                      </a:r>
                    </a:p>
                    <a:p>
                      <a:pPr algn="ctr"/>
                      <a:r>
                        <a:rPr lang="en-GB" sz="900" dirty="0"/>
                        <a:t>Discrimination Grating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387807">
                <a:tc>
                  <a:txBody>
                    <a:bodyPr/>
                    <a:lstStyle/>
                    <a:p>
                      <a:r>
                        <a:rPr lang="en-GB" sz="900" dirty="0"/>
                        <a:t>Stim.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l"/>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387807">
                <a:tc>
                  <a:txBody>
                    <a:bodyPr/>
                    <a:lstStyle/>
                    <a:p>
                      <a:r>
                        <a:rPr lang="en-GB" sz="900" dirty="0"/>
                        <a:t>Button Press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Indicate Congruence or Incongruence of Grating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387807">
                <a:tc>
                  <a:txBody>
                    <a:bodyPr/>
                    <a:lstStyle/>
                    <a:p>
                      <a:r>
                        <a:rPr lang="en-GB" sz="900" dirty="0"/>
                        <a:t>Duration (</a:t>
                      </a:r>
                      <a:r>
                        <a:rPr lang="en-GB" sz="900" dirty="0" err="1"/>
                        <a:t>ms</a:t>
                      </a:r>
                      <a:r>
                        <a:rPr lang="en-GB" sz="9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900" dirty="0"/>
                        <a:t>500 – 2500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900" dirty="0"/>
                        <a:t>750</a:t>
                      </a:r>
                    </a:p>
                    <a:p>
                      <a:pPr algn="ctr"/>
                      <a:r>
                        <a:rPr lang="en-GB" sz="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511228" y="4055326"/>
            <a:ext cx="5266484"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6000" y="3888255"/>
            <a:ext cx="648000"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5407483" y="598736"/>
            <a:ext cx="3618184" cy="1415524"/>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6"/>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7"/>
            <a:srcRect/>
            <a:stretch/>
          </p:blipFill>
          <p:spPr>
            <a:xfrm>
              <a:off x="2011678" y="2616815"/>
              <a:ext cx="1579440" cy="994730"/>
            </a:xfrm>
            <a:prstGeom prst="rect">
              <a:avLst/>
            </a:prstGeom>
            <a:ln w="19050">
              <a:solidFill>
                <a:schemeClr val="tx1"/>
              </a:solidFill>
            </a:ln>
          </p:spPr>
        </p:pic>
      </p:grpSp>
      <p:sp>
        <p:nvSpPr>
          <p:cNvPr id="33" name="Right Arrow 32">
            <a:extLst>
              <a:ext uri="{FF2B5EF4-FFF2-40B4-BE49-F238E27FC236}">
                <a16:creationId xmlns:a16="http://schemas.microsoft.com/office/drawing/2014/main" id="{FFF6ACA2-9AD5-99B1-1313-5D0936AFE857}"/>
              </a:ext>
            </a:extLst>
          </p:cNvPr>
          <p:cNvSpPr/>
          <p:nvPr/>
        </p:nvSpPr>
        <p:spPr>
          <a:xfrm>
            <a:off x="7100046" y="1126545"/>
            <a:ext cx="268942" cy="218157"/>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 Placeholder 4">
            <a:extLst>
              <a:ext uri="{FF2B5EF4-FFF2-40B4-BE49-F238E27FC236}">
                <a16:creationId xmlns:a16="http://schemas.microsoft.com/office/drawing/2014/main" id="{79765B20-3B39-57A2-69A2-F54F88DCD260}"/>
              </a:ext>
            </a:extLst>
          </p:cNvPr>
          <p:cNvSpPr txBox="1">
            <a:spLocks/>
          </p:cNvSpPr>
          <p:nvPr/>
        </p:nvSpPr>
        <p:spPr>
          <a:xfrm>
            <a:off x="511227" y="4145317"/>
            <a:ext cx="5545327" cy="184666"/>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Between trials: Rest period of 3 seconds with fixation cross</a:t>
            </a:r>
          </a:p>
        </p:txBody>
      </p:sp>
      <p:cxnSp>
        <p:nvCxnSpPr>
          <p:cNvPr id="21" name="Straight Arrow Connector 20">
            <a:extLst>
              <a:ext uri="{FF2B5EF4-FFF2-40B4-BE49-F238E27FC236}">
                <a16:creationId xmlns:a16="http://schemas.microsoft.com/office/drawing/2014/main" id="{6901DA24-884B-4863-2CC7-049A620A1721}"/>
              </a:ext>
            </a:extLst>
          </p:cNvPr>
          <p:cNvCxnSpPr>
            <a:cxnSpLocks/>
            <a:stCxn id="8" idx="2"/>
            <a:endCxn id="17" idx="0"/>
          </p:cNvCxnSpPr>
          <p:nvPr/>
        </p:nvCxnSpPr>
        <p:spPr>
          <a:xfrm>
            <a:off x="7207825" y="1731490"/>
            <a:ext cx="0" cy="46094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A6CAA4E5-0CA8-4EB5-46C3-6FAF7A1A6E82}"/>
              </a:ext>
            </a:extLst>
          </p:cNvPr>
          <p:cNvSpPr/>
          <p:nvPr/>
        </p:nvSpPr>
        <p:spPr>
          <a:xfrm>
            <a:off x="5515739" y="1388714"/>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C14793D5-C02F-CA42-3479-0EF4A5552695}"/>
              </a:ext>
            </a:extLst>
          </p:cNvPr>
          <p:cNvSpPr/>
          <p:nvPr/>
        </p:nvSpPr>
        <p:spPr>
          <a:xfrm>
            <a:off x="8124091" y="1386849"/>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 name="Cross 19">
            <a:extLst>
              <a:ext uri="{FF2B5EF4-FFF2-40B4-BE49-F238E27FC236}">
                <a16:creationId xmlns:a16="http://schemas.microsoft.com/office/drawing/2014/main" id="{6BD04621-2320-D1FE-EE1F-F7FD2ACA6968}"/>
              </a:ext>
            </a:extLst>
          </p:cNvPr>
          <p:cNvSpPr/>
          <p:nvPr/>
        </p:nvSpPr>
        <p:spPr>
          <a:xfrm>
            <a:off x="7106554" y="1124177"/>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1662B63-100E-1D43-ADA1-86BCA97BEF51}"/>
              </a:ext>
            </a:extLst>
          </p:cNvPr>
          <p:cNvSpPr/>
          <p:nvPr/>
        </p:nvSpPr>
        <p:spPr>
          <a:xfrm>
            <a:off x="2342233" y="2381352"/>
            <a:ext cx="787264"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9AD31F6-8170-DCCF-EB36-5248E70E2AB4}"/>
              </a:ext>
            </a:extLst>
          </p:cNvPr>
          <p:cNvSpPr/>
          <p:nvPr/>
        </p:nvSpPr>
        <p:spPr>
          <a:xfrm>
            <a:off x="3129497" y="2376463"/>
            <a:ext cx="1137256"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F071B4C-6AE3-DD1F-8EF8-1360454F9AE4}"/>
              </a:ext>
            </a:extLst>
          </p:cNvPr>
          <p:cNvSpPr/>
          <p:nvPr/>
        </p:nvSpPr>
        <p:spPr>
          <a:xfrm>
            <a:off x="4266754" y="2387083"/>
            <a:ext cx="1547264"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P spid="33" grpId="0" animBg="1"/>
      <p:bldP spid="35" grpId="0"/>
      <p:bldP spid="15" grpId="0" animBg="1"/>
      <p:bldP spid="16" grpId="0" animBg="1"/>
      <p:bldP spid="20" grpId="0" animBg="1"/>
      <p:bldP spid="20" grpId="1" animBg="1"/>
      <p:bldP spid="3" grpId="0" animBg="1"/>
      <p:bldP spid="6"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2307266" y="4412512"/>
            <a:ext cx="6836732" cy="730988"/>
          </a:xfrm>
        </p:spPr>
        <p:txBody>
          <a:bodyPr/>
          <a:lstStyle/>
          <a:p>
            <a:r>
              <a:rPr lang="en-US" sz="1050" dirty="0"/>
              <a:t>We consider the three types of visual stimulation as somewhat </a:t>
            </a:r>
            <a:r>
              <a:rPr lang="en-US" sz="1050" i="1" dirty="0"/>
              <a:t>ordinal</a:t>
            </a:r>
            <a:r>
              <a:rPr lang="en-US" sz="1050" dirty="0"/>
              <a:t>. Static light is the lower extreme, visible stroboscopic flicker is the upper extreme, and invisible spectral flicker is the middle ground.</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1920526"/>
          </a:xfrm>
        </p:spPr>
        <p:txBody>
          <a:bodyPr/>
          <a:lstStyle/>
          <a:p>
            <a:pPr marL="342900" indent="-342900">
              <a:buFont typeface="Arial"/>
              <a:buAutoNum type="arabicPeriod"/>
            </a:pPr>
            <a:r>
              <a:rPr lang="en-GB" dirty="0">
                <a:solidFill>
                  <a:schemeClr val="bg1">
                    <a:lumMod val="75000"/>
                  </a:schemeClr>
                </a:solidFill>
              </a:rPr>
              <a:t>Does spatial attention modulate the 40 Hz response propagation from visible stroboscopic flicker and invisible spectral flicker? </a:t>
            </a:r>
          </a:p>
          <a:p>
            <a:pPr marL="342900" indent="-342900">
              <a:buFont typeface="Arial"/>
              <a:buAutoNum type="arabicPeriod"/>
            </a:pPr>
            <a:r>
              <a:rPr lang="en-GB" dirty="0"/>
              <a:t>Is the effect on propagation caused by the cognitive engagement or by a specifically visual task?</a:t>
            </a:r>
          </a:p>
          <a:p>
            <a:pPr marL="342900" indent="-342900">
              <a:buAutoNum type="arabicPeriod"/>
            </a:pPr>
            <a:r>
              <a:rPr lang="en-GB" dirty="0">
                <a:solidFill>
                  <a:schemeClr val="bg1">
                    <a:lumMod val="85000"/>
                  </a:schemeClr>
                </a:solidFill>
              </a:rPr>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368129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837152"/>
          </a:xfrm>
        </p:spPr>
        <p:txBody>
          <a:bodyPr/>
          <a:lstStyle/>
          <a:p>
            <a:r>
              <a:rPr lang="en-GB" dirty="0"/>
              <a:t>MEG experiment of 2 x 3 factorial design:</a:t>
            </a:r>
          </a:p>
          <a:p>
            <a:r>
              <a:rPr lang="en-GB" dirty="0"/>
              <a:t>Mental arithmetic at two levels of difficulty,</a:t>
            </a:r>
          </a:p>
          <a:p>
            <a:r>
              <a:rPr lang="en-GB" dirty="0"/>
              <a:t>Three types of flicker conditions</a:t>
            </a:r>
          </a:p>
        </p:txBody>
      </p:sp>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3"/>
          <a:srcRect/>
          <a:stretch/>
        </p:blipFill>
        <p:spPr>
          <a:xfrm>
            <a:off x="6411257" y="3348998"/>
            <a:ext cx="1583861" cy="1103662"/>
          </a:xfrm>
          <a:prstGeom prst="rect">
            <a:avLst/>
          </a:prstGeom>
          <a:ln w="19050">
            <a:solidFill>
              <a:schemeClr val="tx1"/>
            </a:solidFill>
          </a:ln>
        </p:spPr>
      </p:pic>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endParaRPr lang="en-GB" dirty="0"/>
          </a:p>
        </p:txBody>
      </p:sp>
      <p:cxnSp>
        <p:nvCxnSpPr>
          <p:cNvPr id="25" name="Straight Arrow Connector 24">
            <a:extLst>
              <a:ext uri="{FF2B5EF4-FFF2-40B4-BE49-F238E27FC236}">
                <a16:creationId xmlns:a16="http://schemas.microsoft.com/office/drawing/2014/main" id="{6378723E-A3AC-5845-29BE-99FFB9FCBAA9}"/>
              </a:ext>
            </a:extLst>
          </p:cNvPr>
          <p:cNvCxnSpPr>
            <a:cxnSpLocks/>
            <a:stCxn id="37" idx="2"/>
            <a:endCxn id="19" idx="0"/>
          </p:cNvCxnSpPr>
          <p:nvPr/>
        </p:nvCxnSpPr>
        <p:spPr>
          <a:xfrm flipH="1">
            <a:off x="7203188" y="3003139"/>
            <a:ext cx="1" cy="34585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extLst>
              <p:ext uri="{D42A27DB-BD31-4B8C-83A1-F6EECF244321}">
                <p14:modId xmlns:p14="http://schemas.microsoft.com/office/powerpoint/2010/main" val="1019832509"/>
              </p:ext>
            </p:extLst>
          </p:nvPr>
        </p:nvGraphicFramePr>
        <p:xfrm>
          <a:off x="511228" y="2186202"/>
          <a:ext cx="5266484" cy="1551228"/>
        </p:xfrm>
        <a:graphic>
          <a:graphicData uri="http://schemas.openxmlformats.org/drawingml/2006/table">
            <a:tbl>
              <a:tblPr firstRow="1" bandRow="1">
                <a:tableStyleId>{5940675A-B579-460E-94D1-54222C63F5DA}</a:tableStyleId>
              </a:tblPr>
              <a:tblGrid>
                <a:gridCol w="885714">
                  <a:extLst>
                    <a:ext uri="{9D8B030D-6E8A-4147-A177-3AD203B41FA5}">
                      <a16:colId xmlns:a16="http://schemas.microsoft.com/office/drawing/2014/main" val="3621655917"/>
                    </a:ext>
                  </a:extLst>
                </a:gridCol>
                <a:gridCol w="935915">
                  <a:extLst>
                    <a:ext uri="{9D8B030D-6E8A-4147-A177-3AD203B41FA5}">
                      <a16:colId xmlns:a16="http://schemas.microsoft.com/office/drawing/2014/main" val="1431049341"/>
                    </a:ext>
                  </a:extLst>
                </a:gridCol>
                <a:gridCol w="796066">
                  <a:extLst>
                    <a:ext uri="{9D8B030D-6E8A-4147-A177-3AD203B41FA5}">
                      <a16:colId xmlns:a16="http://schemas.microsoft.com/office/drawing/2014/main" val="3950852193"/>
                    </a:ext>
                  </a:extLst>
                </a:gridCol>
                <a:gridCol w="391724">
                  <a:extLst>
                    <a:ext uri="{9D8B030D-6E8A-4147-A177-3AD203B41FA5}">
                      <a16:colId xmlns:a16="http://schemas.microsoft.com/office/drawing/2014/main" val="3020445425"/>
                    </a:ext>
                  </a:extLst>
                </a:gridCol>
                <a:gridCol w="752355">
                  <a:extLst>
                    <a:ext uri="{9D8B030D-6E8A-4147-A177-3AD203B41FA5}">
                      <a16:colId xmlns:a16="http://schemas.microsoft.com/office/drawing/2014/main" val="1682960344"/>
                    </a:ext>
                  </a:extLst>
                </a:gridCol>
                <a:gridCol w="1504710">
                  <a:extLst>
                    <a:ext uri="{9D8B030D-6E8A-4147-A177-3AD203B41FA5}">
                      <a16:colId xmlns:a16="http://schemas.microsoft.com/office/drawing/2014/main" val="2392069006"/>
                    </a:ext>
                  </a:extLst>
                </a:gridCol>
              </a:tblGrid>
              <a:tr h="387807">
                <a:tc>
                  <a:txBody>
                    <a:bodyPr/>
                    <a:lstStyle/>
                    <a:p>
                      <a:r>
                        <a:rPr lang="en-GB" sz="900" dirty="0"/>
                        <a:t>Screen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Fixation Cross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Sum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900" dirty="0"/>
                        <a:t>Fixation Cross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900" dirty="0"/>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387807">
                <a:tc>
                  <a:txBody>
                    <a:bodyPr/>
                    <a:lstStyle/>
                    <a:p>
                      <a:r>
                        <a:rPr lang="en-GB" sz="900" dirty="0"/>
                        <a:t>Stim.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l"/>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387807">
                <a:tc>
                  <a:txBody>
                    <a:bodyPr/>
                    <a:lstStyle/>
                    <a:p>
                      <a:r>
                        <a:rPr lang="en-GB" sz="900" dirty="0"/>
                        <a:t>Button Press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Indicate Correctness of Summation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387807">
                <a:tc>
                  <a:txBody>
                    <a:bodyPr/>
                    <a:lstStyle/>
                    <a:p>
                      <a:r>
                        <a:rPr lang="en-GB" sz="900" dirty="0"/>
                        <a:t>Duration (</a:t>
                      </a:r>
                      <a:r>
                        <a:rPr lang="en-GB" sz="900" dirty="0" err="1"/>
                        <a:t>ms</a:t>
                      </a:r>
                      <a:r>
                        <a:rPr lang="en-GB" sz="9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900" dirty="0"/>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900" dirty="0"/>
                        <a:t>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511228" y="3820558"/>
            <a:ext cx="5266484"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6000" y="3804660"/>
            <a:ext cx="648000"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5407483" y="540253"/>
            <a:ext cx="3618184" cy="1415524"/>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5"/>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6"/>
            <a:srcRect/>
            <a:stretch/>
          </p:blipFill>
          <p:spPr>
            <a:xfrm>
              <a:off x="2011678" y="2616815"/>
              <a:ext cx="1579440" cy="994730"/>
            </a:xfrm>
            <a:prstGeom prst="rect">
              <a:avLst/>
            </a:prstGeom>
            <a:ln w="19050">
              <a:solidFill>
                <a:schemeClr val="tx1"/>
              </a:solidFill>
            </a:ln>
          </p:spPr>
        </p:pic>
      </p:gr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7"/>
          <a:srcRect/>
          <a:stretch/>
        </p:blipFill>
        <p:spPr>
          <a:xfrm>
            <a:off x="6416575" y="677407"/>
            <a:ext cx="1583861" cy="994730"/>
          </a:xfrm>
          <a:prstGeom prst="rect">
            <a:avLst/>
          </a:prstGeom>
          <a:ln w="19050">
            <a:solidFill>
              <a:schemeClr val="tx1"/>
            </a:solidFill>
          </a:ln>
        </p:spPr>
      </p:pic>
      <p:sp>
        <p:nvSpPr>
          <p:cNvPr id="35" name="Text Placeholder 4">
            <a:extLst>
              <a:ext uri="{FF2B5EF4-FFF2-40B4-BE49-F238E27FC236}">
                <a16:creationId xmlns:a16="http://schemas.microsoft.com/office/drawing/2014/main" id="{79765B20-3B39-57A2-69A2-F54F88DCD260}"/>
              </a:ext>
            </a:extLst>
          </p:cNvPr>
          <p:cNvSpPr txBox="1">
            <a:spLocks/>
          </p:cNvSpPr>
          <p:nvPr/>
        </p:nvSpPr>
        <p:spPr>
          <a:xfrm>
            <a:off x="511227" y="3900769"/>
            <a:ext cx="5545327" cy="184666"/>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Between trials: Rest period of 3 seconds with fixation cross</a:t>
            </a:r>
          </a:p>
        </p:txBody>
      </p:sp>
      <p:sp>
        <p:nvSpPr>
          <p:cNvPr id="15" name="Rectangle 14">
            <a:extLst>
              <a:ext uri="{FF2B5EF4-FFF2-40B4-BE49-F238E27FC236}">
                <a16:creationId xmlns:a16="http://schemas.microsoft.com/office/drawing/2014/main" id="{A6CAA4E5-0CA8-4EB5-46C3-6FAF7A1A6E82}"/>
              </a:ext>
            </a:extLst>
          </p:cNvPr>
          <p:cNvSpPr/>
          <p:nvPr/>
        </p:nvSpPr>
        <p:spPr>
          <a:xfrm>
            <a:off x="5515739" y="1330231"/>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B0E06F31-7163-3601-65C4-9845C9F72D33}"/>
              </a:ext>
            </a:extLst>
          </p:cNvPr>
          <p:cNvCxnSpPr>
            <a:cxnSpLocks/>
            <a:stCxn id="17" idx="2"/>
            <a:endCxn id="37" idx="0"/>
          </p:cNvCxnSpPr>
          <p:nvPr/>
        </p:nvCxnSpPr>
        <p:spPr>
          <a:xfrm flipH="1">
            <a:off x="7203189" y="1672137"/>
            <a:ext cx="5317" cy="33627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C14793D5-C02F-CA42-3479-0EF4A5552695}"/>
              </a:ext>
            </a:extLst>
          </p:cNvPr>
          <p:cNvSpPr/>
          <p:nvPr/>
        </p:nvSpPr>
        <p:spPr>
          <a:xfrm>
            <a:off x="8124091" y="1328366"/>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 name="Cross 19">
            <a:extLst>
              <a:ext uri="{FF2B5EF4-FFF2-40B4-BE49-F238E27FC236}">
                <a16:creationId xmlns:a16="http://schemas.microsoft.com/office/drawing/2014/main" id="{6BD04621-2320-D1FE-EE1F-F7FD2ACA6968}"/>
              </a:ext>
            </a:extLst>
          </p:cNvPr>
          <p:cNvSpPr/>
          <p:nvPr/>
        </p:nvSpPr>
        <p:spPr>
          <a:xfrm>
            <a:off x="7106554" y="1065694"/>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5B5C2D8A-BE9B-F025-0377-CA48EEE5EFFA}"/>
              </a:ext>
            </a:extLst>
          </p:cNvPr>
          <p:cNvGrpSpPr/>
          <p:nvPr/>
        </p:nvGrpSpPr>
        <p:grpSpPr>
          <a:xfrm>
            <a:off x="6411258" y="2008409"/>
            <a:ext cx="1583861" cy="994730"/>
            <a:chOff x="6413683" y="2055191"/>
            <a:chExt cx="1583861" cy="994730"/>
          </a:xfrm>
        </p:grpSpPr>
        <p:pic>
          <p:nvPicPr>
            <p:cNvPr id="37" name="Picture 36">
              <a:extLst>
                <a:ext uri="{FF2B5EF4-FFF2-40B4-BE49-F238E27FC236}">
                  <a16:creationId xmlns:a16="http://schemas.microsoft.com/office/drawing/2014/main" id="{BBB452BD-8A65-2BDB-24B1-628948DCD9E0}"/>
                </a:ext>
              </a:extLst>
            </p:cNvPr>
            <p:cNvPicPr>
              <a:picLocks noChangeAspect="1"/>
            </p:cNvPicPr>
            <p:nvPr/>
          </p:nvPicPr>
          <p:blipFill>
            <a:blip r:embed="rId7"/>
            <a:srcRect/>
            <a:stretch/>
          </p:blipFill>
          <p:spPr>
            <a:xfrm>
              <a:off x="6413683" y="2055191"/>
              <a:ext cx="1583861" cy="994730"/>
            </a:xfrm>
            <a:prstGeom prst="rect">
              <a:avLst/>
            </a:prstGeom>
            <a:ln w="19050">
              <a:solidFill>
                <a:schemeClr val="tx1"/>
              </a:solidFill>
            </a:ln>
          </p:spPr>
        </p:pic>
        <p:sp>
          <p:nvSpPr>
            <p:cNvPr id="44" name="Rectangle 43">
              <a:extLst>
                <a:ext uri="{FF2B5EF4-FFF2-40B4-BE49-F238E27FC236}">
                  <a16:creationId xmlns:a16="http://schemas.microsoft.com/office/drawing/2014/main" id="{74783499-FFEF-C603-3798-8FB1AB2BFA0A}"/>
                </a:ext>
              </a:extLst>
            </p:cNvPr>
            <p:cNvSpPr/>
            <p:nvPr/>
          </p:nvSpPr>
          <p:spPr>
            <a:xfrm>
              <a:off x="6985591" y="2331310"/>
              <a:ext cx="579474" cy="382611"/>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Cross 31">
              <a:extLst>
                <a:ext uri="{FF2B5EF4-FFF2-40B4-BE49-F238E27FC236}">
                  <a16:creationId xmlns:a16="http://schemas.microsoft.com/office/drawing/2014/main" id="{3B21920F-52C2-ED8E-DFF2-FB2B83AAB208}"/>
                </a:ext>
              </a:extLst>
            </p:cNvPr>
            <p:cNvSpPr/>
            <p:nvPr/>
          </p:nvSpPr>
          <p:spPr>
            <a:xfrm>
              <a:off x="7106554" y="2441263"/>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
        <p:nvSpPr>
          <p:cNvPr id="3" name="Rectangle 2">
            <a:extLst>
              <a:ext uri="{FF2B5EF4-FFF2-40B4-BE49-F238E27FC236}">
                <a16:creationId xmlns:a16="http://schemas.microsoft.com/office/drawing/2014/main" id="{1FA74782-E8E7-5B45-6CA4-3A15B995829C}"/>
              </a:ext>
            </a:extLst>
          </p:cNvPr>
          <p:cNvSpPr/>
          <p:nvPr/>
        </p:nvSpPr>
        <p:spPr>
          <a:xfrm>
            <a:off x="2342233" y="2136857"/>
            <a:ext cx="787264"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3FC5F31-CA29-FC22-1FE5-D2472130CFFF}"/>
              </a:ext>
            </a:extLst>
          </p:cNvPr>
          <p:cNvSpPr/>
          <p:nvPr/>
        </p:nvSpPr>
        <p:spPr>
          <a:xfrm>
            <a:off x="3139276" y="2141747"/>
            <a:ext cx="1129553"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774599-0EE8-D533-971D-69AFC7C23189}"/>
              </a:ext>
            </a:extLst>
          </p:cNvPr>
          <p:cNvSpPr/>
          <p:nvPr/>
        </p:nvSpPr>
        <p:spPr>
          <a:xfrm>
            <a:off x="4278609" y="2146637"/>
            <a:ext cx="1508880"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19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26"/>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P spid="35" grpId="0"/>
      <p:bldP spid="15" grpId="0" animBg="1"/>
      <p:bldP spid="16" grpId="0" animBg="1"/>
      <p:bldP spid="20" grpId="0" animBg="1"/>
      <p:bldP spid="20" grpId="1" animBg="1"/>
      <p:bldP spid="3" grpId="0" animBg="1"/>
      <p:bldP spid="6"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1920526"/>
          </a:xfrm>
        </p:spPr>
        <p:txBody>
          <a:bodyPr/>
          <a:lstStyle/>
          <a:p>
            <a:pPr marL="342900" indent="-342900">
              <a:buFont typeface="Arial"/>
              <a:buAutoNum type="arabicPeriod"/>
            </a:pPr>
            <a:r>
              <a:rPr lang="en-GB" dirty="0">
                <a:solidFill>
                  <a:schemeClr val="bg1">
                    <a:lumMod val="75000"/>
                  </a:schemeClr>
                </a:solidFill>
              </a:rPr>
              <a:t>Does spatial attention modulate the 40 Hz response propagation from visible stroboscopic flicker and invisible spectral flicker? </a:t>
            </a:r>
          </a:p>
          <a:p>
            <a:pPr marL="342900" indent="-342900">
              <a:buFont typeface="Arial"/>
              <a:buAutoNum type="arabicPeriod"/>
            </a:pPr>
            <a:r>
              <a:rPr lang="en-GB" dirty="0">
                <a:solidFill>
                  <a:schemeClr val="bg1">
                    <a:lumMod val="75000"/>
                  </a:schemeClr>
                </a:solidFill>
              </a:rPr>
              <a:t>Is the effect on propagation caused by the cognitive engagement or by a specifically visual task?</a:t>
            </a:r>
            <a:endParaRPr lang="en-GB" dirty="0"/>
          </a:p>
          <a:p>
            <a:pPr marL="342900" indent="-342900">
              <a:buAutoNum type="arabicPeriod"/>
            </a:pPr>
            <a:r>
              <a:rPr lang="en-GB" dirty="0"/>
              <a:t>How does 40 Hz flicker affect cognitive performance?</a:t>
            </a:r>
          </a:p>
          <a:p>
            <a:pPr marL="342900" indent="-342900">
              <a:buAutoNum type="arabicPeriod"/>
            </a:pPr>
            <a:endParaRPr lang="en-GB" dirty="0">
              <a:solidFill>
                <a:schemeClr val="bg1">
                  <a:lumMod val="75000"/>
                </a:schemeClr>
              </a:solidFill>
            </a:endParaRPr>
          </a:p>
          <a:p>
            <a:endParaRPr lang="en-GB" dirty="0">
              <a:solidFill>
                <a:schemeClr val="bg1">
                  <a:lumMod val="75000"/>
                </a:schemeClr>
              </a:solidFill>
            </a:endParaRPr>
          </a:p>
        </p:txBody>
      </p:sp>
      <p:pic>
        <p:nvPicPr>
          <p:cNvPr id="6" name="Picture 2" descr="Big Red - Accessibility Switches">
            <a:extLst>
              <a:ext uri="{FF2B5EF4-FFF2-40B4-BE49-F238E27FC236}">
                <a16:creationId xmlns:a16="http://schemas.microsoft.com/office/drawing/2014/main" id="{7F85FB6C-2CAC-497E-BBD1-C982D7690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088" y="2161177"/>
            <a:ext cx="1865593" cy="1865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186CC43A-218D-4D3D-854D-E1EDEF5243C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903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Resources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899999" y="1080001"/>
            <a:ext cx="6737929" cy="3200876"/>
          </a:xfrm>
        </p:spPr>
        <p:txBody>
          <a:bodyPr/>
          <a:lstStyle/>
          <a:p>
            <a:r>
              <a:rPr lang="en-GB" sz="1600" dirty="0"/>
              <a:t>Duration:</a:t>
            </a:r>
          </a:p>
          <a:p>
            <a:pPr marL="285750" indent="-285750">
              <a:buFont typeface="Arial" panose="020B0604020202020204" pitchFamily="34" charset="0"/>
              <a:buChar char="•"/>
            </a:pPr>
            <a:r>
              <a:rPr lang="en-GB" dirty="0"/>
              <a:t>MEG: 1.5 hrs / person, single session			(incl. prep.)</a:t>
            </a:r>
          </a:p>
          <a:p>
            <a:pPr marL="285750" indent="-285750">
              <a:buFont typeface="Arial" panose="020B0604020202020204" pitchFamily="34" charset="0"/>
              <a:buChar char="•"/>
            </a:pPr>
            <a:r>
              <a:rPr lang="en-GB" dirty="0"/>
              <a:t>Structural MRI: 30 min / person, single session	(incl. prep.)</a:t>
            </a:r>
          </a:p>
          <a:p>
            <a:endParaRPr lang="en-GB" sz="1600" dirty="0"/>
          </a:p>
          <a:p>
            <a:r>
              <a:rPr lang="en-GB" dirty="0"/>
              <a:t>Participants:</a:t>
            </a:r>
            <a:endParaRPr lang="en-GB" sz="1600" dirty="0"/>
          </a:p>
          <a:p>
            <a:pPr marL="285750" indent="-285750">
              <a:buFont typeface="Arial" panose="020B0604020202020204" pitchFamily="34" charset="0"/>
              <a:buChar char="•"/>
            </a:pPr>
            <a:r>
              <a:rPr lang="en-GB" sz="1600" dirty="0"/>
              <a:t>Conservatively, we choose N = 30*</a:t>
            </a:r>
          </a:p>
          <a:p>
            <a:pPr marL="285750" indent="-285750">
              <a:buFont typeface="Arial" panose="020B0604020202020204" pitchFamily="34" charset="0"/>
              <a:buChar char="•"/>
            </a:pPr>
            <a:endParaRPr lang="en-GB" dirty="0"/>
          </a:p>
          <a:p>
            <a:r>
              <a:rPr lang="en-GB" sz="1600" dirty="0"/>
              <a:t>Lab time:</a:t>
            </a:r>
          </a:p>
          <a:p>
            <a:pPr marL="285750" indent="-285750">
              <a:buFont typeface="Arial" panose="020B0604020202020204" pitchFamily="34" charset="0"/>
              <a:buChar char="•"/>
            </a:pPr>
            <a:r>
              <a:rPr lang="en-GB" dirty="0"/>
              <a:t>1.5 hrs x 30 = 45 hrs 	MEG lab</a:t>
            </a:r>
          </a:p>
          <a:p>
            <a:pPr marL="285750" indent="-285750">
              <a:buFont typeface="Arial" panose="020B0604020202020204" pitchFamily="34" charset="0"/>
              <a:buChar char="•"/>
            </a:pPr>
            <a:r>
              <a:rPr lang="en-GB" sz="1600" dirty="0"/>
              <a:t>30 min x 30 = 15 hrs</a:t>
            </a:r>
          </a:p>
          <a:p>
            <a:endParaRPr lang="en-GB" dirty="0"/>
          </a:p>
        </p:txBody>
      </p:sp>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r>
              <a:rPr lang="en-GB" dirty="0"/>
              <a:t>*Sample size estimate should be based on effect size of attention contrast during 40 Hz invisible spectral stimulation, but that effect is not previously recorded.</a:t>
            </a:r>
          </a:p>
        </p:txBody>
      </p:sp>
    </p:spTree>
    <p:extLst>
      <p:ext uri="{BB962C8B-B14F-4D97-AF65-F5344CB8AC3E}">
        <p14:creationId xmlns:p14="http://schemas.microsoft.com/office/powerpoint/2010/main" val="336754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Lst>
  </p:timing>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0</TotalTime>
  <Words>1550</Words>
  <Application>Microsoft Office PowerPoint</Application>
  <PresentationFormat>On-screen Show (16:9)</PresentationFormat>
  <Paragraphs>154</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Lucida Grande</vt:lpstr>
      <vt:lpstr>Times New Roman</vt:lpstr>
      <vt:lpstr>Donders-BASIC</vt:lpstr>
      <vt:lpstr>MEG-AHAT: Propagation of spectral flicker during visual- and non-visual cognitive tasks</vt:lpstr>
      <vt:lpstr>MEG-AHAT</vt:lpstr>
      <vt:lpstr>MEG-AHAT</vt:lpstr>
      <vt:lpstr>MEG-AHAT</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Henney</cp:lastModifiedBy>
  <cp:revision>83</cp:revision>
  <dcterms:created xsi:type="dcterms:W3CDTF">2015-08-21T08:36:28Z</dcterms:created>
  <dcterms:modified xsi:type="dcterms:W3CDTF">2023-12-06T14:47:42Z</dcterms:modified>
</cp:coreProperties>
</file>