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43" r:id="rId4"/>
    <p:sldId id="344" r:id="rId5"/>
    <p:sldId id="353" r:id="rId6"/>
    <p:sldId id="345" r:id="rId7"/>
    <p:sldId id="346" r:id="rId8"/>
    <p:sldId id="347" r:id="rId9"/>
    <p:sldId id="348" r:id="rId10"/>
    <p:sldId id="349" r:id="rId11"/>
    <p:sldId id="351" r:id="rId12"/>
    <p:sldId id="352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8F17F-238D-C920-CF2A-0E5CA3280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E0A9590-7E87-1A31-1BC2-75D40F83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9F94C9C-082A-7B05-3DE7-59969BE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1DCDBD-09D0-3432-4AF0-6328475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9C31FD-80F0-916A-C5F5-C2660BBC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72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1CA6D-92EA-E1D1-5663-CD92E9AE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6E3F09-94F8-187C-4162-E9F9306A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49E1F9-6303-CAE2-E431-34815D99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4EEB92-77D8-ECEB-7229-CC592675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1890B8-6D65-F176-9527-5F97A90A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96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78902C3-51AD-9A13-DA47-B6759C7E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E33E4DA-F108-8DED-18C3-680B8807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A7889A-DC9E-706F-5FCF-9CD11854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C6F755-EA41-BCC2-3B77-9A685DC5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AB5892-E474-7BBC-C2F8-721629B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547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32A9E-8D23-99AE-C99C-E0F3B0AC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CBE9E1-2894-552B-FAF8-92157A7E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CC7E6C-8FAB-38E4-9F0B-124BE46A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90C479-C2EA-7777-37FB-DFEED3A8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E2A43C-59D9-0A1D-E778-BD2B1299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82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D2853-1D8B-0AE5-238F-4168CA15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96CA16D-C545-6AA9-B9E7-E5E41210D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1EEEA-E54C-9806-6807-C710C87E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1CC241-CFB9-AA1A-C5CC-8686ECD5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C4DAFE-DD24-ACC8-3DC2-BB56172E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536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13EF2-4225-5DB7-712F-1FE98860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E7D75B-9CEB-3B04-B78F-5FED3962C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E80D973-C5EF-6C14-42CB-C977D1F76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1B8AAE9-13C1-E7C3-8CAB-85348F3B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A696799-6DE5-2722-1CEE-9EAA0E2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2E9901-7668-3E16-C5F4-95ECBB1B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15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82B6F-8B84-7C7E-5444-8E230A07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E133D9-B5B6-5CC5-6F22-231FAA891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FBCF1F5-4904-CC6D-070D-EAC953DAB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5EA32BC-11C0-CB32-00F6-4D7E9B091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2629BC1-8C26-8046-BA91-6C7B4C6FF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E3717C0-9F41-7BEA-374E-6D76B8C5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1844A63-AA67-4909-4929-74C272A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A84BFA30-6836-5EDC-C17A-128A8BC7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900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BB9DA-4F17-DEF4-D0A1-D907FF53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B639D10-5404-41CE-B88F-0F9231DB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B718BBB-6440-0599-3927-B8F8127F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8ADD0D6-56B1-7534-8FDC-FCEB7F27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39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CF3E98E-BA6E-37FF-843C-03BDD4C6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7C797BC-C6A8-5790-5A35-44FB1936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C1A08D6-FF04-FFE1-0517-0DDCA182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45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4F68-D9EB-E9BC-4A82-5BD88D9F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466ABC-1256-5CCF-04F3-20B9FE38E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1C64A70-D0AD-BF75-E744-350898D8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89AE18-A0BD-063D-AF3F-C3CE5417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D4C4614-618C-AA28-CC07-34A2D6E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C116E14-12FF-C71C-DECF-6C88A025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7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D61C3-7225-BE7F-9C26-6F7E0F4D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370CD09-10CF-17EE-376D-9C0D3C87E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C34774C-0BD9-227F-23D7-7A622046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8F8411-DEE3-F3FB-F651-F9EC91A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BE6D903-2507-22BC-1C40-6CEB8C59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113CF5-1F4D-1CB6-6357-60E4456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96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D38F795-1195-8FFC-152B-F0AB69E6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081956E-190C-368B-772C-61CEF4D7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A0A2378-775B-A997-C890-A2D28D573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E5A8D-0C09-40EA-9F67-503C64A5F0F3}" type="datetimeFigureOut">
              <a:rPr lang="da-DK" smtClean="0"/>
              <a:t>04-05-2025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410690-04D4-50EC-FFB9-15DC5B6CF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9C1973F-81CB-EB29-AD03-8DE9F6B0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DC2CD-C2A0-408A-A4C3-3FE3B4A3ABD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31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h@ucn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ngchain-ai.github.io/langgrap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88D1E-C049-C954-DA69-F00E0F8DC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Generative AI in </a:t>
            </a:r>
            <a:r>
              <a:rPr lang="da-DK" dirty="0" err="1"/>
              <a:t>Cybersecurity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0BC52CA-4CA8-E592-7E2A-86D59E93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Module 2A: </a:t>
            </a:r>
            <a:r>
              <a:rPr lang="fr-FR" dirty="0" err="1"/>
              <a:t>LLMs</a:t>
            </a:r>
            <a:r>
              <a:rPr lang="fr-FR" dirty="0"/>
              <a:t>, Prompt </a:t>
            </a:r>
            <a:r>
              <a:rPr lang="fr-FR" dirty="0" err="1"/>
              <a:t>templates</a:t>
            </a:r>
            <a:r>
              <a:rPr lang="fr-FR" dirty="0"/>
              <a:t>, </a:t>
            </a:r>
            <a:r>
              <a:rPr lang="fr-FR" dirty="0" err="1"/>
              <a:t>Langchain</a:t>
            </a:r>
            <a:endParaRPr lang="fr-FR" dirty="0"/>
          </a:p>
          <a:p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D1C889E6-4DBE-F498-E87A-C9C256371162}"/>
              </a:ext>
            </a:extLst>
          </p:cNvPr>
          <p:cNvSpPr txBox="1">
            <a:spLocks/>
          </p:cNvSpPr>
          <p:nvPr/>
        </p:nvSpPr>
        <p:spPr>
          <a:xfrm>
            <a:off x="1524000" y="4724986"/>
            <a:ext cx="9144000" cy="10106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Henning Thomsen</a:t>
            </a:r>
          </a:p>
          <a:p>
            <a:r>
              <a:rPr lang="fr-FR" sz="1800" dirty="0">
                <a:hlinkClick r:id="rId2"/>
              </a:rPr>
              <a:t>hth@ucn.dk</a:t>
            </a:r>
            <a:endParaRPr lang="fr-FR" sz="1800" dirty="0"/>
          </a:p>
          <a:p>
            <a:r>
              <a:rPr lang="fr-FR" sz="1800" dirty="0"/>
              <a:t>5. May 2025</a:t>
            </a:r>
          </a:p>
          <a:p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C3EF5288-01A9-3A72-1C00-1D3E6E0727F9}"/>
              </a:ext>
            </a:extLst>
          </p:cNvPr>
          <p:cNvSpPr txBox="1">
            <a:spLocks/>
          </p:cNvSpPr>
          <p:nvPr/>
        </p:nvSpPr>
        <p:spPr>
          <a:xfrm>
            <a:off x="1524000" y="5880018"/>
            <a:ext cx="9144000" cy="360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err="1"/>
              <a:t>Pba</a:t>
            </a:r>
            <a:r>
              <a:rPr lang="fr-FR" sz="1400" dirty="0"/>
              <a:t> IT-</a:t>
            </a:r>
            <a:r>
              <a:rPr lang="fr-FR" sz="1400" dirty="0" err="1"/>
              <a:t>security</a:t>
            </a:r>
            <a:r>
              <a:rPr lang="fr-FR" sz="1400" dirty="0"/>
              <a:t> @ UCN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608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 </a:t>
            </a:r>
            <a:r>
              <a:rPr lang="da-DK" dirty="0" err="1"/>
              <a:t>response</a:t>
            </a:r>
            <a:r>
              <a:rPr lang="da-DK" dirty="0"/>
              <a:t> (</a:t>
            </a:r>
            <a:r>
              <a:rPr lang="da-DK" dirty="0" err="1"/>
              <a:t>object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2"/>
            <a:ext cx="10940716" cy="24960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AIMessage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content</a:t>
            </a:r>
            <a:r>
              <a:rPr lang="en-US" dirty="0">
                <a:latin typeface="Aptos Mono" panose="020B0009020202020204" pitchFamily="49" charset="0"/>
              </a:rPr>
              <a:t>="</a:t>
            </a:r>
            <a:r>
              <a:rPr lang="en-US" dirty="0" err="1">
                <a:latin typeface="Aptos Mono" panose="020B0009020202020204" pitchFamily="49" charset="0"/>
              </a:rPr>
              <a:t>J'adore</a:t>
            </a:r>
            <a:r>
              <a:rPr lang="en-US" dirty="0">
                <a:latin typeface="Aptos Mono" panose="020B0009020202020204" pitchFamily="49" charset="0"/>
              </a:rPr>
              <a:t> la </a:t>
            </a:r>
            <a:r>
              <a:rPr lang="en-US" dirty="0" err="1">
                <a:latin typeface="Aptos Mono" panose="020B0009020202020204" pitchFamily="49" charset="0"/>
              </a:rPr>
              <a:t>programmation</a:t>
            </a:r>
            <a:r>
              <a:rPr lang="en-US" dirty="0">
                <a:latin typeface="Aptos Mono" panose="020B0009020202020204" pitchFamily="49" charset="0"/>
              </a:rPr>
              <a:t>.", </a:t>
            </a:r>
            <a:r>
              <a:rPr lang="en-US" dirty="0" err="1">
                <a:latin typeface="Aptos Mono" panose="020B0009020202020204" pitchFamily="49" charset="0"/>
              </a:rPr>
              <a:t>additional_kwargs</a:t>
            </a:r>
            <a:r>
              <a:rPr lang="en-US" dirty="0">
                <a:latin typeface="Aptos Mono" panose="020B0009020202020204" pitchFamily="49" charset="0"/>
              </a:rPr>
              <a:t>={'refusal': None}, </a:t>
            </a:r>
            <a:r>
              <a:rPr lang="en-US" dirty="0" err="1">
                <a:latin typeface="Aptos Mono" panose="020B0009020202020204" pitchFamily="49" charset="0"/>
              </a:rPr>
              <a:t>response_metadata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token</a:t>
            </a:r>
            <a:r>
              <a:rPr lang="en-US" dirty="0" err="1">
                <a:latin typeface="Aptos Mono" panose="020B0009020202020204" pitchFamily="49" charset="0"/>
              </a:rPr>
              <a:t>_usage</a:t>
            </a:r>
            <a:r>
              <a:rPr lang="en-US" dirty="0">
                <a:latin typeface="Aptos Mono" panose="020B0009020202020204" pitchFamily="49" charset="0"/>
              </a:rPr>
              <a:t>': {'</a:t>
            </a:r>
            <a:r>
              <a:rPr lang="en-US" dirty="0" err="1">
                <a:latin typeface="Aptos Mono" panose="020B0009020202020204" pitchFamily="49" charset="0"/>
              </a:rPr>
              <a:t>completion_tokens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prompt_tokens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36}, '</a:t>
            </a:r>
            <a:r>
              <a:rPr lang="en-US" dirty="0" err="1">
                <a:latin typeface="Aptos Mono" panose="020B0009020202020204" pitchFamily="49" charset="0"/>
              </a:rPr>
              <a:t>model_name</a:t>
            </a:r>
            <a:r>
              <a:rPr lang="en-US" dirty="0">
                <a:latin typeface="Aptos Mono" panose="020B0009020202020204" pitchFamily="49" charset="0"/>
              </a:rPr>
              <a:t>': 'gpt-4o-2024-05-13', '</a:t>
            </a:r>
            <a:r>
              <a:rPr lang="en-US" dirty="0" err="1">
                <a:latin typeface="Aptos Mono" panose="020B0009020202020204" pitchFamily="49" charset="0"/>
              </a:rPr>
              <a:t>system_fingerprint</a:t>
            </a:r>
            <a:r>
              <a:rPr lang="en-US" dirty="0">
                <a:latin typeface="Aptos Mono" panose="020B0009020202020204" pitchFamily="49" charset="0"/>
              </a:rPr>
              <a:t>': 'fp_3aa7262c27', '</a:t>
            </a:r>
            <a:r>
              <a:rPr lang="en-US" dirty="0" err="1">
                <a:latin typeface="Aptos Mono" panose="020B0009020202020204" pitchFamily="49" charset="0"/>
              </a:rPr>
              <a:t>finish_reason</a:t>
            </a:r>
            <a:r>
              <a:rPr lang="en-US" dirty="0">
                <a:latin typeface="Aptos Mono" panose="020B0009020202020204" pitchFamily="49" charset="0"/>
              </a:rPr>
              <a:t>': 'stop', '</a:t>
            </a:r>
            <a:r>
              <a:rPr lang="en-US" dirty="0" err="1">
                <a:latin typeface="Aptos Mono" panose="020B0009020202020204" pitchFamily="49" charset="0"/>
              </a:rPr>
              <a:t>logprobs</a:t>
            </a:r>
            <a:r>
              <a:rPr lang="en-US" dirty="0">
                <a:latin typeface="Aptos Mono" panose="020B0009020202020204" pitchFamily="49" charset="0"/>
              </a:rPr>
              <a:t>': None}, id='run-63219b22-03e3-4561-8cc4-78b7c7c3a3ca-0', </a:t>
            </a:r>
            <a:r>
              <a:rPr lang="en-US" dirty="0" err="1">
                <a:latin typeface="Aptos Mono" panose="020B0009020202020204" pitchFamily="49" charset="0"/>
              </a:rPr>
              <a:t>usage_metadata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latin typeface="Aptos Mono" panose="020B0009020202020204" pitchFamily="49" charset="0"/>
              </a:rPr>
              <a:t>input_tokens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output_tokens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3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 </a:t>
            </a:r>
            <a:r>
              <a:rPr lang="da-DK" dirty="0" err="1"/>
              <a:t>response</a:t>
            </a:r>
            <a:r>
              <a:rPr lang="da-DK" dirty="0"/>
              <a:t> (</a:t>
            </a:r>
            <a:r>
              <a:rPr lang="da-DK" dirty="0" err="1"/>
              <a:t>object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2"/>
            <a:ext cx="10940716" cy="24960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AIMessage</a:t>
            </a:r>
            <a:r>
              <a:rPr lang="en-US" dirty="0">
                <a:latin typeface="Aptos Mono" panose="020B00090202020202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content</a:t>
            </a:r>
            <a:r>
              <a:rPr lang="en-US" dirty="0">
                <a:latin typeface="Aptos Mono" panose="020B0009020202020204" pitchFamily="49" charset="0"/>
              </a:rPr>
              <a:t>="</a:t>
            </a:r>
            <a:r>
              <a:rPr lang="en-US" dirty="0" err="1">
                <a:latin typeface="Aptos Mono" panose="020B0009020202020204" pitchFamily="49" charset="0"/>
              </a:rPr>
              <a:t>J'adore</a:t>
            </a:r>
            <a:r>
              <a:rPr lang="en-US" dirty="0">
                <a:latin typeface="Aptos Mono" panose="020B0009020202020204" pitchFamily="49" charset="0"/>
              </a:rPr>
              <a:t> la </a:t>
            </a:r>
            <a:r>
              <a:rPr lang="en-US" dirty="0" err="1">
                <a:latin typeface="Aptos Mono" panose="020B0009020202020204" pitchFamily="49" charset="0"/>
              </a:rPr>
              <a:t>programmation</a:t>
            </a:r>
            <a:r>
              <a:rPr lang="en-US" dirty="0">
                <a:latin typeface="Aptos Mono" panose="020B0009020202020204" pitchFamily="49" charset="0"/>
              </a:rPr>
              <a:t>.", </a:t>
            </a:r>
            <a:r>
              <a:rPr lang="en-US" dirty="0" err="1">
                <a:latin typeface="Aptos Mono" panose="020B0009020202020204" pitchFamily="49" charset="0"/>
              </a:rPr>
              <a:t>additional_kwargs</a:t>
            </a:r>
            <a:r>
              <a:rPr lang="en-US" dirty="0">
                <a:latin typeface="Aptos Mono" panose="020B0009020202020204" pitchFamily="49" charset="0"/>
              </a:rPr>
              <a:t>={'refusal': None}, </a:t>
            </a:r>
            <a:r>
              <a:rPr lang="en-US" dirty="0" err="1">
                <a:latin typeface="Aptos Mono" panose="020B0009020202020204" pitchFamily="49" charset="0"/>
              </a:rPr>
              <a:t>response_metadata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token</a:t>
            </a:r>
            <a:r>
              <a:rPr lang="en-US" dirty="0" err="1">
                <a:latin typeface="Aptos Mono" panose="020B0009020202020204" pitchFamily="49" charset="0"/>
              </a:rPr>
              <a:t>_usage</a:t>
            </a:r>
            <a:r>
              <a:rPr lang="en-US" dirty="0">
                <a:latin typeface="Aptos Mono" panose="020B0009020202020204" pitchFamily="49" charset="0"/>
              </a:rPr>
              <a:t>': {'</a:t>
            </a:r>
            <a:r>
              <a:rPr lang="en-US" dirty="0" err="1">
                <a:latin typeface="Aptos Mono" panose="020B0009020202020204" pitchFamily="49" charset="0"/>
              </a:rPr>
              <a:t>completion_tokens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prompt_tokens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36}, '</a:t>
            </a:r>
            <a:r>
              <a:rPr lang="en-US" dirty="0" err="1">
                <a:latin typeface="Aptos Mono" panose="020B0009020202020204" pitchFamily="49" charset="0"/>
              </a:rPr>
              <a:t>model_name</a:t>
            </a:r>
            <a:r>
              <a:rPr lang="en-US" dirty="0">
                <a:latin typeface="Aptos Mono" panose="020B0009020202020204" pitchFamily="49" charset="0"/>
              </a:rPr>
              <a:t>': 'gpt-4o-2024-05-13', '</a:t>
            </a:r>
            <a:r>
              <a:rPr lang="en-US" dirty="0" err="1">
                <a:latin typeface="Aptos Mono" panose="020B0009020202020204" pitchFamily="49" charset="0"/>
              </a:rPr>
              <a:t>system_fingerprint</a:t>
            </a:r>
            <a:r>
              <a:rPr lang="en-US" dirty="0">
                <a:latin typeface="Aptos Mono" panose="020B0009020202020204" pitchFamily="49" charset="0"/>
              </a:rPr>
              <a:t>': 'fp_3aa7262c27', '</a:t>
            </a:r>
            <a:r>
              <a:rPr lang="en-US" dirty="0" err="1">
                <a:latin typeface="Aptos Mono" panose="020B0009020202020204" pitchFamily="49" charset="0"/>
              </a:rPr>
              <a:t>finish_reason</a:t>
            </a:r>
            <a:r>
              <a:rPr lang="en-US" dirty="0">
                <a:latin typeface="Aptos Mono" panose="020B0009020202020204" pitchFamily="49" charset="0"/>
              </a:rPr>
              <a:t>': 'stop', '</a:t>
            </a:r>
            <a:r>
              <a:rPr lang="en-US" dirty="0" err="1">
                <a:latin typeface="Aptos Mono" panose="020B0009020202020204" pitchFamily="49" charset="0"/>
              </a:rPr>
              <a:t>logprobs</a:t>
            </a:r>
            <a:r>
              <a:rPr lang="en-US" dirty="0">
                <a:latin typeface="Aptos Mono" panose="020B0009020202020204" pitchFamily="49" charset="0"/>
              </a:rPr>
              <a:t>': None}, id='run-63219b22-03e3-4561-8cc4-78b7c7c3a3ca-0', </a:t>
            </a:r>
            <a:r>
              <a:rPr lang="en-US" dirty="0" err="1">
                <a:latin typeface="Aptos Mono" panose="020B0009020202020204" pitchFamily="49" charset="0"/>
              </a:rPr>
              <a:t>usage_metadata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latin typeface="Aptos Mono" panose="020B0009020202020204" pitchFamily="49" charset="0"/>
              </a:rPr>
              <a:t>input_tokens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output_tokens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36})</a:t>
            </a:r>
            <a:endParaRPr lang="da-DK" dirty="0">
              <a:latin typeface="Aptos Mono" panose="020B0009020202020204" pitchFamily="49" charset="0"/>
            </a:endParaRPr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CF3EABF-FA7D-B569-9E8A-0CBAF173B0CC}"/>
              </a:ext>
            </a:extLst>
          </p:cNvPr>
          <p:cNvSpPr/>
          <p:nvPr/>
        </p:nvSpPr>
        <p:spPr>
          <a:xfrm>
            <a:off x="689810" y="4408488"/>
            <a:ext cx="4106779" cy="69933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print(</a:t>
            </a:r>
            <a:r>
              <a:rPr lang="en-US" dirty="0" err="1">
                <a:latin typeface="Aptos Mono" panose="020B0009020202020204" pitchFamily="49" charset="0"/>
              </a:rPr>
              <a:t>ai_msg.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content</a:t>
            </a:r>
            <a:r>
              <a:rPr lang="en-US" dirty="0">
                <a:latin typeface="Aptos Mono" panose="020B0009020202020204" pitchFamily="49" charset="0"/>
              </a:rPr>
              <a:t>)</a:t>
            </a:r>
            <a:endParaRPr lang="da-DK" dirty="0">
              <a:latin typeface="Aptos Mono" panose="020B0009020202020204" pitchFamily="49" charset="0"/>
            </a:endParaRP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8955FCC4-39E7-C07F-97BA-AA8B43948654}"/>
              </a:ext>
            </a:extLst>
          </p:cNvPr>
          <p:cNvSpPr/>
          <p:nvPr/>
        </p:nvSpPr>
        <p:spPr>
          <a:xfrm>
            <a:off x="689811" y="5542715"/>
            <a:ext cx="4106778" cy="6342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ptos Mono" panose="020B0009020202020204" pitchFamily="49" charset="0"/>
              </a:rPr>
              <a:t>J'adore</a:t>
            </a:r>
            <a:r>
              <a:rPr lang="en-US" dirty="0">
                <a:latin typeface="Aptos Mono" panose="020B0009020202020204" pitchFamily="49" charset="0"/>
              </a:rPr>
              <a:t> la </a:t>
            </a:r>
            <a:r>
              <a:rPr lang="en-US" dirty="0" err="1">
                <a:latin typeface="Aptos Mono" panose="020B0009020202020204" pitchFamily="49" charset="0"/>
              </a:rPr>
              <a:t>programmation</a:t>
            </a:r>
            <a:r>
              <a:rPr lang="en-US" dirty="0">
                <a:latin typeface="Aptos Mono" panose="020B0009020202020204" pitchFamily="49" charset="0"/>
              </a:rPr>
              <a:t>.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4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prompts as templates</a:t>
            </a:r>
          </a:p>
          <a:p>
            <a:pPr lvl="1"/>
            <a:r>
              <a:rPr lang="en-US" dirty="0"/>
              <a:t>Go from static prompts to prompts with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3078581"/>
            <a:ext cx="10940716" cy="35628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langchain_core.prompts</a:t>
            </a:r>
            <a:r>
              <a:rPr lang="en-US" dirty="0">
                <a:latin typeface="Aptos Mono" panose="020B0009020202020204" pitchFamily="49" charset="0"/>
              </a:rPr>
              <a:t> import </a:t>
            </a:r>
            <a:r>
              <a:rPr lang="en-US" dirty="0" err="1">
                <a:latin typeface="Aptos Mono" panose="020B0009020202020204" pitchFamily="49" charset="0"/>
              </a:rPr>
              <a:t>ChatPromptTemplate</a:t>
            </a:r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system_template</a:t>
            </a:r>
            <a:r>
              <a:rPr lang="en-US" dirty="0">
                <a:latin typeface="Aptos Mono" panose="020B0009020202020204" pitchFamily="49" charset="0"/>
              </a:rPr>
              <a:t> = (</a:t>
            </a:r>
          </a:p>
          <a:p>
            <a:r>
              <a:rPr lang="en-US" dirty="0">
                <a:latin typeface="Aptos Mono" panose="020B0009020202020204" pitchFamily="49" charset="0"/>
              </a:rPr>
              <a:t>    "You are a cybersecurity assistant specializing in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{specialty}</a:t>
            </a:r>
            <a:r>
              <a:rPr lang="en-US" dirty="0">
                <a:latin typeface="Aptos Mono" panose="020B0009020202020204" pitchFamily="49" charset="0"/>
              </a:rPr>
              <a:t>. "</a:t>
            </a:r>
          </a:p>
          <a:p>
            <a:r>
              <a:rPr lang="en-US" dirty="0">
                <a:latin typeface="Aptos Mono" panose="020B0009020202020204" pitchFamily="49" charset="0"/>
              </a:rPr>
              <a:t>    "Analyze the following input for threats related to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{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threat_type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}</a:t>
            </a:r>
            <a:r>
              <a:rPr lang="en-US" dirty="0">
                <a:latin typeface="Aptos Mono" panose="020B0009020202020204" pitchFamily="49" charset="0"/>
              </a:rPr>
              <a:t> and provide detailed recommendations."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prompt_template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ChatPromptTemplate.from_messages</a:t>
            </a:r>
            <a:r>
              <a:rPr lang="en-US" dirty="0">
                <a:latin typeface="Aptos Mono" panose="020B0009020202020204" pitchFamily="49" charset="0"/>
              </a:rPr>
              <a:t>(</a:t>
            </a:r>
          </a:p>
          <a:p>
            <a:r>
              <a:rPr lang="en-US" dirty="0">
                <a:latin typeface="Aptos Mono" panose="020B0009020202020204" pitchFamily="49" charset="0"/>
              </a:rPr>
              <a:t>    [("system", </a:t>
            </a:r>
            <a:r>
              <a:rPr lang="en-US" dirty="0" err="1">
                <a:latin typeface="Aptos Mono" panose="020B0009020202020204" pitchFamily="49" charset="0"/>
              </a:rPr>
              <a:t>system_template</a:t>
            </a:r>
            <a:r>
              <a:rPr lang="en-US" dirty="0">
                <a:latin typeface="Aptos Mono" panose="020B0009020202020204" pitchFamily="49" charset="0"/>
              </a:rPr>
              <a:t>), ("user", "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{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log_data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}</a:t>
            </a:r>
            <a:r>
              <a:rPr lang="en-US" dirty="0">
                <a:latin typeface="Aptos Mono" panose="020B0009020202020204" pitchFamily="49" charset="0"/>
              </a:rPr>
              <a:t>")]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69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assignment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2991853"/>
            <a:ext cx="10940716" cy="169244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Aptos Mono" panose="020B0009020202020204" pitchFamily="49" charset="0"/>
              </a:rPr>
              <a:t>formatted_prompt</a:t>
            </a:r>
            <a:r>
              <a:rPr lang="en-US" sz="1600" dirty="0">
                <a:latin typeface="Aptos Mono" panose="020B0009020202020204" pitchFamily="49" charset="0"/>
              </a:rPr>
              <a:t> = </a:t>
            </a:r>
            <a:r>
              <a:rPr lang="en-US" sz="1600" dirty="0" err="1">
                <a:latin typeface="Aptos Mono" panose="020B0009020202020204" pitchFamily="49" charset="0"/>
              </a:rPr>
              <a:t>prompt_template.format</a:t>
            </a:r>
            <a:r>
              <a:rPr lang="en-US" sz="1600" dirty="0">
                <a:latin typeface="Aptos Mono" panose="020B0009020202020204" pitchFamily="49" charset="0"/>
              </a:rPr>
              <a:t>(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specialty</a:t>
            </a:r>
            <a:r>
              <a:rPr lang="en-US" sz="1600" dirty="0">
                <a:latin typeface="Aptos Mono" panose="020B0009020202020204" pitchFamily="49" charset="0"/>
              </a:rPr>
              <a:t>="cloud infrastructure security",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Aptos Mono" panose="020B0009020202020204" pitchFamily="49" charset="0"/>
              </a:rPr>
              <a:t>threat_type</a:t>
            </a:r>
            <a:r>
              <a:rPr lang="en-US" sz="1600" dirty="0">
                <a:latin typeface="Aptos Mono" panose="020B0009020202020204" pitchFamily="49" charset="0"/>
              </a:rPr>
              <a:t>="unauthorized access and privilege escalation",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Aptos Mono" panose="020B0009020202020204" pitchFamily="49" charset="0"/>
              </a:rPr>
              <a:t>log_data</a:t>
            </a:r>
            <a:r>
              <a:rPr lang="en-US" sz="1600" dirty="0">
                <a:latin typeface="Aptos Mono" panose="020B0009020202020204" pitchFamily="49" charset="0"/>
              </a:rPr>
              <a:t>="User 'admin' logged in from unknown IP 203.0.113.5 at 03:14 AM..."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743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the complete example</a:t>
            </a:r>
          </a:p>
          <a:p>
            <a:pPr lvl="1"/>
            <a:r>
              <a:rPr lang="en-US" dirty="0"/>
              <a:t>02_prompt_templates.py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82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Spam </a:t>
            </a:r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Giving the LLM examples via the prompt (Few-shot examples)</a:t>
            </a:r>
          </a:p>
          <a:p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Load API-keys</a:t>
            </a:r>
          </a:p>
          <a:p>
            <a:pPr lvl="1"/>
            <a:r>
              <a:rPr lang="en-US" dirty="0"/>
              <a:t>Define LLM and its parameters</a:t>
            </a:r>
          </a:p>
          <a:p>
            <a:pPr lvl="1"/>
            <a:r>
              <a:rPr lang="en-US" dirty="0"/>
              <a:t>Define prompt template</a:t>
            </a:r>
          </a:p>
          <a:p>
            <a:pPr lvl="1"/>
            <a:r>
              <a:rPr lang="en-US" dirty="0"/>
              <a:t>Format the prompt template</a:t>
            </a:r>
          </a:p>
          <a:p>
            <a:pPr lvl="1"/>
            <a:r>
              <a:rPr lang="en-US" dirty="0"/>
              <a:t>Invoke LLM</a:t>
            </a:r>
          </a:p>
          <a:p>
            <a:pPr lvl="1"/>
            <a:endParaRPr lang="en-US" dirty="0"/>
          </a:p>
          <a:p>
            <a:r>
              <a:rPr lang="en-US" dirty="0"/>
              <a:t>This is a one-shot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1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variable?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2331285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Aptos Mono" panose="020B0009020202020204" pitchFamily="49" charset="0"/>
              </a:rPr>
              <a:t>prompt_template</a:t>
            </a:r>
            <a:r>
              <a:rPr lang="en-US" sz="1600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200450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variable?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2331285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Aptos Mono" panose="020B0009020202020204" pitchFamily="49" charset="0"/>
              </a:rPr>
              <a:t>prompt_template</a:t>
            </a:r>
            <a:r>
              <a:rPr lang="en-US" sz="1600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"""</a:t>
            </a: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A729CF35-25AC-CD13-3C09-4EA9A31DB400}"/>
              </a:ext>
            </a:extLst>
          </p:cNvPr>
          <p:cNvSpPr/>
          <p:nvPr/>
        </p:nvSpPr>
        <p:spPr>
          <a:xfrm>
            <a:off x="4122821" y="5285916"/>
            <a:ext cx="7656095" cy="129134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>
                <a:latin typeface="Aptos Mono" panose="020B0009020202020204" pitchFamily="49" charset="0"/>
              </a:rPr>
              <a:t>spam_classification_prompt_template</a:t>
            </a:r>
            <a:r>
              <a:rPr lang="fr-FR" dirty="0">
                <a:latin typeface="Aptos Mono" panose="020B0009020202020204" pitchFamily="49" charset="0"/>
              </a:rPr>
              <a:t> = </a:t>
            </a:r>
            <a:r>
              <a:rPr lang="fr-FR" dirty="0" err="1">
                <a:latin typeface="Aptos Mono" panose="020B0009020202020204" pitchFamily="49" charset="0"/>
              </a:rPr>
              <a:t>PromptTemplate</a:t>
            </a:r>
            <a:r>
              <a:rPr lang="fr-FR" dirty="0">
                <a:latin typeface="Aptos Mono" panose="020B0009020202020204" pitchFamily="49" charset="0"/>
              </a:rPr>
              <a:t>(</a:t>
            </a:r>
          </a:p>
          <a:p>
            <a:r>
              <a:rPr lang="fr-FR" dirty="0">
                <a:latin typeface="Aptos Mono" panose="020B0009020202020204" pitchFamily="49" charset="0"/>
              </a:rPr>
              <a:t>    </a:t>
            </a:r>
            <a:r>
              <a:rPr lang="fr-FR" dirty="0" err="1">
                <a:latin typeface="Aptos Mono" panose="020B0009020202020204" pitchFamily="49" charset="0"/>
              </a:rPr>
              <a:t>input_variables</a:t>
            </a:r>
            <a:r>
              <a:rPr lang="fr-FR" dirty="0">
                <a:latin typeface="Aptos Mono" panose="020B0009020202020204" pitchFamily="49" charset="0"/>
              </a:rPr>
              <a:t> = [</a:t>
            </a:r>
            <a:r>
              <a:rPr lang="fr-FR" dirty="0">
                <a:highlight>
                  <a:srgbClr val="FFFF00"/>
                </a:highlight>
                <a:latin typeface="Aptos Mono" panose="020B0009020202020204" pitchFamily="49" charset="0"/>
              </a:rPr>
              <a:t>"message"</a:t>
            </a:r>
            <a:r>
              <a:rPr lang="fr-FR" dirty="0">
                <a:latin typeface="Aptos Mono" panose="020B0009020202020204" pitchFamily="49" charset="0"/>
              </a:rPr>
              <a:t>],</a:t>
            </a:r>
          </a:p>
          <a:p>
            <a:r>
              <a:rPr lang="fr-FR" dirty="0">
                <a:latin typeface="Aptos Mono" panose="020B0009020202020204" pitchFamily="49" charset="0"/>
              </a:rPr>
              <a:t>    </a:t>
            </a:r>
            <a:r>
              <a:rPr lang="fr-FR" dirty="0" err="1">
                <a:latin typeface="Aptos Mono" panose="020B0009020202020204" pitchFamily="49" charset="0"/>
              </a:rPr>
              <a:t>template</a:t>
            </a:r>
            <a:r>
              <a:rPr lang="fr-FR" dirty="0">
                <a:latin typeface="Aptos Mono" panose="020B0009020202020204" pitchFamily="49" charset="0"/>
              </a:rPr>
              <a:t> = </a:t>
            </a:r>
            <a:r>
              <a:rPr lang="fr-FR" dirty="0" err="1">
                <a:latin typeface="Aptos Mono" panose="020B0009020202020204" pitchFamily="49" charset="0"/>
              </a:rPr>
              <a:t>prompt_template</a:t>
            </a:r>
            <a:endParaRPr lang="fr-FR" dirty="0">
              <a:latin typeface="Aptos Mono" panose="020B0009020202020204" pitchFamily="49" charset="0"/>
            </a:endParaRPr>
          </a:p>
          <a:p>
            <a:r>
              <a:rPr lang="fr-FR" dirty="0">
                <a:latin typeface="Aptos Mono" panose="020B0009020202020204" pitchFamily="49" charset="0"/>
              </a:rPr>
              <a:t>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5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we want to classify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2331285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Aptos Mono" panose="020B0009020202020204" pitchFamily="49" charset="0"/>
              </a:rPr>
              <a:t>prompt_template</a:t>
            </a:r>
            <a:r>
              <a:rPr lang="en-US" sz="1400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  <a:r>
              <a:rPr lang="en-US" sz="14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  <a:r>
              <a:rPr lang="en-US" sz="14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</a:t>
            </a:r>
            <a:r>
              <a:rPr lang="en-US" sz="14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"""</a:t>
            </a: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A729CF35-25AC-CD13-3C09-4EA9A31DB400}"/>
              </a:ext>
            </a:extLst>
          </p:cNvPr>
          <p:cNvSpPr/>
          <p:nvPr/>
        </p:nvSpPr>
        <p:spPr>
          <a:xfrm>
            <a:off x="4186989" y="3429000"/>
            <a:ext cx="7656095" cy="313222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>
                <a:latin typeface="Aptos Mono" panose="020B0009020202020204" pitchFamily="49" charset="0"/>
              </a:rPr>
              <a:t>spam_classification_prompt_template</a:t>
            </a:r>
            <a:r>
              <a:rPr lang="fr-FR" sz="1600" dirty="0">
                <a:latin typeface="Aptos Mono" panose="020B0009020202020204" pitchFamily="49" charset="0"/>
              </a:rPr>
              <a:t> = </a:t>
            </a:r>
            <a:r>
              <a:rPr lang="fr-FR" sz="1600" dirty="0" err="1">
                <a:latin typeface="Aptos Mono" panose="020B0009020202020204" pitchFamily="49" charset="0"/>
              </a:rPr>
              <a:t>PromptTemplate</a:t>
            </a:r>
            <a:r>
              <a:rPr lang="fr-FR" sz="1600" dirty="0">
                <a:latin typeface="Aptos Mono" panose="020B0009020202020204" pitchFamily="49" charset="0"/>
              </a:rPr>
              <a:t>(</a:t>
            </a:r>
          </a:p>
          <a:p>
            <a:r>
              <a:rPr lang="fr-FR" sz="1600" dirty="0">
                <a:latin typeface="Aptos Mono" panose="020B0009020202020204" pitchFamily="49" charset="0"/>
              </a:rPr>
              <a:t>    </a:t>
            </a:r>
            <a:r>
              <a:rPr lang="fr-FR" sz="1600" dirty="0" err="1">
                <a:latin typeface="Aptos Mono" panose="020B0009020202020204" pitchFamily="49" charset="0"/>
              </a:rPr>
              <a:t>input_variables</a:t>
            </a:r>
            <a:r>
              <a:rPr lang="fr-FR" sz="1600" dirty="0">
                <a:latin typeface="Aptos Mono" panose="020B0009020202020204" pitchFamily="49" charset="0"/>
              </a:rPr>
              <a:t> = [</a:t>
            </a:r>
            <a:r>
              <a:rPr lang="fr-FR" sz="1600" dirty="0">
                <a:highlight>
                  <a:srgbClr val="FFFF00"/>
                </a:highlight>
                <a:latin typeface="Aptos Mono" panose="020B0009020202020204" pitchFamily="49" charset="0"/>
              </a:rPr>
              <a:t>"message"</a:t>
            </a:r>
            <a:r>
              <a:rPr lang="fr-FR" sz="1600" dirty="0">
                <a:latin typeface="Aptos Mono" panose="020B0009020202020204" pitchFamily="49" charset="0"/>
              </a:rPr>
              <a:t>],</a:t>
            </a:r>
          </a:p>
          <a:p>
            <a:r>
              <a:rPr lang="fr-FR" sz="1600" dirty="0">
                <a:latin typeface="Aptos Mono" panose="020B0009020202020204" pitchFamily="49" charset="0"/>
              </a:rPr>
              <a:t>    </a:t>
            </a:r>
            <a:r>
              <a:rPr lang="fr-FR" sz="1600" dirty="0" err="1">
                <a:latin typeface="Aptos Mono" panose="020B0009020202020204" pitchFamily="49" charset="0"/>
              </a:rPr>
              <a:t>template</a:t>
            </a:r>
            <a:r>
              <a:rPr lang="fr-FR" sz="1600" dirty="0">
                <a:latin typeface="Aptos Mono" panose="020B0009020202020204" pitchFamily="49" charset="0"/>
              </a:rPr>
              <a:t> = </a:t>
            </a:r>
            <a:r>
              <a:rPr lang="fr-FR" sz="1600" dirty="0" err="1">
                <a:latin typeface="Aptos Mono" panose="020B0009020202020204" pitchFamily="49" charset="0"/>
              </a:rPr>
              <a:t>prompt_template</a:t>
            </a:r>
            <a:endParaRPr lang="fr-FR" sz="1600" dirty="0">
              <a:latin typeface="Aptos Mono" panose="020B0009020202020204" pitchFamily="49" charset="0"/>
            </a:endParaRPr>
          </a:p>
          <a:p>
            <a:r>
              <a:rPr lang="fr-FR" sz="1600" dirty="0">
                <a:latin typeface="Aptos Mono" panose="020B0009020202020204" pitchFamily="49" charset="0"/>
              </a:rPr>
              <a:t>)</a:t>
            </a:r>
          </a:p>
          <a:p>
            <a:endParaRPr lang="fr-FR" sz="1600" dirty="0">
              <a:latin typeface="Aptos Mono" panose="020B0009020202020204" pitchFamily="49" charset="0"/>
            </a:endParaRPr>
          </a:p>
          <a:p>
            <a:r>
              <a:rPr lang="en-US" sz="1600" dirty="0" err="1">
                <a:latin typeface="Aptos Mono" panose="020B0009020202020204" pitchFamily="49" charset="0"/>
              </a:rPr>
              <a:t>spam_classification_prompt</a:t>
            </a:r>
            <a:r>
              <a:rPr lang="en-US" sz="1600" dirty="0">
                <a:latin typeface="Aptos Mono" panose="020B0009020202020204" pitchFamily="49" charset="0"/>
              </a:rPr>
              <a:t> = </a:t>
            </a:r>
            <a:r>
              <a:rPr lang="en-US" sz="1600" dirty="0" err="1">
                <a:latin typeface="Aptos Mono" panose="020B0009020202020204" pitchFamily="49" charset="0"/>
              </a:rPr>
              <a:t>spam_classification_prompt_template.format</a:t>
            </a:r>
            <a:r>
              <a:rPr lang="en-US" sz="1600" dirty="0">
                <a:latin typeface="Aptos Mono" panose="020B0009020202020204" pitchFamily="49" charset="0"/>
              </a:rPr>
              <a:t>(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message</a:t>
            </a:r>
            <a:r>
              <a:rPr lang="en-US" sz="1600" dirty="0">
                <a:latin typeface="Aptos Mono" panose="020B0009020202020204" pitchFamily="49" charset="0"/>
              </a:rPr>
              <a:t>="Hey. Nice to see you! Best regards, Rick.")</a:t>
            </a:r>
            <a:endParaRPr lang="da-DK" sz="16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1EFFCFA-27BC-029F-88F4-8C1EF18BE097}"/>
              </a:ext>
            </a:extLst>
          </p:cNvPr>
          <p:cNvSpPr/>
          <p:nvPr/>
        </p:nvSpPr>
        <p:spPr>
          <a:xfrm>
            <a:off x="625642" y="2331285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Aptos Mono" panose="020B0009020202020204" pitchFamily="49" charset="0"/>
              </a:rPr>
              <a:t>prompt_template</a:t>
            </a:r>
            <a:r>
              <a:rPr lang="en-US" sz="1400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  <a:r>
              <a:rPr lang="en-US" sz="14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  <a:r>
              <a:rPr lang="en-US" sz="14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</a:p>
          <a:p>
            <a:endParaRPr lang="en-US" sz="1400" dirty="0">
              <a:latin typeface="Aptos Mono" panose="020B0009020202020204" pitchFamily="49" charset="0"/>
            </a:endParaRPr>
          </a:p>
          <a:p>
            <a:r>
              <a:rPr lang="en-US" sz="1400" dirty="0">
                <a:latin typeface="Aptos Mono" panose="020B0009020202020204" pitchFamily="49" charset="0"/>
              </a:rPr>
              <a:t>Message: </a:t>
            </a:r>
            <a:r>
              <a:rPr lang="en-US" sz="14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sz="1400" dirty="0">
                <a:latin typeface="Aptos Mono" panose="020B0009020202020204" pitchFamily="49" charset="0"/>
              </a:rPr>
              <a:t>"""</a:t>
            </a: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A729CF35-25AC-CD13-3C09-4EA9A31DB400}"/>
              </a:ext>
            </a:extLst>
          </p:cNvPr>
          <p:cNvSpPr/>
          <p:nvPr/>
        </p:nvSpPr>
        <p:spPr>
          <a:xfrm>
            <a:off x="4186989" y="3429000"/>
            <a:ext cx="7656095" cy="313222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 err="1">
                <a:latin typeface="Aptos Mono" panose="020B0009020202020204" pitchFamily="49" charset="0"/>
              </a:rPr>
              <a:t>spam_classification_prompt_template</a:t>
            </a:r>
            <a:r>
              <a:rPr lang="fr-FR" sz="1600" dirty="0">
                <a:latin typeface="Aptos Mono" panose="020B0009020202020204" pitchFamily="49" charset="0"/>
              </a:rPr>
              <a:t> = </a:t>
            </a:r>
            <a:r>
              <a:rPr lang="fr-FR" sz="1600" dirty="0" err="1">
                <a:latin typeface="Aptos Mono" panose="020B0009020202020204" pitchFamily="49" charset="0"/>
              </a:rPr>
              <a:t>PromptTemplate</a:t>
            </a:r>
            <a:r>
              <a:rPr lang="fr-FR" sz="1600" dirty="0">
                <a:latin typeface="Aptos Mono" panose="020B0009020202020204" pitchFamily="49" charset="0"/>
              </a:rPr>
              <a:t>(</a:t>
            </a:r>
          </a:p>
          <a:p>
            <a:r>
              <a:rPr lang="fr-FR" sz="1600" dirty="0">
                <a:latin typeface="Aptos Mono" panose="020B0009020202020204" pitchFamily="49" charset="0"/>
              </a:rPr>
              <a:t>    </a:t>
            </a:r>
            <a:r>
              <a:rPr lang="fr-FR" sz="1600" dirty="0" err="1">
                <a:latin typeface="Aptos Mono" panose="020B0009020202020204" pitchFamily="49" charset="0"/>
              </a:rPr>
              <a:t>input_variables</a:t>
            </a:r>
            <a:r>
              <a:rPr lang="fr-FR" sz="1600" dirty="0">
                <a:latin typeface="Aptos Mono" panose="020B0009020202020204" pitchFamily="49" charset="0"/>
              </a:rPr>
              <a:t> = [</a:t>
            </a:r>
            <a:r>
              <a:rPr lang="fr-FR" sz="1600" dirty="0">
                <a:highlight>
                  <a:srgbClr val="FFFF00"/>
                </a:highlight>
                <a:latin typeface="Aptos Mono" panose="020B0009020202020204" pitchFamily="49" charset="0"/>
              </a:rPr>
              <a:t>"message"</a:t>
            </a:r>
            <a:r>
              <a:rPr lang="fr-FR" sz="1600" dirty="0">
                <a:latin typeface="Aptos Mono" panose="020B0009020202020204" pitchFamily="49" charset="0"/>
              </a:rPr>
              <a:t>],</a:t>
            </a:r>
          </a:p>
          <a:p>
            <a:r>
              <a:rPr lang="fr-FR" sz="1600" dirty="0">
                <a:latin typeface="Aptos Mono" panose="020B0009020202020204" pitchFamily="49" charset="0"/>
              </a:rPr>
              <a:t>    </a:t>
            </a:r>
            <a:r>
              <a:rPr lang="fr-FR" sz="1600" dirty="0" err="1">
                <a:latin typeface="Aptos Mono" panose="020B0009020202020204" pitchFamily="49" charset="0"/>
              </a:rPr>
              <a:t>template</a:t>
            </a:r>
            <a:r>
              <a:rPr lang="fr-FR" sz="1600" dirty="0">
                <a:latin typeface="Aptos Mono" panose="020B0009020202020204" pitchFamily="49" charset="0"/>
              </a:rPr>
              <a:t> = </a:t>
            </a:r>
            <a:r>
              <a:rPr lang="fr-FR" sz="1600" dirty="0" err="1">
                <a:latin typeface="Aptos Mono" panose="020B0009020202020204" pitchFamily="49" charset="0"/>
              </a:rPr>
              <a:t>prompt_template</a:t>
            </a:r>
            <a:endParaRPr lang="fr-FR" sz="1600" dirty="0">
              <a:latin typeface="Aptos Mono" panose="020B0009020202020204" pitchFamily="49" charset="0"/>
            </a:endParaRPr>
          </a:p>
          <a:p>
            <a:r>
              <a:rPr lang="fr-FR" sz="1600" dirty="0">
                <a:latin typeface="Aptos Mono" panose="020B0009020202020204" pitchFamily="49" charset="0"/>
              </a:rPr>
              <a:t>)</a:t>
            </a:r>
          </a:p>
          <a:p>
            <a:endParaRPr lang="fr-FR" sz="1600" dirty="0">
              <a:latin typeface="Aptos Mono" panose="020B0009020202020204" pitchFamily="49" charset="0"/>
            </a:endParaRPr>
          </a:p>
          <a:p>
            <a:r>
              <a:rPr lang="en-US" sz="1600" dirty="0" err="1">
                <a:latin typeface="Aptos Mono" panose="020B0009020202020204" pitchFamily="49" charset="0"/>
              </a:rPr>
              <a:t>spam_classification_prompt</a:t>
            </a:r>
            <a:r>
              <a:rPr lang="en-US" sz="1600" dirty="0">
                <a:latin typeface="Aptos Mono" panose="020B0009020202020204" pitchFamily="49" charset="0"/>
              </a:rPr>
              <a:t> = </a:t>
            </a:r>
            <a:r>
              <a:rPr lang="en-US" sz="1600" dirty="0" err="1">
                <a:latin typeface="Aptos Mono" panose="020B0009020202020204" pitchFamily="49" charset="0"/>
              </a:rPr>
              <a:t>spam_classification_prompt_template.format</a:t>
            </a:r>
            <a:r>
              <a:rPr lang="en-US" sz="1600" dirty="0">
                <a:latin typeface="Aptos Mono" panose="020B0009020202020204" pitchFamily="49" charset="0"/>
              </a:rPr>
              <a:t>(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message</a:t>
            </a:r>
            <a:r>
              <a:rPr lang="en-US" sz="1600" dirty="0">
                <a:latin typeface="Aptos Mono" panose="020B0009020202020204" pitchFamily="49" charset="0"/>
              </a:rPr>
              <a:t>="Hey. Nice to see you! Best regards, Rick.")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result = </a:t>
            </a:r>
            <a:r>
              <a:rPr lang="en-US" sz="1600" dirty="0" err="1">
                <a:latin typeface="Aptos Mono" panose="020B0009020202020204" pitchFamily="49" charset="0"/>
              </a:rPr>
              <a:t>llm.invoke</a:t>
            </a:r>
            <a:r>
              <a:rPr lang="en-US" sz="1600" dirty="0">
                <a:latin typeface="Aptos Mono" panose="020B0009020202020204" pitchFamily="49" charset="0"/>
              </a:rPr>
              <a:t>(</a:t>
            </a:r>
            <a:r>
              <a:rPr lang="en-US" sz="1600" dirty="0" err="1">
                <a:latin typeface="Aptos Mono" panose="020B0009020202020204" pitchFamily="49" charset="0"/>
              </a:rPr>
              <a:t>spam_classification_prompt</a:t>
            </a:r>
            <a:r>
              <a:rPr lang="en-US" sz="1600" dirty="0">
                <a:latin typeface="Aptos Mono" panose="020B0009020202020204" pitchFamily="49" charset="0"/>
              </a:rPr>
              <a:t>)</a:t>
            </a:r>
            <a:endParaRPr lang="da-DK" sz="16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0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42EBE-2970-E285-8385-58FBA76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1B51FA-AD9A-B9F6-0CD3-89E1D15C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Prompting and prompt templates</a:t>
            </a:r>
          </a:p>
          <a:p>
            <a:endParaRPr lang="en-US" dirty="0"/>
          </a:p>
          <a:p>
            <a:r>
              <a:rPr lang="en-US" dirty="0" err="1"/>
              <a:t>Langchain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Retrieval Augmented Generation (RAG)	</a:t>
            </a:r>
          </a:p>
          <a:p>
            <a:pPr lvl="1"/>
            <a:r>
              <a:rPr lang="en-US" dirty="0"/>
              <a:t>Afternoon lecture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439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Chat 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 plain string, structure the chat session using tuples.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750551E-DC7C-E91A-AF5C-F1F5CF29F84E}"/>
              </a:ext>
            </a:extLst>
          </p:cNvPr>
          <p:cNvSpPr/>
          <p:nvPr/>
        </p:nvSpPr>
        <p:spPr>
          <a:xfrm>
            <a:off x="264694" y="2331286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Aptos Mono" panose="020B0009020202020204" pitchFamily="49" charset="0"/>
              </a:rPr>
              <a:t>prompt_template</a:t>
            </a:r>
            <a:r>
              <a:rPr lang="en-US" sz="1600" dirty="0">
                <a:latin typeface="Aptos Mono" panose="020B0009020202020204" pitchFamily="49" charset="0"/>
              </a:rPr>
              <a:t> = """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Classify the given email message as either spam or legitimate.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Examples are given below: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"Hi Alex, just confirming our meeting tomorrow at 10 AM—let me know if anything changes."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"Your account has been compromised—click here immediately to verify your identity and avoid suspension!"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  <a:r>
              <a:rPr lang="en-US" sz="16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</a:p>
          <a:p>
            <a:endParaRPr lang="en-US" sz="1600" dirty="0">
              <a:latin typeface="Aptos Mono" panose="020B0009020202020204" pitchFamily="49" charset="0"/>
            </a:endParaRPr>
          </a:p>
          <a:p>
            <a:r>
              <a:rPr lang="en-US" sz="1600" dirty="0">
                <a:latin typeface="Aptos Mono" panose="020B0009020202020204" pitchFamily="49" charset="0"/>
              </a:rPr>
              <a:t>Message: 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Classification: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1472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Chat 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a plain string, structure the chat session using tuples.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7750551E-DC7C-E91A-AF5C-F1F5CF29F84E}"/>
              </a:ext>
            </a:extLst>
          </p:cNvPr>
          <p:cNvSpPr/>
          <p:nvPr/>
        </p:nvSpPr>
        <p:spPr>
          <a:xfrm>
            <a:off x="264694" y="2331286"/>
            <a:ext cx="10940716" cy="41615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>
                <a:latin typeface="Aptos Mono" panose="020B0009020202020204" pitchFamily="49" charset="0"/>
              </a:rPr>
              <a:t>chat_prompt_template</a:t>
            </a:r>
            <a:r>
              <a:rPr lang="en-US" sz="1600" dirty="0">
                <a:latin typeface="Aptos Mono" panose="020B0009020202020204" pitchFamily="49" charset="0"/>
              </a:rPr>
              <a:t> = </a:t>
            </a:r>
            <a:r>
              <a:rPr lang="en-US" sz="1600" dirty="0" err="1">
                <a:latin typeface="Aptos Mono" panose="020B0009020202020204" pitchFamily="49" charset="0"/>
              </a:rPr>
              <a:t>ChatPromptTemplate.from_messages</a:t>
            </a:r>
            <a:r>
              <a:rPr lang="en-US" sz="1600" dirty="0">
                <a:latin typeface="Aptos Mono" panose="020B0009020202020204" pitchFamily="49" charset="0"/>
              </a:rPr>
              <a:t>([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("system",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"Classify the given email message as either spam or legitimate."),   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("human",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"Message: Hi Alex, just confirming our meeting tomorrow at 10 AM—let me know if 	anything changes."),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("ai",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</a:t>
            </a:r>
            <a:r>
              <a:rPr lang="en-US" sz="1600" dirty="0">
                <a:highlight>
                  <a:srgbClr val="00FF00"/>
                </a:highlight>
                <a:latin typeface="Aptos Mono" panose="020B0009020202020204" pitchFamily="49" charset="0"/>
              </a:rPr>
              <a:t>Legitimate</a:t>
            </a:r>
            <a:r>
              <a:rPr lang="en-US" sz="1600" dirty="0">
                <a:latin typeface="Aptos Mono" panose="020B0009020202020204" pitchFamily="49" charset="0"/>
              </a:rPr>
              <a:t>"),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("human",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"Message: Your account has been compromised—click here immediately to verify 	your identity and avoid suspension!"),   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("ai",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</a:t>
            </a:r>
            <a:r>
              <a:rPr lang="en-US" sz="1600" dirty="0">
                <a:highlight>
                  <a:srgbClr val="FF0000"/>
                </a:highlight>
                <a:latin typeface="Aptos Mono" panose="020B0009020202020204" pitchFamily="49" charset="0"/>
              </a:rPr>
              <a:t>Spam</a:t>
            </a:r>
            <a:r>
              <a:rPr lang="en-US" sz="1600" dirty="0">
                <a:latin typeface="Aptos Mono" panose="020B0009020202020204" pitchFamily="49" charset="0"/>
              </a:rPr>
              <a:t>"),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("human", 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     "Message: </a:t>
            </a:r>
            <a:r>
              <a:rPr lang="en-US" sz="1600" dirty="0">
                <a:highlight>
                  <a:srgbClr val="FFFF00"/>
                </a:highlight>
                <a:latin typeface="Aptos Mono" panose="020B0009020202020204" pitchFamily="49" charset="0"/>
              </a:rPr>
              <a:t>{message}</a:t>
            </a:r>
            <a:r>
              <a:rPr lang="en-US" sz="1600" dirty="0">
                <a:latin typeface="Aptos Mono" panose="020B0009020202020204" pitchFamily="49" charset="0"/>
              </a:rPr>
              <a:t>")</a:t>
            </a:r>
          </a:p>
          <a:p>
            <a:r>
              <a:rPr lang="en-US" sz="1600" dirty="0">
                <a:latin typeface="Aptos Mono" panose="020B0009020202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723440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Chat Prompt Templates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would we want to use </a:t>
            </a:r>
            <a:r>
              <a:rPr lang="en-US" dirty="0" err="1"/>
              <a:t>ChatPromptTemplate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Better structure and role-tagging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with memory (relevant for (interactive) chat sessions)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it reduce risk of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prompt injection attacks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pic>
        <p:nvPicPr>
          <p:cNvPr id="7" name="Billede 6" descr="Et billede, der indeholder tekst, logo, Font/skrifttype, Grafik&#10;&#10;Indhold genereret af kunstig intelligens kan være forkert.">
            <a:extLst>
              <a:ext uri="{FF2B5EF4-FFF2-40B4-BE49-F238E27FC236}">
                <a16:creationId xmlns:a16="http://schemas.microsoft.com/office/drawing/2014/main" id="{A65CCD29-49FD-9572-00D4-584EC22BF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46" y="4446924"/>
            <a:ext cx="4231188" cy="21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5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r>
              <a:rPr lang="da-DK" dirty="0"/>
              <a:t> Expression Language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Composable Syntax for </a:t>
            </a:r>
            <a:r>
              <a:rPr lang="en-US" b="1" dirty="0"/>
              <a:t>chaining</a:t>
            </a:r>
            <a:r>
              <a:rPr lang="en-US" dirty="0"/>
              <a:t> LLM calls, input, parsers etc.</a:t>
            </a:r>
          </a:p>
          <a:p>
            <a:pPr lvl="1"/>
            <a:r>
              <a:rPr lang="en-US" dirty="0"/>
              <a:t>Output of one call is input of subsequent call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AF338A45-A29C-C319-AE6E-397350632993}"/>
              </a:ext>
            </a:extLst>
          </p:cNvPr>
          <p:cNvSpPr/>
          <p:nvPr/>
        </p:nvSpPr>
        <p:spPr>
          <a:xfrm>
            <a:off x="1138990" y="3168315"/>
            <a:ext cx="1491916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Message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548E22-AD1A-62C2-73BB-824122F82589}"/>
              </a:ext>
            </a:extLst>
          </p:cNvPr>
          <p:cNvSpPr/>
          <p:nvPr/>
        </p:nvSpPr>
        <p:spPr>
          <a:xfrm>
            <a:off x="3654927" y="3168314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Prompt Template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C436420-13C6-2D07-5759-AEC4A455E5F6}"/>
              </a:ext>
            </a:extLst>
          </p:cNvPr>
          <p:cNvSpPr/>
          <p:nvPr/>
        </p:nvSpPr>
        <p:spPr>
          <a:xfrm>
            <a:off x="6491706" y="3152271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LLM </a:t>
            </a:r>
            <a:r>
              <a:rPr lang="da-DK" dirty="0" err="1"/>
              <a:t>invocation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6E68103-396D-3F42-3417-141F2566C164}"/>
              </a:ext>
            </a:extLst>
          </p:cNvPr>
          <p:cNvSpPr/>
          <p:nvPr/>
        </p:nvSpPr>
        <p:spPr>
          <a:xfrm>
            <a:off x="9328484" y="3152271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Output parser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ADABA9D7-6977-DD9C-7FC0-AE1259898F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30906" y="3428999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79166B5-50EB-423A-E611-B9C5AEC47A19}"/>
              </a:ext>
            </a:extLst>
          </p:cNvPr>
          <p:cNvCxnSpPr/>
          <p:nvPr/>
        </p:nvCxnSpPr>
        <p:spPr>
          <a:xfrm flipV="1">
            <a:off x="5467685" y="3418971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09B95639-AFE4-4254-811D-A4A5B20AB214}"/>
              </a:ext>
            </a:extLst>
          </p:cNvPr>
          <p:cNvCxnSpPr/>
          <p:nvPr/>
        </p:nvCxnSpPr>
        <p:spPr>
          <a:xfrm flipV="1">
            <a:off x="8304464" y="3428998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19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r>
              <a:rPr lang="da-DK" dirty="0"/>
              <a:t> Expression Language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Composable Syntax for </a:t>
            </a:r>
            <a:r>
              <a:rPr lang="en-US" b="1" dirty="0"/>
              <a:t>chaining</a:t>
            </a:r>
            <a:r>
              <a:rPr lang="en-US" dirty="0"/>
              <a:t> LLM calls, input, parsers etc.</a:t>
            </a:r>
          </a:p>
          <a:p>
            <a:pPr lvl="1"/>
            <a:r>
              <a:rPr lang="en-US" dirty="0"/>
              <a:t>Output of one call is input of subsequent call</a:t>
            </a:r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AF338A45-A29C-C319-AE6E-397350632993}"/>
              </a:ext>
            </a:extLst>
          </p:cNvPr>
          <p:cNvSpPr/>
          <p:nvPr/>
        </p:nvSpPr>
        <p:spPr>
          <a:xfrm>
            <a:off x="1138990" y="3168315"/>
            <a:ext cx="1491916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Message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548E22-AD1A-62C2-73BB-824122F82589}"/>
              </a:ext>
            </a:extLst>
          </p:cNvPr>
          <p:cNvSpPr/>
          <p:nvPr/>
        </p:nvSpPr>
        <p:spPr>
          <a:xfrm>
            <a:off x="3654927" y="3168314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Prompt Template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C436420-13C6-2D07-5759-AEC4A455E5F6}"/>
              </a:ext>
            </a:extLst>
          </p:cNvPr>
          <p:cNvSpPr/>
          <p:nvPr/>
        </p:nvSpPr>
        <p:spPr>
          <a:xfrm>
            <a:off x="6491706" y="3152271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LLM </a:t>
            </a:r>
            <a:r>
              <a:rPr lang="da-DK" dirty="0" err="1"/>
              <a:t>invocation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6E68103-396D-3F42-3417-141F2566C164}"/>
              </a:ext>
            </a:extLst>
          </p:cNvPr>
          <p:cNvSpPr/>
          <p:nvPr/>
        </p:nvSpPr>
        <p:spPr>
          <a:xfrm>
            <a:off x="9328484" y="3152271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Output parser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ADABA9D7-6977-DD9C-7FC0-AE1259898F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30906" y="3428999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79166B5-50EB-423A-E611-B9C5AEC47A19}"/>
              </a:ext>
            </a:extLst>
          </p:cNvPr>
          <p:cNvCxnSpPr/>
          <p:nvPr/>
        </p:nvCxnSpPr>
        <p:spPr>
          <a:xfrm flipV="1">
            <a:off x="5467685" y="3418971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09B95639-AFE4-4254-811D-A4A5B20AB214}"/>
              </a:ext>
            </a:extLst>
          </p:cNvPr>
          <p:cNvCxnSpPr/>
          <p:nvPr/>
        </p:nvCxnSpPr>
        <p:spPr>
          <a:xfrm flipV="1">
            <a:off x="8304464" y="3428998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F1BA4906-99C8-227A-AEFD-B2BF09A69876}"/>
              </a:ext>
            </a:extLst>
          </p:cNvPr>
          <p:cNvSpPr/>
          <p:nvPr/>
        </p:nvSpPr>
        <p:spPr>
          <a:xfrm>
            <a:off x="625642" y="3914274"/>
            <a:ext cx="10908632" cy="27191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1600" dirty="0">
                <a:latin typeface="Aptos Mono" panose="020B0009020202020204" pitchFamily="49" charset="0"/>
              </a:rPr>
              <a:t>from </a:t>
            </a:r>
            <a:r>
              <a:rPr lang="da-DK" sz="1600" dirty="0" err="1">
                <a:latin typeface="Aptos Mono" panose="020B0009020202020204" pitchFamily="49" charset="0"/>
              </a:rPr>
              <a:t>langchain_openai</a:t>
            </a:r>
            <a:r>
              <a:rPr lang="da-DK" sz="1600" dirty="0">
                <a:latin typeface="Aptos Mono" panose="020B0009020202020204" pitchFamily="49" charset="0"/>
              </a:rPr>
              <a:t> import </a:t>
            </a:r>
            <a:r>
              <a:rPr lang="da-DK" sz="1600" dirty="0" err="1">
                <a:latin typeface="Aptos Mono" panose="020B0009020202020204" pitchFamily="49" charset="0"/>
              </a:rPr>
              <a:t>ChatOpenAI</a:t>
            </a:r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>
                <a:latin typeface="Aptos Mono" panose="020B0009020202020204" pitchFamily="49" charset="0"/>
              </a:rPr>
              <a:t>from </a:t>
            </a:r>
            <a:r>
              <a:rPr lang="da-DK" sz="1600" dirty="0" err="1">
                <a:latin typeface="Aptos Mono" panose="020B0009020202020204" pitchFamily="49" charset="0"/>
              </a:rPr>
              <a:t>langchain_core.prompts</a:t>
            </a:r>
            <a:r>
              <a:rPr lang="da-DK" sz="1600" dirty="0">
                <a:latin typeface="Aptos Mono" panose="020B0009020202020204" pitchFamily="49" charset="0"/>
              </a:rPr>
              <a:t> import </a:t>
            </a:r>
            <a:r>
              <a:rPr lang="da-DK" sz="1600" dirty="0" err="1">
                <a:latin typeface="Aptos Mono" panose="020B0009020202020204" pitchFamily="49" charset="0"/>
              </a:rPr>
              <a:t>ChatPromptTemplate</a:t>
            </a:r>
            <a:endParaRPr lang="da-DK" sz="1600" dirty="0">
              <a:latin typeface="Aptos Mono" panose="020B0009020202020204" pitchFamily="49" charset="0"/>
            </a:endParaRP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llm</a:t>
            </a:r>
            <a:r>
              <a:rPr lang="da-DK" sz="1600" dirty="0">
                <a:latin typeface="Aptos Mono" panose="020B0009020202020204" pitchFamily="49" charset="0"/>
              </a:rPr>
              <a:t> = </a:t>
            </a:r>
            <a:r>
              <a:rPr lang="da-DK" sz="1600" dirty="0" err="1">
                <a:latin typeface="Aptos Mono" panose="020B0009020202020204" pitchFamily="49" charset="0"/>
              </a:rPr>
              <a:t>ChatOpenAI</a:t>
            </a:r>
            <a:r>
              <a:rPr lang="da-DK" sz="1600" dirty="0">
                <a:latin typeface="Aptos Mono" panose="020B0009020202020204" pitchFamily="49" charset="0"/>
              </a:rPr>
              <a:t>(model="gpt-4o-mini", </a:t>
            </a:r>
            <a:r>
              <a:rPr lang="da-DK" sz="1600" dirty="0" err="1">
                <a:latin typeface="Aptos Mono" panose="020B0009020202020204" pitchFamily="49" charset="0"/>
              </a:rPr>
              <a:t>temperature</a:t>
            </a:r>
            <a:r>
              <a:rPr lang="da-DK" sz="1600" dirty="0">
                <a:latin typeface="Aptos Mono" panose="020B0009020202020204" pitchFamily="49" charset="0"/>
              </a:rPr>
              <a:t>=0.1)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>
                <a:latin typeface="Aptos Mono" panose="020B0009020202020204" pitchFamily="49" charset="0"/>
              </a:rPr>
              <a:t>prompt = </a:t>
            </a:r>
            <a:r>
              <a:rPr lang="da-DK" sz="1600" dirty="0" err="1">
                <a:latin typeface="Aptos Mono" panose="020B0009020202020204" pitchFamily="49" charset="0"/>
              </a:rPr>
              <a:t>ChatPromptTemplate.from_template</a:t>
            </a:r>
            <a:r>
              <a:rPr lang="da-DK" sz="1600" dirty="0">
                <a:latin typeface="Aptos Mono" panose="020B0009020202020204" pitchFamily="49" charset="0"/>
              </a:rPr>
              <a:t>("</a:t>
            </a:r>
            <a:r>
              <a:rPr lang="da-DK" sz="1600" dirty="0" err="1">
                <a:latin typeface="Aptos Mono" panose="020B0009020202020204" pitchFamily="49" charset="0"/>
              </a:rPr>
              <a:t>What</a:t>
            </a:r>
            <a:r>
              <a:rPr lang="da-DK" sz="1600" dirty="0">
                <a:latin typeface="Aptos Mono" panose="020B0009020202020204" pitchFamily="49" charset="0"/>
              </a:rPr>
              <a:t> is the </a:t>
            </a:r>
            <a:r>
              <a:rPr lang="da-DK" sz="1600" dirty="0" err="1">
                <a:latin typeface="Aptos Mono" panose="020B0009020202020204" pitchFamily="49" charset="0"/>
              </a:rPr>
              <a:t>capital</a:t>
            </a:r>
            <a:r>
              <a:rPr lang="da-DK" sz="1600" dirty="0">
                <a:latin typeface="Aptos Mono" panose="020B0009020202020204" pitchFamily="49" charset="0"/>
              </a:rPr>
              <a:t> in {country}?")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chain</a:t>
            </a:r>
            <a:r>
              <a:rPr lang="da-DK" sz="1600" dirty="0">
                <a:latin typeface="Aptos Mono" panose="020B0009020202020204" pitchFamily="49" charset="0"/>
              </a:rPr>
              <a:t> = prompt | </a:t>
            </a:r>
            <a:r>
              <a:rPr lang="da-DK" sz="1600" dirty="0" err="1">
                <a:latin typeface="Aptos Mono" panose="020B0009020202020204" pitchFamily="49" charset="0"/>
              </a:rPr>
              <a:t>llm</a:t>
            </a:r>
            <a:endParaRPr lang="da-DK" sz="1600" dirty="0">
              <a:latin typeface="Aptos Mono" panose="020B0009020202020204" pitchFamily="49" charset="0"/>
            </a:endParaRP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chain.invoke</a:t>
            </a:r>
            <a:r>
              <a:rPr lang="da-DK" sz="1600" dirty="0">
                <a:latin typeface="Aptos Mono" panose="020B0009020202020204" pitchFamily="49" charset="0"/>
              </a:rPr>
              <a:t>({"country": "Denmark"})</a:t>
            </a:r>
          </a:p>
        </p:txBody>
      </p:sp>
    </p:spTree>
    <p:extLst>
      <p:ext uri="{BB962C8B-B14F-4D97-AF65-F5344CB8AC3E}">
        <p14:creationId xmlns:p14="http://schemas.microsoft.com/office/powerpoint/2010/main" val="3021159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r>
              <a:rPr lang="da-DK" dirty="0"/>
              <a:t> Expression Language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parsing using </a:t>
            </a:r>
            <a:r>
              <a:rPr lang="en-US" dirty="0" err="1"/>
              <a:t>StrOutputParser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AF338A45-A29C-C319-AE6E-397350632993}"/>
              </a:ext>
            </a:extLst>
          </p:cNvPr>
          <p:cNvSpPr/>
          <p:nvPr/>
        </p:nvSpPr>
        <p:spPr>
          <a:xfrm>
            <a:off x="1138990" y="2598824"/>
            <a:ext cx="1491916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Message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548E22-AD1A-62C2-73BB-824122F82589}"/>
              </a:ext>
            </a:extLst>
          </p:cNvPr>
          <p:cNvSpPr/>
          <p:nvPr/>
        </p:nvSpPr>
        <p:spPr>
          <a:xfrm>
            <a:off x="3654927" y="2598823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Prompt Template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7C436420-13C6-2D07-5759-AEC4A455E5F6}"/>
              </a:ext>
            </a:extLst>
          </p:cNvPr>
          <p:cNvSpPr/>
          <p:nvPr/>
        </p:nvSpPr>
        <p:spPr>
          <a:xfrm>
            <a:off x="6491706" y="2582780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LLM </a:t>
            </a:r>
            <a:r>
              <a:rPr lang="da-DK" dirty="0" err="1"/>
              <a:t>invocation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F6E68103-396D-3F42-3417-141F2566C164}"/>
              </a:ext>
            </a:extLst>
          </p:cNvPr>
          <p:cNvSpPr/>
          <p:nvPr/>
        </p:nvSpPr>
        <p:spPr>
          <a:xfrm>
            <a:off x="9328484" y="2582780"/>
            <a:ext cx="1812758" cy="521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>
                <a:highlight>
                  <a:srgbClr val="FFFF00"/>
                </a:highlight>
              </a:rPr>
              <a:t>Output parser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ADABA9D7-6977-DD9C-7FC0-AE1259898FA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30906" y="2859508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79166B5-50EB-423A-E611-B9C5AEC47A19}"/>
              </a:ext>
            </a:extLst>
          </p:cNvPr>
          <p:cNvCxnSpPr/>
          <p:nvPr/>
        </p:nvCxnSpPr>
        <p:spPr>
          <a:xfrm flipV="1">
            <a:off x="5467685" y="2849480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09B95639-AFE4-4254-811D-A4A5B20AB214}"/>
              </a:ext>
            </a:extLst>
          </p:cNvPr>
          <p:cNvCxnSpPr/>
          <p:nvPr/>
        </p:nvCxnSpPr>
        <p:spPr>
          <a:xfrm flipV="1">
            <a:off x="8304464" y="2859507"/>
            <a:ext cx="1024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F1BA4906-99C8-227A-AEFD-B2BF09A69876}"/>
              </a:ext>
            </a:extLst>
          </p:cNvPr>
          <p:cNvSpPr/>
          <p:nvPr/>
        </p:nvSpPr>
        <p:spPr>
          <a:xfrm>
            <a:off x="625642" y="3354806"/>
            <a:ext cx="10908632" cy="32786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sz="1600" dirty="0">
                <a:latin typeface="Aptos Mono" panose="020B0009020202020204" pitchFamily="49" charset="0"/>
              </a:rPr>
              <a:t>from </a:t>
            </a:r>
            <a:r>
              <a:rPr lang="da-DK" sz="1600" dirty="0" err="1">
                <a:latin typeface="Aptos Mono" panose="020B0009020202020204" pitchFamily="49" charset="0"/>
              </a:rPr>
              <a:t>langchain_openai</a:t>
            </a:r>
            <a:r>
              <a:rPr lang="da-DK" sz="1600" dirty="0">
                <a:latin typeface="Aptos Mono" panose="020B0009020202020204" pitchFamily="49" charset="0"/>
              </a:rPr>
              <a:t> import </a:t>
            </a:r>
            <a:r>
              <a:rPr lang="da-DK" sz="1600" dirty="0" err="1">
                <a:latin typeface="Aptos Mono" panose="020B0009020202020204" pitchFamily="49" charset="0"/>
              </a:rPr>
              <a:t>ChatOpenAI</a:t>
            </a:r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>
                <a:latin typeface="Aptos Mono" panose="020B0009020202020204" pitchFamily="49" charset="0"/>
              </a:rPr>
              <a:t>from </a:t>
            </a:r>
            <a:r>
              <a:rPr lang="da-DK" sz="1600" dirty="0" err="1">
                <a:latin typeface="Aptos Mono" panose="020B0009020202020204" pitchFamily="49" charset="0"/>
              </a:rPr>
              <a:t>langchain_core.prompts</a:t>
            </a:r>
            <a:r>
              <a:rPr lang="da-DK" sz="1600" dirty="0">
                <a:latin typeface="Aptos Mono" panose="020B0009020202020204" pitchFamily="49" charset="0"/>
              </a:rPr>
              <a:t> import </a:t>
            </a:r>
            <a:r>
              <a:rPr lang="da-DK" sz="1600" dirty="0" err="1">
                <a:latin typeface="Aptos Mono" panose="020B0009020202020204" pitchFamily="49" charset="0"/>
              </a:rPr>
              <a:t>ChatPromptTemplate</a:t>
            </a:r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>
                <a:latin typeface="Aptos Mono" panose="020B0009020202020204" pitchFamily="49" charset="0"/>
              </a:rPr>
              <a:t>from </a:t>
            </a:r>
            <a:r>
              <a:rPr lang="da-DK" sz="1600" dirty="0" err="1">
                <a:latin typeface="Aptos Mono" panose="020B0009020202020204" pitchFamily="49" charset="0"/>
              </a:rPr>
              <a:t>langchain_core.output_parsers.string</a:t>
            </a:r>
            <a:r>
              <a:rPr lang="da-DK" sz="1600" dirty="0">
                <a:latin typeface="Aptos Mono" panose="020B0009020202020204" pitchFamily="49" charset="0"/>
              </a:rPr>
              <a:t> import </a:t>
            </a:r>
            <a:r>
              <a:rPr lang="da-DK" sz="1600" dirty="0" err="1">
                <a:highlight>
                  <a:srgbClr val="FFFF00"/>
                </a:highlight>
                <a:latin typeface="Aptos Mono" panose="020B0009020202020204" pitchFamily="49" charset="0"/>
              </a:rPr>
              <a:t>StrOutputParser</a:t>
            </a:r>
            <a:endParaRPr lang="da-DK" sz="1600" dirty="0">
              <a:highlight>
                <a:srgbClr val="FFFF00"/>
              </a:highlight>
              <a:latin typeface="Aptos Mono" panose="020B0009020202020204" pitchFamily="49" charset="0"/>
            </a:endParaRP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llm</a:t>
            </a:r>
            <a:r>
              <a:rPr lang="da-DK" sz="1600" dirty="0">
                <a:latin typeface="Aptos Mono" panose="020B0009020202020204" pitchFamily="49" charset="0"/>
              </a:rPr>
              <a:t> = </a:t>
            </a:r>
            <a:r>
              <a:rPr lang="da-DK" sz="1600" dirty="0" err="1">
                <a:latin typeface="Aptos Mono" panose="020B0009020202020204" pitchFamily="49" charset="0"/>
              </a:rPr>
              <a:t>ChatOpenAI</a:t>
            </a:r>
            <a:r>
              <a:rPr lang="da-DK" sz="1600" dirty="0">
                <a:latin typeface="Aptos Mono" panose="020B0009020202020204" pitchFamily="49" charset="0"/>
              </a:rPr>
              <a:t>(model="gpt-4o-mini", </a:t>
            </a:r>
            <a:r>
              <a:rPr lang="da-DK" sz="1600" dirty="0" err="1">
                <a:latin typeface="Aptos Mono" panose="020B0009020202020204" pitchFamily="49" charset="0"/>
              </a:rPr>
              <a:t>temperature</a:t>
            </a:r>
            <a:r>
              <a:rPr lang="da-DK" sz="1600" dirty="0">
                <a:latin typeface="Aptos Mono" panose="020B0009020202020204" pitchFamily="49" charset="0"/>
              </a:rPr>
              <a:t>=0.1)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>
                <a:latin typeface="Aptos Mono" panose="020B0009020202020204" pitchFamily="49" charset="0"/>
              </a:rPr>
              <a:t>prompt = </a:t>
            </a:r>
            <a:r>
              <a:rPr lang="da-DK" sz="1600" dirty="0" err="1">
                <a:latin typeface="Aptos Mono" panose="020B0009020202020204" pitchFamily="49" charset="0"/>
              </a:rPr>
              <a:t>ChatPromptTemplate.from_template</a:t>
            </a:r>
            <a:r>
              <a:rPr lang="da-DK" sz="1600" dirty="0">
                <a:latin typeface="Aptos Mono" panose="020B0009020202020204" pitchFamily="49" charset="0"/>
              </a:rPr>
              <a:t>("</a:t>
            </a:r>
            <a:r>
              <a:rPr lang="da-DK" sz="1600" dirty="0" err="1">
                <a:latin typeface="Aptos Mono" panose="020B0009020202020204" pitchFamily="49" charset="0"/>
              </a:rPr>
              <a:t>What</a:t>
            </a:r>
            <a:r>
              <a:rPr lang="da-DK" sz="1600" dirty="0">
                <a:latin typeface="Aptos Mono" panose="020B0009020202020204" pitchFamily="49" charset="0"/>
              </a:rPr>
              <a:t> is the </a:t>
            </a:r>
            <a:r>
              <a:rPr lang="da-DK" sz="1600" dirty="0" err="1">
                <a:latin typeface="Aptos Mono" panose="020B0009020202020204" pitchFamily="49" charset="0"/>
              </a:rPr>
              <a:t>capital</a:t>
            </a:r>
            <a:r>
              <a:rPr lang="da-DK" sz="1600" dirty="0">
                <a:latin typeface="Aptos Mono" panose="020B0009020202020204" pitchFamily="49" charset="0"/>
              </a:rPr>
              <a:t> in {country}?")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chain</a:t>
            </a:r>
            <a:r>
              <a:rPr lang="da-DK" sz="1600" dirty="0">
                <a:latin typeface="Aptos Mono" panose="020B0009020202020204" pitchFamily="49" charset="0"/>
              </a:rPr>
              <a:t> = prompt | </a:t>
            </a:r>
            <a:r>
              <a:rPr lang="da-DK" sz="1600" dirty="0" err="1">
                <a:latin typeface="Aptos Mono" panose="020B0009020202020204" pitchFamily="49" charset="0"/>
              </a:rPr>
              <a:t>llm</a:t>
            </a:r>
            <a:r>
              <a:rPr lang="da-DK" sz="1600" dirty="0">
                <a:latin typeface="Aptos Mono" panose="020B0009020202020204" pitchFamily="49" charset="0"/>
              </a:rPr>
              <a:t> | </a:t>
            </a:r>
            <a:r>
              <a:rPr lang="da-DK" sz="1600" dirty="0" err="1">
                <a:highlight>
                  <a:srgbClr val="FFFF00"/>
                </a:highlight>
                <a:latin typeface="Aptos Mono" panose="020B0009020202020204" pitchFamily="49" charset="0"/>
              </a:rPr>
              <a:t>StrOutputParser</a:t>
            </a:r>
            <a:r>
              <a:rPr lang="da-DK" sz="1600" dirty="0">
                <a:highlight>
                  <a:srgbClr val="FFFF00"/>
                </a:highlight>
                <a:latin typeface="Aptos Mono" panose="020B0009020202020204" pitchFamily="49" charset="0"/>
              </a:rPr>
              <a:t>()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r>
              <a:rPr lang="da-DK" sz="1600" dirty="0" err="1">
                <a:latin typeface="Aptos Mono" panose="020B0009020202020204" pitchFamily="49" charset="0"/>
              </a:rPr>
              <a:t>chain.invoke</a:t>
            </a:r>
            <a:r>
              <a:rPr lang="da-DK" sz="1600" dirty="0">
                <a:latin typeface="Aptos Mono" panose="020B0009020202020204" pitchFamily="49" charset="0"/>
              </a:rPr>
              <a:t>({"country": "Denmark"})</a:t>
            </a:r>
          </a:p>
          <a:p>
            <a:endParaRPr lang="da-DK" sz="1600" dirty="0">
              <a:latin typeface="Aptos Mono" panose="020B0009020202020204" pitchFamily="49" charset="0"/>
            </a:endParaRPr>
          </a:p>
          <a:p>
            <a:endParaRPr lang="da-DK" sz="16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9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917DB1-5BD6-8FC4-5480-BDCC90D4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LangGraph</a:t>
            </a:r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698F2C6-4011-0EBE-F97F-B80BCBFA5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Orchestrating LLM apps</a:t>
            </a:r>
          </a:p>
        </p:txBody>
      </p:sp>
    </p:spTree>
    <p:extLst>
      <p:ext uri="{BB962C8B-B14F-4D97-AF65-F5344CB8AC3E}">
        <p14:creationId xmlns:p14="http://schemas.microsoft.com/office/powerpoint/2010/main" val="1562934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LangGraph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orchestration framework</a:t>
            </a:r>
          </a:p>
          <a:p>
            <a:pPr lvl="1"/>
            <a:r>
              <a:rPr lang="en-US" dirty="0"/>
              <a:t>Memory and state</a:t>
            </a:r>
          </a:p>
          <a:p>
            <a:pPr lvl="1"/>
            <a:r>
              <a:rPr lang="en-US" dirty="0"/>
              <a:t>Agents</a:t>
            </a:r>
          </a:p>
          <a:p>
            <a:pPr lvl="1"/>
            <a:r>
              <a:rPr lang="en-US" dirty="0"/>
              <a:t>Agent orchestration</a:t>
            </a:r>
          </a:p>
          <a:p>
            <a:pPr lvl="1"/>
            <a:r>
              <a:rPr lang="en-US" dirty="0"/>
              <a:t>Tool-calling</a:t>
            </a:r>
          </a:p>
          <a:p>
            <a:pPr lvl="1"/>
            <a:r>
              <a:rPr lang="en-US" dirty="0"/>
              <a:t>Human-in-the-loop</a:t>
            </a:r>
          </a:p>
          <a:p>
            <a:pPr lvl="1"/>
            <a:endParaRPr lang="en-US" dirty="0"/>
          </a:p>
          <a:p>
            <a:r>
              <a:rPr lang="en-US" dirty="0">
                <a:hlinkClick r:id="rId2"/>
              </a:rPr>
              <a:t>https://langchain-ai.github.io/langgraph/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7917DB1-5BD6-8FC4-5480-BDCC90D4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endParaRPr lang="da-DK" dirty="0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698F2C6-4011-0EBE-F97F-B80BCBFA5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</a:t>
            </a:r>
            <a:r>
              <a:rPr lang="da-DK" dirty="0" err="1"/>
              <a:t>module</a:t>
            </a:r>
            <a:r>
              <a:rPr lang="da-DK" dirty="0"/>
              <a:t> for </a:t>
            </a:r>
            <a:r>
              <a:rPr lang="da-DK" dirty="0" err="1"/>
              <a:t>application</a:t>
            </a:r>
            <a:r>
              <a:rPr lang="da-DK" dirty="0"/>
              <a:t> </a:t>
            </a:r>
            <a:r>
              <a:rPr lang="da-DK" dirty="0" err="1"/>
              <a:t>developent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LLMs</a:t>
            </a:r>
            <a:r>
              <a:rPr lang="da-DK" dirty="0"/>
              <a:t> and Agents</a:t>
            </a:r>
          </a:p>
        </p:txBody>
      </p:sp>
    </p:spTree>
    <p:extLst>
      <p:ext uri="{BB962C8B-B14F-4D97-AF65-F5344CB8AC3E}">
        <p14:creationId xmlns:p14="http://schemas.microsoft.com/office/powerpoint/2010/main" val="3410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7D1B18F-B3F6-6FD2-0292-80C67EF9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8338" y="2445919"/>
            <a:ext cx="4019048" cy="40190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LLM-Powered Applications</a:t>
            </a:r>
          </a:p>
          <a:p>
            <a:pPr lvl="1"/>
            <a:r>
              <a:rPr lang="en-US" dirty="0">
                <a:hlinkClick r:id="rId3"/>
              </a:rPr>
              <a:t>https://python.langchain.com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for JavaScript</a:t>
            </a:r>
          </a:p>
          <a:p>
            <a:endParaRPr lang="en-US" dirty="0"/>
          </a:p>
          <a:p>
            <a:r>
              <a:rPr lang="en-US" dirty="0"/>
              <a:t>Call LLMs using Python</a:t>
            </a:r>
          </a:p>
          <a:p>
            <a:endParaRPr lang="en-US" dirty="0"/>
          </a:p>
          <a:p>
            <a:r>
              <a:rPr lang="en-US" dirty="0"/>
              <a:t>Purpose: Use LLMs in Python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langchain</a:t>
            </a:r>
            <a:r>
              <a:rPr lang="en-US" dirty="0"/>
              <a:t>-core</a:t>
            </a:r>
          </a:p>
          <a:p>
            <a:endParaRPr lang="en-US" dirty="0"/>
          </a:p>
          <a:p>
            <a:r>
              <a:rPr lang="en-US" dirty="0" err="1"/>
              <a:t>langchain-openai</a:t>
            </a:r>
            <a:r>
              <a:rPr lang="en-US" dirty="0"/>
              <a:t>, </a:t>
            </a:r>
            <a:r>
              <a:rPr lang="en-US" dirty="0" err="1"/>
              <a:t>langchain-groq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langchain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langchain</a:t>
            </a:r>
            <a:r>
              <a:rPr lang="en-US" dirty="0"/>
              <a:t>-community</a:t>
            </a:r>
          </a:p>
          <a:p>
            <a:endParaRPr lang="en-US" dirty="0"/>
          </a:p>
          <a:p>
            <a:r>
              <a:rPr lang="en-US" dirty="0" err="1"/>
              <a:t>Langgraph</a:t>
            </a:r>
            <a:r>
              <a:rPr lang="en-US" dirty="0"/>
              <a:t> (next lecture)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2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LangChain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DED304CB-C499-17BF-B407-FDFB817D7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68" y="1825625"/>
            <a:ext cx="9704292" cy="39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8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 </a:t>
            </a:r>
            <a:r>
              <a:rPr lang="da-DK" dirty="0" err="1"/>
              <a:t>constructor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2"/>
            <a:ext cx="8037095" cy="44130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from </a:t>
            </a:r>
            <a:r>
              <a:rPr lang="en-US" dirty="0" err="1">
                <a:latin typeface="Aptos Mono" panose="020B0009020202020204" pitchFamily="49" charset="0"/>
              </a:rPr>
              <a:t>langchain_openai</a:t>
            </a:r>
            <a:r>
              <a:rPr lang="en-US" dirty="0">
                <a:latin typeface="Aptos Mono" panose="020B0009020202020204" pitchFamily="49" charset="0"/>
              </a:rPr>
              <a:t> import </a:t>
            </a:r>
            <a:r>
              <a:rPr lang="en-US" dirty="0" err="1">
                <a:latin typeface="Aptos Mono" panose="020B0009020202020204" pitchFamily="49" charset="0"/>
              </a:rPr>
              <a:t>ChatOpenAI</a:t>
            </a:r>
            <a:endParaRPr lang="en-US" dirty="0">
              <a:latin typeface="Aptos Mono" panose="020B0009020202020204" pitchFamily="49" charset="0"/>
            </a:endParaRP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llm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ChatOpenAI</a:t>
            </a:r>
            <a:r>
              <a:rPr lang="en-US" dirty="0">
                <a:latin typeface="Aptos Mono" panose="020B0009020202020204" pitchFamily="49" charset="0"/>
              </a:rPr>
              <a:t>(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model</a:t>
            </a:r>
            <a:r>
              <a:rPr lang="en-US" dirty="0">
                <a:latin typeface="Aptos Mono" panose="020B0009020202020204" pitchFamily="49" charset="0"/>
              </a:rPr>
              <a:t>="gpt-4o",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temperature</a:t>
            </a:r>
            <a:r>
              <a:rPr lang="en-US" dirty="0">
                <a:latin typeface="Aptos Mono" panose="020B0009020202020204" pitchFamily="49" charset="0"/>
              </a:rPr>
              <a:t>=0,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max_tokens</a:t>
            </a:r>
            <a:r>
              <a:rPr lang="en-US" dirty="0">
                <a:latin typeface="Aptos Mono" panose="020B0009020202020204" pitchFamily="49" charset="0"/>
              </a:rPr>
              <a:t>=None,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timeout</a:t>
            </a:r>
            <a:r>
              <a:rPr lang="en-US" dirty="0">
                <a:latin typeface="Aptos Mono" panose="020B0009020202020204" pitchFamily="49" charset="0"/>
              </a:rPr>
              <a:t>=None,</a:t>
            </a:r>
          </a:p>
          <a:p>
            <a:r>
              <a:rPr lang="en-US" dirty="0">
                <a:latin typeface="Aptos Mono" panose="020B000902020202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Aptos Mono" panose="020B0009020202020204" pitchFamily="49" charset="0"/>
              </a:rPr>
              <a:t>max_retries</a:t>
            </a:r>
            <a:r>
              <a:rPr lang="en-US" dirty="0">
                <a:latin typeface="Aptos Mono" panose="020B0009020202020204" pitchFamily="49" charset="0"/>
              </a:rPr>
              <a:t>=2,</a:t>
            </a:r>
          </a:p>
          <a:p>
            <a:r>
              <a:rPr lang="en-US" dirty="0">
                <a:latin typeface="Aptos Mono" panose="020B0009020202020204" pitchFamily="49" charset="0"/>
              </a:rPr>
              <a:t>    # </a:t>
            </a:r>
            <a:r>
              <a:rPr lang="en-US" dirty="0" err="1">
                <a:latin typeface="Aptos Mono" panose="020B0009020202020204" pitchFamily="49" charset="0"/>
              </a:rPr>
              <a:t>api_key</a:t>
            </a:r>
            <a:r>
              <a:rPr lang="en-US" dirty="0">
                <a:latin typeface="Aptos Mono" panose="020B0009020202020204" pitchFamily="49" charset="0"/>
              </a:rPr>
              <a:t>="...“</a:t>
            </a:r>
          </a:p>
          <a:p>
            <a:r>
              <a:rPr lang="en-US" dirty="0">
                <a:latin typeface="Aptos Mono" panose="020B0009020202020204" pitchFamily="49" charset="0"/>
              </a:rPr>
              <a:t>    # </a:t>
            </a:r>
            <a:r>
              <a:rPr lang="en-US" dirty="0" err="1">
                <a:latin typeface="Aptos Mono" panose="020B0009020202020204" pitchFamily="49" charset="0"/>
              </a:rPr>
              <a:t>base_url</a:t>
            </a:r>
            <a:r>
              <a:rPr lang="en-US" dirty="0">
                <a:latin typeface="Aptos Mono" panose="020B0009020202020204" pitchFamily="49" charset="0"/>
              </a:rPr>
              <a:t>="...",</a:t>
            </a:r>
          </a:p>
          <a:p>
            <a:r>
              <a:rPr lang="en-US" dirty="0">
                <a:latin typeface="Aptos Mono" panose="020B0009020202020204" pitchFamily="49" charset="0"/>
              </a:rPr>
              <a:t>    # organization="...",</a:t>
            </a:r>
          </a:p>
          <a:p>
            <a:r>
              <a:rPr lang="en-US" dirty="0">
                <a:latin typeface="Aptos Mono" panose="020B0009020202020204" pitchFamily="49" charset="0"/>
              </a:rPr>
              <a:t>    # other params...</a:t>
            </a:r>
          </a:p>
          <a:p>
            <a:r>
              <a:rPr lang="en-US" dirty="0">
                <a:latin typeface="Aptos Mono" panose="020B0009020202020204" pitchFamily="49" charset="0"/>
              </a:rPr>
              <a:t>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2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 </a:t>
            </a:r>
            <a:r>
              <a:rPr lang="da-DK" dirty="0" err="1"/>
              <a:t>invocation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2"/>
            <a:ext cx="10940716" cy="44130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ptos Mono" panose="020B0009020202020204" pitchFamily="49" charset="0"/>
              </a:rPr>
              <a:t>messages = [</a:t>
            </a:r>
          </a:p>
          <a:p>
            <a:r>
              <a:rPr lang="en-US" dirty="0">
                <a:latin typeface="Aptos Mono" panose="020B0009020202020204" pitchFamily="49" charset="0"/>
              </a:rPr>
              <a:t>    (</a:t>
            </a:r>
          </a:p>
          <a:p>
            <a:r>
              <a:rPr lang="en-US" dirty="0">
                <a:latin typeface="Aptos Mono" panose="020B0009020202020204" pitchFamily="49" charset="0"/>
              </a:rPr>
              <a:t>        "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system</a:t>
            </a:r>
            <a:r>
              <a:rPr lang="en-US" dirty="0">
                <a:latin typeface="Aptos Mono" panose="020B0009020202020204" pitchFamily="49" charset="0"/>
              </a:rPr>
              <a:t>",</a:t>
            </a:r>
          </a:p>
          <a:p>
            <a:r>
              <a:rPr lang="en-US" dirty="0">
                <a:latin typeface="Aptos Mono" panose="020B0009020202020204" pitchFamily="49" charset="0"/>
              </a:rPr>
              <a:t>        "You are a helpful assistant that translates English to French. 			Translate the user sentence.",</a:t>
            </a:r>
          </a:p>
          <a:p>
            <a:r>
              <a:rPr lang="en-US" dirty="0">
                <a:latin typeface="Aptos Mono" panose="020B0009020202020204" pitchFamily="49" charset="0"/>
              </a:rPr>
              <a:t>    ),</a:t>
            </a:r>
          </a:p>
          <a:p>
            <a:r>
              <a:rPr lang="en-US" dirty="0">
                <a:latin typeface="Aptos Mono" panose="020B0009020202020204" pitchFamily="49" charset="0"/>
              </a:rPr>
              <a:t>    ("</a:t>
            </a:r>
            <a:r>
              <a:rPr lang="en-US" dirty="0">
                <a:highlight>
                  <a:srgbClr val="FFFF00"/>
                </a:highlight>
                <a:latin typeface="Aptos Mono" panose="020B0009020202020204" pitchFamily="49" charset="0"/>
              </a:rPr>
              <a:t>human</a:t>
            </a:r>
            <a:r>
              <a:rPr lang="en-US" dirty="0">
                <a:latin typeface="Aptos Mono" panose="020B0009020202020204" pitchFamily="49" charset="0"/>
              </a:rPr>
              <a:t>", "I love programming."),</a:t>
            </a:r>
          </a:p>
          <a:p>
            <a:r>
              <a:rPr lang="en-US" dirty="0">
                <a:latin typeface="Aptos Mono" panose="020B0009020202020204" pitchFamily="49" charset="0"/>
              </a:rPr>
              <a:t>]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ai_msg</a:t>
            </a:r>
            <a:r>
              <a:rPr lang="en-US" dirty="0">
                <a:latin typeface="Aptos Mono" panose="020B0009020202020204" pitchFamily="49" charset="0"/>
              </a:rPr>
              <a:t> = </a:t>
            </a:r>
            <a:r>
              <a:rPr lang="en-US" dirty="0" err="1">
                <a:latin typeface="Aptos Mono" panose="020B0009020202020204" pitchFamily="49" charset="0"/>
              </a:rPr>
              <a:t>llm.</a:t>
            </a:r>
            <a:r>
              <a:rPr lang="en-US" dirty="0" err="1">
                <a:solidFill>
                  <a:srgbClr val="FF0000"/>
                </a:solidFill>
                <a:latin typeface="Aptos Mono" panose="020B0009020202020204" pitchFamily="49" charset="0"/>
              </a:rPr>
              <a:t>invoke</a:t>
            </a:r>
            <a:r>
              <a:rPr lang="en-US" dirty="0">
                <a:latin typeface="Aptos Mono" panose="020B0009020202020204" pitchFamily="49" charset="0"/>
              </a:rPr>
              <a:t>(messages)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ai_msg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22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09521-2071-1A8D-7B27-7EEC740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LLM </a:t>
            </a:r>
            <a:r>
              <a:rPr lang="da-DK" dirty="0" err="1"/>
              <a:t>response</a:t>
            </a:r>
            <a:r>
              <a:rPr lang="da-DK" dirty="0"/>
              <a:t> (</a:t>
            </a:r>
            <a:r>
              <a:rPr lang="da-DK" dirty="0" err="1"/>
              <a:t>object</a:t>
            </a:r>
            <a:r>
              <a:rPr lang="da-DK" dirty="0"/>
              <a:t>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558EC-1A93-3CC3-59ED-3F53770A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FD5D3B-6E3B-C74B-AE87-D4CE43F7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4660" y="44825"/>
            <a:ext cx="1966161" cy="1966161"/>
          </a:xfrm>
          <a:prstGeom prst="rect">
            <a:avLst/>
          </a:prstGeom>
        </p:spPr>
      </p:pic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93AC1EF2-90AF-B232-3A9B-E1EC5ED330AE}"/>
              </a:ext>
            </a:extLst>
          </p:cNvPr>
          <p:cNvSpPr/>
          <p:nvPr/>
        </p:nvSpPr>
        <p:spPr>
          <a:xfrm>
            <a:off x="689810" y="1562602"/>
            <a:ext cx="10940716" cy="44130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Aptos Mono" panose="020B0009020202020204" pitchFamily="49" charset="0"/>
              </a:rPr>
              <a:t>AIMessage</a:t>
            </a:r>
            <a:r>
              <a:rPr lang="en-US" dirty="0">
                <a:latin typeface="Aptos Mono" panose="020B0009020202020204" pitchFamily="49" charset="0"/>
              </a:rPr>
              <a:t>(content="</a:t>
            </a:r>
            <a:r>
              <a:rPr lang="en-US" dirty="0" err="1">
                <a:latin typeface="Aptos Mono" panose="020B0009020202020204" pitchFamily="49" charset="0"/>
              </a:rPr>
              <a:t>J'adore</a:t>
            </a:r>
            <a:r>
              <a:rPr lang="en-US" dirty="0">
                <a:latin typeface="Aptos Mono" panose="020B0009020202020204" pitchFamily="49" charset="0"/>
              </a:rPr>
              <a:t> la </a:t>
            </a:r>
            <a:r>
              <a:rPr lang="en-US" dirty="0" err="1">
                <a:latin typeface="Aptos Mono" panose="020B0009020202020204" pitchFamily="49" charset="0"/>
              </a:rPr>
              <a:t>programmation</a:t>
            </a:r>
            <a:r>
              <a:rPr lang="en-US" dirty="0">
                <a:latin typeface="Aptos Mono" panose="020B0009020202020204" pitchFamily="49" charset="0"/>
              </a:rPr>
              <a:t>.", </a:t>
            </a:r>
            <a:r>
              <a:rPr lang="en-US" dirty="0" err="1">
                <a:latin typeface="Aptos Mono" panose="020B0009020202020204" pitchFamily="49" charset="0"/>
              </a:rPr>
              <a:t>additional_kwargs</a:t>
            </a:r>
            <a:r>
              <a:rPr lang="en-US" dirty="0">
                <a:latin typeface="Aptos Mono" panose="020B0009020202020204" pitchFamily="49" charset="0"/>
              </a:rPr>
              <a:t>={'refusal': None}, </a:t>
            </a:r>
            <a:r>
              <a:rPr lang="en-US" dirty="0" err="1">
                <a:latin typeface="Aptos Mono" panose="020B0009020202020204" pitchFamily="49" charset="0"/>
              </a:rPr>
              <a:t>response_metadata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latin typeface="Aptos Mono" panose="020B0009020202020204" pitchFamily="49" charset="0"/>
              </a:rPr>
              <a:t>token_usage</a:t>
            </a:r>
            <a:r>
              <a:rPr lang="en-US" dirty="0">
                <a:latin typeface="Aptos Mono" panose="020B0009020202020204" pitchFamily="49" charset="0"/>
              </a:rPr>
              <a:t>': {'</a:t>
            </a:r>
            <a:r>
              <a:rPr lang="en-US" dirty="0" err="1">
                <a:latin typeface="Aptos Mono" panose="020B0009020202020204" pitchFamily="49" charset="0"/>
              </a:rPr>
              <a:t>completion_tokens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prompt_tokens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36}, '</a:t>
            </a:r>
            <a:r>
              <a:rPr lang="en-US" dirty="0" err="1">
                <a:latin typeface="Aptos Mono" panose="020B0009020202020204" pitchFamily="49" charset="0"/>
              </a:rPr>
              <a:t>model_name</a:t>
            </a:r>
            <a:r>
              <a:rPr lang="en-US" dirty="0">
                <a:latin typeface="Aptos Mono" panose="020B0009020202020204" pitchFamily="49" charset="0"/>
              </a:rPr>
              <a:t>': 'gpt-4o-2024-05-13', '</a:t>
            </a:r>
            <a:r>
              <a:rPr lang="en-US" dirty="0" err="1">
                <a:latin typeface="Aptos Mono" panose="020B0009020202020204" pitchFamily="49" charset="0"/>
              </a:rPr>
              <a:t>system_fingerprint</a:t>
            </a:r>
            <a:r>
              <a:rPr lang="en-US" dirty="0">
                <a:latin typeface="Aptos Mono" panose="020B0009020202020204" pitchFamily="49" charset="0"/>
              </a:rPr>
              <a:t>': 'fp_3aa7262c27', '</a:t>
            </a:r>
            <a:r>
              <a:rPr lang="en-US" dirty="0" err="1">
                <a:latin typeface="Aptos Mono" panose="020B0009020202020204" pitchFamily="49" charset="0"/>
              </a:rPr>
              <a:t>finish_reason</a:t>
            </a:r>
            <a:r>
              <a:rPr lang="en-US" dirty="0">
                <a:latin typeface="Aptos Mono" panose="020B0009020202020204" pitchFamily="49" charset="0"/>
              </a:rPr>
              <a:t>': 'stop', '</a:t>
            </a:r>
            <a:r>
              <a:rPr lang="en-US" dirty="0" err="1">
                <a:latin typeface="Aptos Mono" panose="020B0009020202020204" pitchFamily="49" charset="0"/>
              </a:rPr>
              <a:t>logprobs</a:t>
            </a:r>
            <a:r>
              <a:rPr lang="en-US" dirty="0">
                <a:latin typeface="Aptos Mono" panose="020B0009020202020204" pitchFamily="49" charset="0"/>
              </a:rPr>
              <a:t>': None}, id='run-63219b22-03e3-4561-8cc4-78b7c7c3a3ca-0', </a:t>
            </a:r>
            <a:r>
              <a:rPr lang="en-US" dirty="0" err="1">
                <a:latin typeface="Aptos Mono" panose="020B0009020202020204" pitchFamily="49" charset="0"/>
              </a:rPr>
              <a:t>usage_metadata</a:t>
            </a:r>
            <a:r>
              <a:rPr lang="en-US" dirty="0">
                <a:latin typeface="Aptos Mono" panose="020B0009020202020204" pitchFamily="49" charset="0"/>
              </a:rPr>
              <a:t>={'</a:t>
            </a:r>
            <a:r>
              <a:rPr lang="en-US" dirty="0" err="1">
                <a:latin typeface="Aptos Mono" panose="020B0009020202020204" pitchFamily="49" charset="0"/>
              </a:rPr>
              <a:t>input_tokens</a:t>
            </a:r>
            <a:r>
              <a:rPr lang="en-US" dirty="0">
                <a:latin typeface="Aptos Mono" panose="020B0009020202020204" pitchFamily="49" charset="0"/>
              </a:rPr>
              <a:t>': 31, '</a:t>
            </a:r>
            <a:r>
              <a:rPr lang="en-US" dirty="0" err="1">
                <a:latin typeface="Aptos Mono" panose="020B0009020202020204" pitchFamily="49" charset="0"/>
              </a:rPr>
              <a:t>output_tokens</a:t>
            </a:r>
            <a:r>
              <a:rPr lang="en-US" dirty="0">
                <a:latin typeface="Aptos Mono" panose="020B0009020202020204" pitchFamily="49" charset="0"/>
              </a:rPr>
              <a:t>': 5, '</a:t>
            </a:r>
            <a:r>
              <a:rPr lang="en-US" dirty="0" err="1">
                <a:latin typeface="Aptos Mono" panose="020B0009020202020204" pitchFamily="49" charset="0"/>
              </a:rPr>
              <a:t>total_tokens</a:t>
            </a:r>
            <a:r>
              <a:rPr lang="en-US" dirty="0">
                <a:latin typeface="Aptos Mono" panose="020B0009020202020204" pitchFamily="49" charset="0"/>
              </a:rPr>
              <a:t>': 36})</a:t>
            </a:r>
            <a:endParaRPr lang="da-DK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1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1674</Words>
  <Application>Microsoft Office PowerPoint</Application>
  <PresentationFormat>Widescreen</PresentationFormat>
  <Paragraphs>311</Paragraphs>
  <Slides>27</Slides>
  <Notes>0</Notes>
  <HiddenSlides>2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Aptos Mono</vt:lpstr>
      <vt:lpstr>Arial</vt:lpstr>
      <vt:lpstr>Office-tema</vt:lpstr>
      <vt:lpstr>Generative AI in Cybersecurity</vt:lpstr>
      <vt:lpstr>Agenda</vt:lpstr>
      <vt:lpstr>LangChain</vt:lpstr>
      <vt:lpstr>LangChain</vt:lpstr>
      <vt:lpstr>LangChain libraries</vt:lpstr>
      <vt:lpstr>LangChain</vt:lpstr>
      <vt:lpstr>LLM constructor</vt:lpstr>
      <vt:lpstr>LLM invocation</vt:lpstr>
      <vt:lpstr>LLM response (object)</vt:lpstr>
      <vt:lpstr>LLM response (object)</vt:lpstr>
      <vt:lpstr>LLM response (object)</vt:lpstr>
      <vt:lpstr>Prompt Templates</vt:lpstr>
      <vt:lpstr>Prompt Templates</vt:lpstr>
      <vt:lpstr>Prompt Templates</vt:lpstr>
      <vt:lpstr>Spam Classification</vt:lpstr>
      <vt:lpstr>Prompt Templates</vt:lpstr>
      <vt:lpstr>Prompt Templates</vt:lpstr>
      <vt:lpstr>Prompt Templates</vt:lpstr>
      <vt:lpstr>Prompt Templates</vt:lpstr>
      <vt:lpstr>Chat Prompt Templates</vt:lpstr>
      <vt:lpstr>Chat Prompt Templates</vt:lpstr>
      <vt:lpstr>Chat Prompt Templates</vt:lpstr>
      <vt:lpstr>LangChain Expression Language</vt:lpstr>
      <vt:lpstr>LangChain Expression Language</vt:lpstr>
      <vt:lpstr>LangChain Expression Language</vt:lpstr>
      <vt:lpstr>LangGraph</vt:lpstr>
      <vt:lpstr>LangGraph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2A-LLM-Prompt-templates-Langchain</dc:title>
  <dc:creator>Henning Thomsen</dc:creator>
  <cp:lastModifiedBy>Henning Thomsen</cp:lastModifiedBy>
  <cp:revision>249</cp:revision>
  <dcterms:created xsi:type="dcterms:W3CDTF">2025-04-27T08:25:04Z</dcterms:created>
  <dcterms:modified xsi:type="dcterms:W3CDTF">2025-05-04T17:40:00Z</dcterms:modified>
</cp:coreProperties>
</file>