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3" r:id="rId4"/>
    <p:sldId id="285" r:id="rId5"/>
    <p:sldId id="344" r:id="rId6"/>
    <p:sldId id="370" r:id="rId7"/>
    <p:sldId id="353" r:id="rId8"/>
    <p:sldId id="371" r:id="rId9"/>
    <p:sldId id="372" r:id="rId10"/>
    <p:sldId id="345" r:id="rId11"/>
    <p:sldId id="373" r:id="rId12"/>
    <p:sldId id="346" r:id="rId13"/>
    <p:sldId id="374" r:id="rId14"/>
    <p:sldId id="375" r:id="rId15"/>
    <p:sldId id="376" r:id="rId16"/>
    <p:sldId id="377" r:id="rId17"/>
    <p:sldId id="378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8F17F-238D-C920-CF2A-0E5CA3280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E0A9590-7E87-1A31-1BC2-75D40F83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F94C9C-082A-7B05-3DE7-59969BE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1DCDBD-09D0-3432-4AF0-6328475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9C31FD-80F0-916A-C5F5-C2660BBC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72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1CA6D-92EA-E1D1-5663-CD92E9AE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6E3F09-94F8-187C-4162-E9F9306A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49E1F9-6303-CAE2-E431-34815D99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4EEB92-77D8-ECEB-7229-CC592675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890B8-6D65-F176-9527-5F97A90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78902C3-51AD-9A13-DA47-B6759C7E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E33E4DA-F108-8DED-18C3-680B8807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A7889A-DC9E-706F-5FCF-9CD11854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C6F755-EA41-BCC2-3B77-9A685DC5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AB5892-E474-7BBC-C2F8-721629B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4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32A9E-8D23-99AE-C99C-E0F3B0AC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CBE9E1-2894-552B-FAF8-92157A7E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CC7E6C-8FAB-38E4-9F0B-124BE46A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90C479-C2EA-7777-37FB-DFEED3A8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E2A43C-59D9-0A1D-E778-BD2B1299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2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D2853-1D8B-0AE5-238F-4168CA15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96CA16D-C545-6AA9-B9E7-E5E41210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1EEEA-E54C-9806-6807-C710C87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1CC241-CFB9-AA1A-C5CC-8686ECD5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C4DAFE-DD24-ACC8-3DC2-BB56172E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3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13EF2-4225-5DB7-712F-1FE98860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E7D75B-9CEB-3B04-B78F-5FED3962C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E80D973-C5EF-6C14-42CB-C977D1F7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1B8AAE9-13C1-E7C3-8CAB-85348F3B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A696799-6DE5-2722-1CEE-9EAA0E2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2E9901-7668-3E16-C5F4-95ECBB1B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15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82B6F-8B84-7C7E-5444-8E230A07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E133D9-B5B6-5CC5-6F22-231FAA89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BCF1F5-4904-CC6D-070D-EAC953DA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5EA32BC-11C0-CB32-00F6-4D7E9B091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2629BC1-8C26-8046-BA91-6C7B4C6FF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E3717C0-9F41-7BEA-374E-6D76B8C5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1844A63-AA67-4909-4929-74C272A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4BFA30-6836-5EDC-C17A-128A8BC7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BB9DA-4F17-DEF4-D0A1-D907FF5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B639D10-5404-41CE-B88F-0F9231D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718BBB-6440-0599-3927-B8F8127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ADD0D6-56B1-7534-8FDC-FCEB7F27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9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CF3E98E-BA6E-37FF-843C-03BDD4C6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7C797BC-C6A8-5790-5A35-44FB1936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C1A08D6-FF04-FFE1-0517-0DDCA182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5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4F68-D9EB-E9BC-4A82-5BD88D9F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466ABC-1256-5CCF-04F3-20B9FE38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C64A70-D0AD-BF75-E744-350898D8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89AE18-A0BD-063D-AF3F-C3CE5417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4C4614-618C-AA28-CC07-34A2D6E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116E14-12FF-C71C-DECF-6C88A025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7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61C3-7225-BE7F-9C26-6F7E0F4D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370CD09-10CF-17EE-376D-9C0D3C87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34774C-0BD9-227F-23D7-7A622046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8F8411-DEE3-F3FB-F651-F9EC91A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E6D903-2507-22BC-1C40-6CEB8C59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113CF5-1F4D-1CB6-6357-60E4456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96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D38F795-1195-8FFC-152B-F0AB69E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81956E-190C-368B-772C-61CEF4D7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0A2378-775B-A997-C890-A2D28D573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410690-04D4-50EC-FFB9-15DC5B6C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C1973F-81CB-EB29-AD03-8DE9F6B0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3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h@ucn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ize.com/blog-course/embeddings-meaning-examples-and-how-to-comput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unkviz.up.railway.ap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afjan.com/understanding-retrieval-augmented-generation-rag-empowering-llm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88D1E-C049-C954-DA69-F00E0F8DC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Generative AI in </a:t>
            </a:r>
            <a:r>
              <a:rPr lang="da-DK" dirty="0" err="1"/>
              <a:t>Cybersecurity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0BC52CA-4CA8-E592-7E2A-86D59E93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Module 2B: </a:t>
            </a:r>
            <a:r>
              <a:rPr lang="fr-FR" dirty="0" err="1"/>
              <a:t>Retrieval</a:t>
            </a:r>
            <a:r>
              <a:rPr lang="fr-FR" dirty="0"/>
              <a:t> </a:t>
            </a:r>
            <a:r>
              <a:rPr lang="fr-FR" dirty="0" err="1"/>
              <a:t>Augmented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  <a:p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D1C889E6-4DBE-F498-E87A-C9C256371162}"/>
              </a:ext>
            </a:extLst>
          </p:cNvPr>
          <p:cNvSpPr txBox="1">
            <a:spLocks/>
          </p:cNvSpPr>
          <p:nvPr/>
        </p:nvSpPr>
        <p:spPr>
          <a:xfrm>
            <a:off x="1524000" y="4724986"/>
            <a:ext cx="9144000" cy="1010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Henning Thomsen</a:t>
            </a:r>
          </a:p>
          <a:p>
            <a:r>
              <a:rPr lang="fr-FR" sz="1800" dirty="0">
                <a:hlinkClick r:id="rId2"/>
              </a:rPr>
              <a:t>hth@ucn.dk</a:t>
            </a:r>
            <a:endParaRPr lang="fr-FR" sz="1800" dirty="0"/>
          </a:p>
          <a:p>
            <a:r>
              <a:rPr lang="fr-FR" sz="1800" dirty="0"/>
              <a:t>5. May 2025</a:t>
            </a:r>
          </a:p>
          <a:p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C3EF5288-01A9-3A72-1C00-1D3E6E0727F9}"/>
              </a:ext>
            </a:extLst>
          </p:cNvPr>
          <p:cNvSpPr txBox="1">
            <a:spLocks/>
          </p:cNvSpPr>
          <p:nvPr/>
        </p:nvSpPr>
        <p:spPr>
          <a:xfrm>
            <a:off x="1524000" y="5880018"/>
            <a:ext cx="9144000" cy="36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/>
              <a:t>Pba</a:t>
            </a:r>
            <a:r>
              <a:rPr lang="fr-FR" sz="1400" dirty="0"/>
              <a:t> IT-</a:t>
            </a:r>
            <a:r>
              <a:rPr lang="fr-FR" sz="1400" dirty="0" err="1"/>
              <a:t>security</a:t>
            </a:r>
            <a:r>
              <a:rPr lang="fr-FR" sz="1400" dirty="0"/>
              <a:t> @ UCN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60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embeddings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DED304CB-C499-17BF-B407-FDFB817D7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737" y="1312278"/>
            <a:ext cx="8890095" cy="4972697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DCDCCC36-2083-ADD7-62C9-9E6AFB4C7833}"/>
              </a:ext>
            </a:extLst>
          </p:cNvPr>
          <p:cNvSpPr txBox="1"/>
          <p:nvPr/>
        </p:nvSpPr>
        <p:spPr>
          <a:xfrm>
            <a:off x="2667000" y="6193750"/>
            <a:ext cx="685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Figure from </a:t>
            </a:r>
            <a:r>
              <a:rPr lang="en-US" sz="1100" dirty="0">
                <a:hlinkClick r:id="rId3"/>
              </a:rPr>
              <a:t>https://arize.com/blog-course/embeddings-meaning-examples-and-how-to-compute/</a:t>
            </a:r>
            <a:r>
              <a:rPr lang="en-US" sz="1100" dirty="0"/>
              <a:t> 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53578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Indexing</a:t>
            </a:r>
            <a:r>
              <a:rPr lang="da-DK" dirty="0"/>
              <a:t> a </a:t>
            </a:r>
            <a:r>
              <a:rPr lang="da-DK" dirty="0" err="1"/>
              <a:t>vector</a:t>
            </a:r>
            <a:r>
              <a:rPr lang="da-DK" dirty="0"/>
              <a:t> database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an </a:t>
            </a:r>
            <a:r>
              <a:rPr lang="en-US" b="1" dirty="0"/>
              <a:t>embedding</a:t>
            </a:r>
            <a:r>
              <a:rPr lang="en-US" dirty="0"/>
              <a:t> to map documents to vectors</a:t>
            </a:r>
          </a:p>
          <a:p>
            <a:pPr lvl="1"/>
            <a:r>
              <a:rPr lang="en-US" dirty="0" err="1"/>
              <a:t>OpenAIEmbeddings</a:t>
            </a:r>
            <a:endParaRPr lang="en-US" dirty="0"/>
          </a:p>
          <a:p>
            <a:pPr lvl="1"/>
            <a:r>
              <a:rPr lang="en-US" dirty="0" err="1"/>
              <a:t>OllamaEmbeddings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 to choose among vector stores</a:t>
            </a:r>
          </a:p>
          <a:p>
            <a:pPr lvl="1"/>
            <a:r>
              <a:rPr lang="en-US" dirty="0"/>
              <a:t>Chroma</a:t>
            </a:r>
          </a:p>
          <a:p>
            <a:pPr lvl="1"/>
            <a:r>
              <a:rPr lang="en-US" dirty="0"/>
              <a:t>FAISS</a:t>
            </a:r>
          </a:p>
          <a:p>
            <a:pPr lvl="1"/>
            <a:r>
              <a:rPr lang="en-US" dirty="0" err="1"/>
              <a:t>Qdrant</a:t>
            </a:r>
            <a:endParaRPr lang="en-US" dirty="0"/>
          </a:p>
          <a:p>
            <a:pPr lvl="1"/>
            <a:r>
              <a:rPr lang="en-US" dirty="0"/>
              <a:t>…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139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Loading</a:t>
            </a:r>
            <a:r>
              <a:rPr lang="da-DK" dirty="0"/>
              <a:t> </a:t>
            </a:r>
            <a:r>
              <a:rPr lang="da-DK" dirty="0" err="1"/>
              <a:t>documents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9529011" cy="25521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langchain_community.document_loaders</a:t>
            </a:r>
            <a:r>
              <a:rPr lang="en-US" dirty="0">
                <a:latin typeface="Aptos Mono" panose="020B0009020202020204" pitchFamily="49" charset="0"/>
              </a:rPr>
              <a:t> import </a:t>
            </a:r>
            <a:r>
              <a:rPr lang="en-US" dirty="0" err="1">
                <a:latin typeface="Aptos Mono" panose="020B0009020202020204" pitchFamily="49" charset="0"/>
              </a:rPr>
              <a:t>PyPDFLoader</a:t>
            </a:r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file_path</a:t>
            </a:r>
            <a:r>
              <a:rPr lang="en-US" dirty="0">
                <a:latin typeface="Aptos Mono" panose="020B0009020202020204" pitchFamily="49" charset="0"/>
              </a:rPr>
              <a:t> = (</a:t>
            </a:r>
          </a:p>
          <a:p>
            <a:r>
              <a:rPr lang="en-US" dirty="0">
                <a:latin typeface="Aptos Mono" panose="020B0009020202020204" pitchFamily="49" charset="0"/>
              </a:rPr>
              <a:t>    "A-Survey-of-Large-Language-Models.pdf"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r>
              <a:rPr lang="en-US" dirty="0">
                <a:latin typeface="Aptos Mono" panose="020B0009020202020204" pitchFamily="49" charset="0"/>
              </a:rPr>
              <a:t>loader = </a:t>
            </a:r>
            <a:r>
              <a:rPr lang="en-US" dirty="0" err="1">
                <a:latin typeface="Aptos Mono" panose="020B0009020202020204" pitchFamily="49" charset="0"/>
              </a:rPr>
              <a:t>PyPDFLoader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 err="1">
                <a:latin typeface="Aptos Mono" panose="020B0009020202020204" pitchFamily="49" charset="0"/>
              </a:rPr>
              <a:t>file_path</a:t>
            </a:r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r>
              <a:rPr lang="en-US" dirty="0">
                <a:latin typeface="Aptos Mono" panose="020B0009020202020204" pitchFamily="49" charset="0"/>
              </a:rPr>
              <a:t>pages = </a:t>
            </a:r>
            <a:r>
              <a:rPr lang="en-US" dirty="0" err="1">
                <a:latin typeface="Aptos Mono" panose="020B0009020202020204" pitchFamily="49" charset="0"/>
              </a:rPr>
              <a:t>loader.load</a:t>
            </a:r>
            <a:r>
              <a:rPr lang="en-US" dirty="0">
                <a:latin typeface="Aptos Mono" panose="020B0009020202020204" pitchFamily="49" charset="0"/>
              </a:rPr>
              <a:t>()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Splitting </a:t>
            </a:r>
            <a:r>
              <a:rPr lang="da-DK" dirty="0" err="1"/>
              <a:t>documents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10663990" cy="25521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langchain_text_splitters</a:t>
            </a:r>
            <a:r>
              <a:rPr lang="en-US" dirty="0">
                <a:latin typeface="Aptos Mono" panose="020B0009020202020204" pitchFamily="49" charset="0"/>
              </a:rPr>
              <a:t> import </a:t>
            </a:r>
            <a:r>
              <a:rPr lang="en-US" dirty="0" err="1">
                <a:latin typeface="Aptos Mono" panose="020B0009020202020204" pitchFamily="49" charset="0"/>
              </a:rPr>
              <a:t>RecursiveCharacterTextSplitter</a:t>
            </a:r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text_splitter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RecursiveCharacterTextSplitter</a:t>
            </a:r>
            <a:r>
              <a:rPr lang="en-US" dirty="0">
                <a:latin typeface="Aptos Mono" panose="020B0009020202020204" pitchFamily="49" charset="0"/>
              </a:rPr>
              <a:t>(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chunk_size</a:t>
            </a:r>
            <a:r>
              <a:rPr lang="en-US" dirty="0">
                <a:latin typeface="Aptos Mono" panose="020B0009020202020204" pitchFamily="49" charset="0"/>
              </a:rPr>
              <a:t>=1000, 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chunk_overlap</a:t>
            </a:r>
            <a:r>
              <a:rPr lang="en-US" dirty="0">
                <a:latin typeface="Aptos Mono" panose="020B0009020202020204" pitchFamily="49" charset="0"/>
              </a:rPr>
              <a:t>=200, </a:t>
            </a:r>
            <a:r>
              <a:rPr lang="en-US" dirty="0" err="1">
                <a:latin typeface="Aptos Mono" panose="020B0009020202020204" pitchFamily="49" charset="0"/>
              </a:rPr>
              <a:t>add_start_index</a:t>
            </a:r>
            <a:r>
              <a:rPr lang="en-US" dirty="0">
                <a:latin typeface="Aptos Mono" panose="020B0009020202020204" pitchFamily="49" charset="0"/>
              </a:rPr>
              <a:t>=True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all_splits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text_splitter.split_documents</a:t>
            </a:r>
            <a:r>
              <a:rPr lang="en-US" dirty="0">
                <a:latin typeface="Aptos Mono" panose="020B0009020202020204" pitchFamily="49" charset="0"/>
              </a:rPr>
              <a:t>(pages)</a:t>
            </a:r>
            <a:endParaRPr lang="da-DK" dirty="0">
              <a:latin typeface="Aptos Mono" panose="020B0009020202020204" pitchFamily="49" charset="0"/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E15C6A3E-4B8F-B79B-DBB1-DFB21D29A5E2}"/>
              </a:ext>
            </a:extLst>
          </p:cNvPr>
          <p:cNvSpPr txBox="1"/>
          <p:nvPr/>
        </p:nvSpPr>
        <p:spPr>
          <a:xfrm>
            <a:off x="1098884" y="47765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Demo: </a:t>
            </a:r>
            <a:r>
              <a:rPr lang="en-US" sz="2400" dirty="0">
                <a:hlinkClick r:id="rId4"/>
              </a:rPr>
              <a:t>https://chunkviz.up.railway.app/</a:t>
            </a:r>
            <a:r>
              <a:rPr lang="en-US" sz="2400" dirty="0"/>
              <a:t>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42262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 DB </a:t>
            </a:r>
            <a:r>
              <a:rPr lang="da-DK" dirty="0" err="1"/>
              <a:t>ingestion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10663990" cy="25521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langchain_openai</a:t>
            </a:r>
            <a:r>
              <a:rPr lang="en-US" dirty="0">
                <a:latin typeface="Aptos Mono" panose="020B0009020202020204" pitchFamily="49" charset="0"/>
              </a:rPr>
              <a:t> import </a:t>
            </a:r>
            <a:r>
              <a:rPr lang="en-US" dirty="0" err="1">
                <a:latin typeface="Aptos Mono" panose="020B0009020202020204" pitchFamily="49" charset="0"/>
              </a:rPr>
              <a:t>OpenAIEmbeddings</a:t>
            </a:r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langchain_community.vectorstores</a:t>
            </a:r>
            <a:r>
              <a:rPr lang="en-US" dirty="0">
                <a:latin typeface="Aptos Mono" panose="020B0009020202020204" pitchFamily="49" charset="0"/>
              </a:rPr>
              <a:t> import Chroma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vectorstore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Chroma.from_documents</a:t>
            </a:r>
            <a:r>
              <a:rPr lang="en-US" dirty="0">
                <a:latin typeface="Aptos Mono" panose="020B0009020202020204" pitchFamily="49" charset="0"/>
              </a:rPr>
              <a:t>(documents=</a:t>
            </a:r>
            <a:r>
              <a:rPr lang="en-US" dirty="0" err="1">
                <a:latin typeface="Aptos Mono" panose="020B0009020202020204" pitchFamily="49" charset="0"/>
              </a:rPr>
              <a:t>all_splits</a:t>
            </a:r>
            <a:r>
              <a:rPr lang="en-US" dirty="0">
                <a:latin typeface="Aptos Mono" panose="020B000902020202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embedding</a:t>
            </a:r>
            <a:r>
              <a:rPr lang="en-US" dirty="0">
                <a:latin typeface="Aptos Mono" panose="020B0009020202020204" pitchFamily="49" charset="0"/>
              </a:rPr>
              <a:t>=</a:t>
            </a:r>
            <a:r>
              <a:rPr lang="en-US" dirty="0" err="1">
                <a:latin typeface="Aptos Mono" panose="020B0009020202020204" pitchFamily="49" charset="0"/>
              </a:rPr>
              <a:t>OpenAIEmbeddings</a:t>
            </a:r>
            <a:r>
              <a:rPr lang="en-US" dirty="0">
                <a:latin typeface="Aptos Mono" panose="020B0009020202020204" pitchFamily="49" charset="0"/>
              </a:rPr>
              <a:t>())</a:t>
            </a:r>
            <a:endParaRPr lang="da-DK" dirty="0">
              <a:latin typeface="Aptos Mono" panose="020B0009020202020204" pitchFamily="49" charset="0"/>
            </a:endParaRPr>
          </a:p>
        </p:txBody>
      </p:sp>
      <p:pic>
        <p:nvPicPr>
          <p:cNvPr id="8" name="Billede 7" descr="Et billede, der indeholder Farverigt, cirkel, Grafik&#10;&#10;Indhold genereret af kunstig intelligens kan være forkert.">
            <a:extLst>
              <a:ext uri="{FF2B5EF4-FFF2-40B4-BE49-F238E27FC236}">
                <a16:creationId xmlns:a16="http://schemas.microsoft.com/office/drawing/2014/main" id="{A56C679E-DC84-483C-8951-39DBFF19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19" y="4492382"/>
            <a:ext cx="3007371" cy="19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Querying</a:t>
            </a:r>
            <a:r>
              <a:rPr lang="da-DK" dirty="0"/>
              <a:t> </a:t>
            </a:r>
            <a:r>
              <a:rPr lang="da-DK" dirty="0" err="1"/>
              <a:t>documents</a:t>
            </a:r>
            <a:r>
              <a:rPr lang="da-DK" dirty="0"/>
              <a:t> from DB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10663990" cy="25521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retriever = </a:t>
            </a:r>
            <a:r>
              <a:rPr lang="en-US" dirty="0" err="1">
                <a:latin typeface="Aptos Mono" panose="020B0009020202020204" pitchFamily="49" charset="0"/>
              </a:rPr>
              <a:t>vectorstore.as_retriever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 err="1">
                <a:latin typeface="Aptos Mono" panose="020B0009020202020204" pitchFamily="49" charset="0"/>
              </a:rPr>
              <a:t>search_type</a:t>
            </a:r>
            <a:r>
              <a:rPr lang="en-US" dirty="0">
                <a:latin typeface="Aptos Mono" panose="020B0009020202020204" pitchFamily="49" charset="0"/>
              </a:rPr>
              <a:t>="similarity", </a:t>
            </a:r>
            <a:r>
              <a:rPr lang="en-US" dirty="0" err="1">
                <a:latin typeface="Aptos Mono" panose="020B0009020202020204" pitchFamily="49" charset="0"/>
              </a:rPr>
              <a:t>search_kwargs</a:t>
            </a:r>
            <a:r>
              <a:rPr lang="en-US" dirty="0">
                <a:latin typeface="Aptos Mono" panose="020B0009020202020204" pitchFamily="49" charset="0"/>
              </a:rPr>
              <a:t>={"k": 6})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retrieved_docs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retriever.invoke</a:t>
            </a:r>
            <a:r>
              <a:rPr lang="en-US" dirty="0">
                <a:latin typeface="Aptos Mono" panose="020B0009020202020204" pitchFamily="49" charset="0"/>
              </a:rPr>
              <a:t>("What are neural language models?")</a:t>
            </a:r>
            <a:endParaRPr lang="da-DK" dirty="0">
              <a:latin typeface="Aptos Mono" panose="020B0009020202020204" pitchFamily="49" charset="0"/>
            </a:endParaRPr>
          </a:p>
        </p:txBody>
      </p:sp>
      <p:pic>
        <p:nvPicPr>
          <p:cNvPr id="8" name="Billede 7" descr="Et billede, der indeholder Farverigt, cirkel, Grafik&#10;&#10;Indhold genereret af kunstig intelligens kan være forkert.">
            <a:extLst>
              <a:ext uri="{FF2B5EF4-FFF2-40B4-BE49-F238E27FC236}">
                <a16:creationId xmlns:a16="http://schemas.microsoft.com/office/drawing/2014/main" id="{A56C679E-DC84-483C-8951-39DBFF19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19" y="4492382"/>
            <a:ext cx="3007371" cy="19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simple RAG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LCEL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10663990" cy="49302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vectorstore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Chroma.from_documents</a:t>
            </a:r>
            <a:r>
              <a:rPr lang="en-US" dirty="0">
                <a:latin typeface="Aptos Mono" panose="020B0009020202020204" pitchFamily="49" charset="0"/>
              </a:rPr>
              <a:t>(documents=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all_splits</a:t>
            </a:r>
            <a:r>
              <a:rPr lang="en-US" dirty="0">
                <a:latin typeface="Aptos Mono" panose="020B0009020202020204" pitchFamily="49" charset="0"/>
              </a:rPr>
              <a:t>, embedding=</a:t>
            </a:r>
            <a:r>
              <a:rPr lang="en-US" dirty="0" err="1">
                <a:latin typeface="Aptos Mono" panose="020B0009020202020204" pitchFamily="49" charset="0"/>
              </a:rPr>
              <a:t>OpenAIEmbeddings</a:t>
            </a:r>
            <a:r>
              <a:rPr lang="en-US" dirty="0">
                <a:latin typeface="Aptos Mono" panose="020B0009020202020204" pitchFamily="49" charset="0"/>
              </a:rPr>
              <a:t>())</a:t>
            </a:r>
          </a:p>
          <a:p>
            <a:r>
              <a:rPr lang="en-US" dirty="0">
                <a:latin typeface="Aptos Mono" panose="020B0009020202020204" pitchFamily="49" charset="0"/>
              </a:rPr>
              <a:t>retriever = </a:t>
            </a:r>
            <a:r>
              <a:rPr lang="en-US" dirty="0" err="1">
                <a:latin typeface="Aptos Mono" panose="020B0009020202020204" pitchFamily="49" charset="0"/>
              </a:rPr>
              <a:t>vectorstore.as_retriever</a:t>
            </a:r>
            <a:r>
              <a:rPr lang="en-US" dirty="0">
                <a:latin typeface="Aptos Mono" panose="020B0009020202020204" pitchFamily="49" charset="0"/>
              </a:rPr>
              <a:t>()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chain = (</a:t>
            </a:r>
          </a:p>
          <a:p>
            <a:r>
              <a:rPr lang="en-US" dirty="0">
                <a:latin typeface="Aptos Mono" panose="020B0009020202020204" pitchFamily="49" charset="0"/>
              </a:rPr>
              <a:t>{"context": retriever, "question": </a:t>
            </a:r>
            <a:r>
              <a:rPr lang="en-US" dirty="0" err="1">
                <a:latin typeface="Aptos Mono" panose="020B0009020202020204" pitchFamily="49" charset="0"/>
              </a:rPr>
              <a:t>RunnablePassthrough</a:t>
            </a:r>
            <a:r>
              <a:rPr lang="en-US" dirty="0">
                <a:latin typeface="Aptos Mono" panose="020B0009020202020204" pitchFamily="49" charset="0"/>
              </a:rPr>
              <a:t>()}</a:t>
            </a:r>
          </a:p>
          <a:p>
            <a:r>
              <a:rPr lang="en-US" dirty="0">
                <a:latin typeface="Aptos Mono" panose="020B0009020202020204" pitchFamily="49" charset="0"/>
              </a:rPr>
              <a:t>| prompt</a:t>
            </a:r>
          </a:p>
          <a:p>
            <a:r>
              <a:rPr lang="en-US" dirty="0">
                <a:latin typeface="Aptos Mono" panose="020B0009020202020204" pitchFamily="49" charset="0"/>
              </a:rPr>
              <a:t>| </a:t>
            </a:r>
            <a:r>
              <a:rPr lang="en-US" dirty="0" err="1">
                <a:latin typeface="Aptos Mono" panose="020B0009020202020204" pitchFamily="49" charset="0"/>
              </a:rPr>
              <a:t>llm</a:t>
            </a:r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| </a:t>
            </a:r>
            <a:r>
              <a:rPr lang="en-US" dirty="0" err="1">
                <a:latin typeface="Aptos Mono" panose="020B0009020202020204" pitchFamily="49" charset="0"/>
              </a:rPr>
              <a:t>StrOutputParser</a:t>
            </a:r>
            <a:r>
              <a:rPr lang="en-US" dirty="0">
                <a:latin typeface="Aptos Mono" panose="020B0009020202020204" pitchFamily="49" charset="0"/>
              </a:rPr>
              <a:t>()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result = </a:t>
            </a:r>
            <a:r>
              <a:rPr lang="en-US" dirty="0" err="1">
                <a:latin typeface="Aptos Mono" panose="020B0009020202020204" pitchFamily="49" charset="0"/>
              </a:rPr>
              <a:t>chain.invoke</a:t>
            </a:r>
            <a:r>
              <a:rPr lang="en-US" dirty="0">
                <a:latin typeface="Aptos Mono" panose="020B0009020202020204" pitchFamily="49" charset="0"/>
              </a:rPr>
              <a:t>("What are neural language models?")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Persistence</a:t>
            </a:r>
            <a:r>
              <a:rPr lang="da-DK" dirty="0"/>
              <a:t> of DB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3"/>
            <a:ext cx="10663990" cy="49302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vectorstore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Chroma.from_documents</a:t>
            </a:r>
            <a:r>
              <a:rPr lang="en-US" dirty="0">
                <a:latin typeface="Aptos Mono" panose="020B0009020202020204" pitchFamily="49" charset="0"/>
              </a:rPr>
              <a:t>(documents=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all_splits</a:t>
            </a:r>
            <a:r>
              <a:rPr lang="en-US" dirty="0">
                <a:latin typeface="Aptos Mono" panose="020B0009020202020204" pitchFamily="49" charset="0"/>
              </a:rPr>
              <a:t>, embedding=</a:t>
            </a:r>
            <a:r>
              <a:rPr lang="en-US" dirty="0" err="1">
                <a:latin typeface="Aptos Mono" panose="020B0009020202020204" pitchFamily="49" charset="0"/>
              </a:rPr>
              <a:t>OpenAIEmbeddings</a:t>
            </a:r>
            <a:r>
              <a:rPr lang="en-US" dirty="0">
                <a:latin typeface="Aptos Mono" panose="020B0009020202020204" pitchFamily="49" charset="0"/>
              </a:rPr>
              <a:t>())</a:t>
            </a:r>
          </a:p>
          <a:p>
            <a:r>
              <a:rPr lang="en-US" dirty="0">
                <a:latin typeface="Aptos Mono" panose="020B0009020202020204" pitchFamily="49" charset="0"/>
              </a:rPr>
              <a:t>retriever = </a:t>
            </a:r>
            <a:r>
              <a:rPr lang="en-US" dirty="0" err="1">
                <a:latin typeface="Aptos Mono" panose="020B0009020202020204" pitchFamily="49" charset="0"/>
              </a:rPr>
              <a:t>vectorstore.as_retriever</a:t>
            </a:r>
            <a:r>
              <a:rPr lang="en-US" dirty="0">
                <a:latin typeface="Aptos Mono" panose="020B0009020202020204" pitchFamily="49" charset="0"/>
              </a:rPr>
              <a:t>()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chain = (</a:t>
            </a:r>
          </a:p>
          <a:p>
            <a:r>
              <a:rPr lang="en-US" dirty="0">
                <a:latin typeface="Aptos Mono" panose="020B0009020202020204" pitchFamily="49" charset="0"/>
              </a:rPr>
              <a:t>{"context": retriever, "question": </a:t>
            </a:r>
            <a:r>
              <a:rPr lang="en-US" dirty="0" err="1">
                <a:latin typeface="Aptos Mono" panose="020B0009020202020204" pitchFamily="49" charset="0"/>
              </a:rPr>
              <a:t>RunnablePassthrough</a:t>
            </a:r>
            <a:r>
              <a:rPr lang="en-US" dirty="0">
                <a:latin typeface="Aptos Mono" panose="020B0009020202020204" pitchFamily="49" charset="0"/>
              </a:rPr>
              <a:t>()}</a:t>
            </a:r>
          </a:p>
          <a:p>
            <a:r>
              <a:rPr lang="en-US" dirty="0">
                <a:latin typeface="Aptos Mono" panose="020B0009020202020204" pitchFamily="49" charset="0"/>
              </a:rPr>
              <a:t>| prompt</a:t>
            </a:r>
          </a:p>
          <a:p>
            <a:r>
              <a:rPr lang="en-US" dirty="0">
                <a:latin typeface="Aptos Mono" panose="020B0009020202020204" pitchFamily="49" charset="0"/>
              </a:rPr>
              <a:t>| </a:t>
            </a:r>
            <a:r>
              <a:rPr lang="en-US" dirty="0" err="1">
                <a:latin typeface="Aptos Mono" panose="020B0009020202020204" pitchFamily="49" charset="0"/>
              </a:rPr>
              <a:t>llm</a:t>
            </a:r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| </a:t>
            </a:r>
            <a:r>
              <a:rPr lang="en-US" dirty="0" err="1">
                <a:latin typeface="Aptos Mono" panose="020B0009020202020204" pitchFamily="49" charset="0"/>
              </a:rPr>
              <a:t>StrOutputParser</a:t>
            </a:r>
            <a:r>
              <a:rPr lang="en-US" dirty="0">
                <a:latin typeface="Aptos Mono" panose="020B0009020202020204" pitchFamily="49" charset="0"/>
              </a:rPr>
              <a:t>()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result = </a:t>
            </a:r>
            <a:r>
              <a:rPr lang="en-US" dirty="0" err="1">
                <a:latin typeface="Aptos Mono" panose="020B0009020202020204" pitchFamily="49" charset="0"/>
              </a:rPr>
              <a:t>chain.invoke</a:t>
            </a:r>
            <a:r>
              <a:rPr lang="en-US" dirty="0">
                <a:latin typeface="Aptos Mono" panose="020B0009020202020204" pitchFamily="49" charset="0"/>
              </a:rPr>
              <a:t>("What are neural language models?")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42EBE-2970-E285-8385-58FBA7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1B51FA-AD9A-B9F6-0CD3-89E1D15C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Retrieval Augmented Generation (RAG)</a:t>
            </a:r>
          </a:p>
          <a:p>
            <a:endParaRPr lang="en-US" dirty="0"/>
          </a:p>
          <a:p>
            <a:pPr lvl="1"/>
            <a:r>
              <a:rPr lang="en-US" dirty="0"/>
              <a:t>Document loading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Chunking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Vector stores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Document querying</a:t>
            </a:r>
          </a:p>
        </p:txBody>
      </p:sp>
    </p:spTree>
    <p:extLst>
      <p:ext uri="{BB962C8B-B14F-4D97-AF65-F5344CB8AC3E}">
        <p14:creationId xmlns:p14="http://schemas.microsoft.com/office/powerpoint/2010/main" val="333439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917DB1-5BD6-8FC4-5480-BDCC90D4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Retrieval</a:t>
            </a:r>
            <a:r>
              <a:rPr lang="da-DK" dirty="0"/>
              <a:t> </a:t>
            </a:r>
            <a:r>
              <a:rPr lang="da-DK" dirty="0" err="1"/>
              <a:t>Augmented</a:t>
            </a:r>
            <a:r>
              <a:rPr lang="da-DK" dirty="0"/>
              <a:t> Generation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698F2C6-4011-0EBE-F97F-B80BCBFA5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Augment LLM with (relevant) </a:t>
            </a:r>
            <a:r>
              <a:rPr lang="da-DK" dirty="0" err="1"/>
              <a:t>results</a:t>
            </a:r>
            <a:r>
              <a:rPr lang="da-DK" dirty="0"/>
              <a:t>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410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86C24-6012-D191-7A54-2EF42246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ChatGPT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F959A6D-6994-790C-D8FC-8CF4ACEF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2748522"/>
            <a:ext cx="7826418" cy="1928027"/>
          </a:xfr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5019DA4B-F490-20B1-4485-99AF1DD1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95" y="365125"/>
            <a:ext cx="2281989" cy="2281989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C07462D-1F2C-AF88-C51C-C4F83A06BFC3}"/>
              </a:ext>
            </a:extLst>
          </p:cNvPr>
          <p:cNvSpPr/>
          <p:nvPr/>
        </p:nvSpPr>
        <p:spPr>
          <a:xfrm>
            <a:off x="2847474" y="3858126"/>
            <a:ext cx="4427621" cy="5534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3D20CB6E-1098-1C56-9BF2-5CB2B97E5427}"/>
              </a:ext>
            </a:extLst>
          </p:cNvPr>
          <p:cNvCxnSpPr>
            <a:cxnSpLocks/>
          </p:cNvCxnSpPr>
          <p:nvPr/>
        </p:nvCxnSpPr>
        <p:spPr>
          <a:xfrm flipV="1">
            <a:off x="3433011" y="4411579"/>
            <a:ext cx="385010" cy="6817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felt 9">
            <a:extLst>
              <a:ext uri="{FF2B5EF4-FFF2-40B4-BE49-F238E27FC236}">
                <a16:creationId xmlns:a16="http://schemas.microsoft.com/office/drawing/2014/main" id="{0746AAB9-F9BA-BA9B-A41E-DFA56177D1AA}"/>
              </a:ext>
            </a:extLst>
          </p:cNvPr>
          <p:cNvSpPr txBox="1"/>
          <p:nvPr/>
        </p:nvSpPr>
        <p:spPr>
          <a:xfrm>
            <a:off x="2518611" y="5200253"/>
            <a:ext cx="265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Extra </a:t>
            </a:r>
            <a:r>
              <a:rPr lang="en-US" b="1" dirty="0"/>
              <a:t>tools</a:t>
            </a:r>
            <a:r>
              <a:rPr lang="en-US" dirty="0"/>
              <a:t> added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49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RAG?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4" name="Picture 2" descr="Retrieval-Augmented Generation (RAG): From Theory to LangChain  Implementation | by Leonie Monigatti | Towards Data Science">
            <a:extLst>
              <a:ext uri="{FF2B5EF4-FFF2-40B4-BE49-F238E27FC236}">
                <a16:creationId xmlns:a16="http://schemas.microsoft.com/office/drawing/2014/main" id="{C323E534-3F9A-6761-F1EA-4531F942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76" y="1318721"/>
            <a:ext cx="9544664" cy="536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6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Recall</a:t>
            </a:r>
            <a:r>
              <a:rPr lang="da-DK" dirty="0"/>
              <a:t> spam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040462C9-E994-16D0-CB59-5C62F426F7D5}"/>
              </a:ext>
            </a:extLst>
          </p:cNvPr>
          <p:cNvSpPr/>
          <p:nvPr/>
        </p:nvSpPr>
        <p:spPr>
          <a:xfrm>
            <a:off x="689810" y="1562602"/>
            <a:ext cx="10595811" cy="52071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prompt_template</a:t>
            </a:r>
            <a:r>
              <a:rPr lang="en-US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dirty="0">
                <a:latin typeface="Aptos Mono" panose="020B0009020202020204" pitchFamily="49" charset="0"/>
              </a:rPr>
              <a:t>Classification: Legitimate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dirty="0">
                <a:latin typeface="Aptos Mono" panose="020B0009020202020204" pitchFamily="49" charset="0"/>
              </a:rPr>
              <a:t>Classification: Spam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Message: {message}</a:t>
            </a:r>
          </a:p>
          <a:p>
            <a:r>
              <a:rPr lang="en-US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dirty="0">
                <a:latin typeface="Aptos Mono" panose="020B0009020202020204" pitchFamily="49" charset="0"/>
              </a:rPr>
              <a:t>"""</a:t>
            </a:r>
            <a:endParaRPr lang="da-DK" dirty="0">
              <a:latin typeface="Aptos Mono" panose="020B0009020202020204" pitchFamily="49" charset="0"/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E9277B0-5C8E-3708-E840-780F0B6C5126}"/>
              </a:ext>
            </a:extLst>
          </p:cNvPr>
          <p:cNvSpPr/>
          <p:nvPr/>
        </p:nvSpPr>
        <p:spPr>
          <a:xfrm>
            <a:off x="838200" y="3240505"/>
            <a:ext cx="10190747" cy="21416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Limitations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length related to token cost</a:t>
            </a:r>
          </a:p>
          <a:p>
            <a:endParaRPr lang="en-US" dirty="0"/>
          </a:p>
          <a:p>
            <a:r>
              <a:rPr lang="en-US" dirty="0"/>
              <a:t>Limited context length (is it sufficient)?</a:t>
            </a:r>
          </a:p>
          <a:p>
            <a:endParaRPr lang="en-US" dirty="0"/>
          </a:p>
          <a:p>
            <a:r>
              <a:rPr lang="en-US" b="1" dirty="0"/>
              <a:t>Size of context vs. maximum context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722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RAG?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23E534-3F9A-6761-F1EA-4531F942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6239" y="1761672"/>
            <a:ext cx="9544664" cy="333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6522412-236F-8611-E0F9-634AD84C913A}"/>
              </a:ext>
            </a:extLst>
          </p:cNvPr>
          <p:cNvSpPr txBox="1"/>
          <p:nvPr/>
        </p:nvSpPr>
        <p:spPr>
          <a:xfrm>
            <a:off x="2743200" y="5578461"/>
            <a:ext cx="685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Figure from </a:t>
            </a:r>
            <a:r>
              <a:rPr lang="en-US" sz="1100" dirty="0">
                <a:hlinkClick r:id="rId3"/>
              </a:rPr>
              <a:t>https://safjan.com/understanding-retrieval-augmented-generation-rag-empowering-llms/</a:t>
            </a:r>
            <a:r>
              <a:rPr lang="en-US" sz="1100" dirty="0"/>
              <a:t> 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0141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embeddings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LLMs only accept floating point values as input</a:t>
            </a:r>
          </a:p>
          <a:p>
            <a:pPr lvl="1"/>
            <a:r>
              <a:rPr lang="en-US" dirty="0"/>
              <a:t>At the most basic level</a:t>
            </a:r>
          </a:p>
          <a:p>
            <a:endParaRPr lang="en-US" dirty="0"/>
          </a:p>
          <a:p>
            <a:r>
              <a:rPr lang="en-US" dirty="0"/>
              <a:t>Want to convert our context (data) to these vectors</a:t>
            </a:r>
          </a:p>
          <a:p>
            <a:pPr lvl="1"/>
            <a:r>
              <a:rPr lang="en-US" dirty="0"/>
              <a:t>Could be: TXT, PDF, DOC, XLS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202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556</Words>
  <Application>Microsoft Office PowerPoint</Application>
  <PresentationFormat>Widescreen</PresentationFormat>
  <Paragraphs>136</Paragraphs>
  <Slides>17</Slides>
  <Notes>0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Aptos Mono</vt:lpstr>
      <vt:lpstr>Arial</vt:lpstr>
      <vt:lpstr>Office-tema</vt:lpstr>
      <vt:lpstr>Generative AI in Cybersecurity</vt:lpstr>
      <vt:lpstr>Agenda</vt:lpstr>
      <vt:lpstr>Retrieval Augmented Generation</vt:lpstr>
      <vt:lpstr>ChatGPT</vt:lpstr>
      <vt:lpstr>What is RAG?</vt:lpstr>
      <vt:lpstr>Recall spam example</vt:lpstr>
      <vt:lpstr>Limitations</vt:lpstr>
      <vt:lpstr>What is RAG?</vt:lpstr>
      <vt:lpstr>Vector embeddings</vt:lpstr>
      <vt:lpstr>Vector embeddings</vt:lpstr>
      <vt:lpstr>Indexing a vector database</vt:lpstr>
      <vt:lpstr>Loading documents</vt:lpstr>
      <vt:lpstr>Splitting documents</vt:lpstr>
      <vt:lpstr>Vector DB ingestion</vt:lpstr>
      <vt:lpstr>Querying documents from DB</vt:lpstr>
      <vt:lpstr>A simple RAG application using LCEL</vt:lpstr>
      <vt:lpstr>Persistence of DB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2B-Retrieval-Augmented-Generation</dc:title>
  <dc:creator>Henning Thomsen</dc:creator>
  <cp:lastModifiedBy>Henning Thomsen</cp:lastModifiedBy>
  <cp:revision>279</cp:revision>
  <dcterms:created xsi:type="dcterms:W3CDTF">2025-04-27T08:25:04Z</dcterms:created>
  <dcterms:modified xsi:type="dcterms:W3CDTF">2025-05-04T19:02:21Z</dcterms:modified>
</cp:coreProperties>
</file>