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ina Lewis" initials="TL" lastIdx="22" clrIdx="0">
    <p:extLst>
      <p:ext uri="{19B8F6BF-5375-455C-9EA6-DF929625EA0E}">
        <p15:presenceInfo xmlns:p15="http://schemas.microsoft.com/office/powerpoint/2012/main" userId="d1b788e2cc2e92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8" autoAdjust="0"/>
    <p:restoredTop sz="94676" autoAdjust="0"/>
  </p:normalViewPr>
  <p:slideViewPr>
    <p:cSldViewPr>
      <p:cViewPr>
        <p:scale>
          <a:sx n="70" d="100"/>
          <a:sy n="70" d="100"/>
        </p:scale>
        <p:origin x="-7722" y="-100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7/25/2019</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The Impact of Star Power and Team Quality on NBA Attendance</a:t>
            </a:r>
          </a:p>
        </p:txBody>
      </p:sp>
      <p:sp>
        <p:nvSpPr>
          <p:cNvPr id="5" name="Text Box 123"/>
          <p:cNvSpPr txBox="1">
            <a:spLocks noChangeArrowheads="1"/>
          </p:cNvSpPr>
          <p:nvPr/>
        </p:nvSpPr>
        <p:spPr bwMode="auto">
          <a:xfrm>
            <a:off x="8229600" y="2400486"/>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bg1"/>
                </a:solidFill>
                <a:latin typeface="+mn-lt"/>
              </a:rPr>
              <a:t>Henry Nketeh,  Clark Atlanta University</a:t>
            </a:r>
          </a:p>
          <a:p>
            <a:pPr algn="ctr" eaLnBrk="1" hangingPunct="1"/>
            <a:r>
              <a:rPr lang="en-US" sz="4000" dirty="0" err="1" smtClean="0">
                <a:solidFill>
                  <a:schemeClr val="bg1"/>
                </a:solidFill>
                <a:latin typeface="+mn-lt"/>
              </a:rPr>
              <a:t>Torina</a:t>
            </a:r>
            <a:r>
              <a:rPr lang="en-US" sz="4000" dirty="0" smtClean="0">
                <a:solidFill>
                  <a:schemeClr val="bg1"/>
                </a:solidFill>
                <a:latin typeface="+mn-lt"/>
              </a:rPr>
              <a:t> Lewis, </a:t>
            </a:r>
            <a:r>
              <a:rPr lang="en-US" sz="4000" dirty="0" err="1" smtClean="0">
                <a:solidFill>
                  <a:schemeClr val="bg1"/>
                </a:solidFill>
                <a:latin typeface="+mn-lt"/>
              </a:rPr>
              <a:t>Ph.D</a:t>
            </a:r>
            <a:r>
              <a:rPr lang="en-US" sz="4000" dirty="0" smtClean="0">
                <a:solidFill>
                  <a:schemeClr val="bg1"/>
                </a:solidFill>
                <a:latin typeface="+mn-lt"/>
              </a:rPr>
              <a:t>, Clark Atlanta University</a:t>
            </a:r>
          </a:p>
          <a:p>
            <a:pPr algn="ctr" eaLnBrk="1" hangingPunct="1"/>
            <a:r>
              <a:rPr lang="en-US" sz="4000" dirty="0" smtClean="0">
                <a:solidFill>
                  <a:schemeClr val="bg1"/>
                </a:solidFill>
                <a:latin typeface="+mn-lt"/>
              </a:rPr>
              <a:t>HBCU- UP Data science summer internship – Summer 2019</a:t>
            </a:r>
            <a:endParaRPr lang="en-US" sz="4000" dirty="0">
              <a:solidFill>
                <a:schemeClr val="bg1"/>
              </a:solidFill>
              <a:latin typeface="+mn-lt"/>
            </a:endParaRPr>
          </a:p>
        </p:txBody>
      </p:sp>
      <p:sp>
        <p:nvSpPr>
          <p:cNvPr id="26" name="TextBox 25"/>
          <p:cNvSpPr txBox="1"/>
          <p:nvPr/>
        </p:nvSpPr>
        <p:spPr>
          <a:xfrm>
            <a:off x="1100888" y="30160443"/>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smtClean="0"/>
              <a:t> </a:t>
            </a:r>
            <a:endParaRPr lang="en-US" sz="1600" dirty="0"/>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1102853" y="28922657"/>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195312" y="5224759"/>
            <a:ext cx="13234487" cy="403182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increase of digital information, professional teams are using data science and analytics to increase player and team performance. Techniques and tools for this purpose have been rightfully labeled as sports analytics by team and media representatives. In fact,  the National Basketball Association (NBA) routinely draw on the services of a professional data analyst to support their operations. In this research, data science techniques are used to help NBA teams to increase their revenue through increased ticket sales.  As a direct indicator of ticket sales, spectator attendance is an essential variable of the study. The purpose of this research project is to determine variables that influence spectator attendance at NBA games resulting in an increase in attendance for franchises by an average of 1%.  Franchises that can successfully create an increase in team home game attendance will generate more revenue to build more competitive teams.</a:t>
            </a:r>
          </a:p>
        </p:txBody>
      </p:sp>
      <p:sp>
        <p:nvSpPr>
          <p:cNvPr id="32" name="Rectangle 31"/>
          <p:cNvSpPr/>
          <p:nvPr/>
        </p:nvSpPr>
        <p:spPr>
          <a:xfrm>
            <a:off x="1246602" y="429977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34" name="Rectangle 33"/>
          <p:cNvSpPr/>
          <p:nvPr/>
        </p:nvSpPr>
        <p:spPr>
          <a:xfrm>
            <a:off x="1146075" y="2266233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t>
            </a:r>
          </a:p>
        </p:txBody>
      </p:sp>
      <p:sp>
        <p:nvSpPr>
          <p:cNvPr id="35" name="Rectangle 34"/>
          <p:cNvSpPr/>
          <p:nvPr/>
        </p:nvSpPr>
        <p:spPr>
          <a:xfrm>
            <a:off x="29020317" y="4401555"/>
            <a:ext cx="13962097" cy="73152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rgbClr val="0070C0"/>
                </a:solidFill>
              </a:rPr>
              <a:t>Machine Learning</a:t>
            </a:r>
          </a:p>
        </p:txBody>
      </p:sp>
      <p:sp>
        <p:nvSpPr>
          <p:cNvPr id="14" name="Text Box 193"/>
          <p:cNvSpPr txBox="1">
            <a:spLocks noChangeArrowheads="1"/>
          </p:cNvSpPr>
          <p:nvPr/>
        </p:nvSpPr>
        <p:spPr bwMode="auto">
          <a:xfrm>
            <a:off x="28922109" y="18557956"/>
            <a:ext cx="14060306" cy="470893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algn="just" eaLnBrk="1" hangingPunct="1">
              <a:buAutoNum type="arabicPeriod"/>
            </a:pPr>
            <a:r>
              <a:rPr lang="en-US" sz="2400" dirty="0" smtClean="0">
                <a:latin typeface="Times New Roman" panose="02020603050405020304" pitchFamily="18" charset="0"/>
                <a:cs typeface="Times New Roman" panose="02020603050405020304" pitchFamily="18" charset="0"/>
              </a:rPr>
              <a:t>The results from our </a:t>
            </a:r>
            <a:r>
              <a:rPr lang="en-US" sz="2400" dirty="0" smtClean="0">
                <a:latin typeface="Times New Roman" panose="02020603050405020304" pitchFamily="18" charset="0"/>
                <a:cs typeface="Times New Roman" panose="02020603050405020304" pitchFamily="18" charset="0"/>
              </a:rPr>
              <a:t>cross validation observations </a:t>
            </a:r>
            <a:r>
              <a:rPr lang="en-US" sz="2400" dirty="0" smtClean="0">
                <a:latin typeface="Times New Roman" panose="02020603050405020304" pitchFamily="18" charset="0"/>
                <a:cs typeface="Times New Roman" panose="02020603050405020304" pitchFamily="18" charset="0"/>
              </a:rPr>
              <a:t>displayed the </a:t>
            </a:r>
            <a:r>
              <a:rPr lang="en-US" sz="2400" dirty="0">
                <a:latin typeface="Times New Roman" panose="02020603050405020304" pitchFamily="18" charset="0"/>
                <a:cs typeface="Times New Roman" panose="02020603050405020304" pitchFamily="18" charset="0"/>
              </a:rPr>
              <a:t>root mean </a:t>
            </a:r>
            <a:r>
              <a:rPr lang="en-US" sz="2400" dirty="0" smtClean="0">
                <a:latin typeface="Times New Roman" panose="02020603050405020304" pitchFamily="18" charset="0"/>
                <a:cs typeface="Times New Roman" panose="02020603050405020304" pitchFamily="18" charset="0"/>
              </a:rPr>
              <a:t>squared (</a:t>
            </a:r>
            <a:r>
              <a:rPr lang="en-US" sz="2400" dirty="0" smtClean="0">
                <a:latin typeface="Times New Roman" panose="02020603050405020304" pitchFamily="18" charset="0"/>
                <a:cs typeface="Times New Roman" panose="02020603050405020304" pitchFamily="18" charset="0"/>
              </a:rPr>
              <a:t>RMSE) and </a:t>
            </a:r>
            <a:r>
              <a:rPr lang="en-US" sz="2400" dirty="0" smtClean="0">
                <a:latin typeface="Times New Roman" panose="02020603050405020304" pitchFamily="18" charset="0"/>
                <a:cs typeface="Times New Roman" panose="02020603050405020304" pitchFamily="18" charset="0"/>
              </a:rPr>
              <a:t>R^2 variable and how both are significant to our predictions. The RMSE shows </a:t>
            </a:r>
            <a:r>
              <a:rPr lang="en-US" sz="2400" dirty="0">
                <a:latin typeface="Times New Roman" panose="02020603050405020304" pitchFamily="18" charset="0"/>
                <a:cs typeface="Times New Roman" panose="02020603050405020304" pitchFamily="18" charset="0"/>
              </a:rPr>
              <a:t>how close the independent </a:t>
            </a:r>
            <a:r>
              <a:rPr lang="en-US" sz="2400" dirty="0" smtClean="0">
                <a:latin typeface="Times New Roman" panose="02020603050405020304" pitchFamily="18" charset="0"/>
                <a:cs typeface="Times New Roman" panose="02020603050405020304" pitchFamily="18" charset="0"/>
              </a:rPr>
              <a:t>variable </a:t>
            </a:r>
            <a:r>
              <a:rPr lang="en-US" sz="2400" dirty="0">
                <a:latin typeface="Times New Roman" panose="02020603050405020304" pitchFamily="18" charset="0"/>
                <a:cs typeface="Times New Roman" panose="02020603050405020304" pitchFamily="18" charset="0"/>
              </a:rPr>
              <a:t>is to the line of best </a:t>
            </a:r>
            <a:r>
              <a:rPr lang="en-US" sz="2400" dirty="0" smtClean="0">
                <a:latin typeface="Times New Roman" panose="02020603050405020304" pitchFamily="18" charset="0"/>
                <a:cs typeface="Times New Roman" panose="02020603050405020304" pitchFamily="18" charset="0"/>
              </a:rPr>
              <a:t>fit, it </a:t>
            </a:r>
            <a:r>
              <a:rPr lang="en-US" sz="2400" dirty="0">
                <a:latin typeface="Times New Roman" panose="02020603050405020304" pitchFamily="18" charset="0"/>
                <a:cs typeface="Times New Roman" panose="02020603050405020304" pitchFamily="18" charset="0"/>
              </a:rPr>
              <a:t>can range from 0 to any </a:t>
            </a:r>
            <a:r>
              <a:rPr lang="en-US" sz="2400" dirty="0" smtClean="0">
                <a:latin typeface="Times New Roman" panose="02020603050405020304" pitchFamily="18" charset="0"/>
                <a:cs typeface="Times New Roman" panose="02020603050405020304" pitchFamily="18" charset="0"/>
              </a:rPr>
              <a:t>number. The </a:t>
            </a:r>
            <a:r>
              <a:rPr lang="en-US" sz="2400" dirty="0">
                <a:latin typeface="Times New Roman" panose="02020603050405020304" pitchFamily="18" charset="0"/>
                <a:cs typeface="Times New Roman" panose="02020603050405020304" pitchFamily="18" charset="0"/>
              </a:rPr>
              <a:t>smaller the number the better the </a:t>
            </a: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The NRTG model has a RMSE value of 2.178893 and due to how close our number is to </a:t>
            </a:r>
            <a:r>
              <a:rPr lang="en-US" sz="2400" dirty="0" smtClean="0">
                <a:latin typeface="Times New Roman" panose="02020603050405020304" pitchFamily="18" charset="0"/>
                <a:cs typeface="Times New Roman" panose="02020603050405020304" pitchFamily="18" charset="0"/>
              </a:rPr>
              <a:t>0 our </a:t>
            </a:r>
            <a:r>
              <a:rPr lang="en-US" sz="2400" dirty="0">
                <a:latin typeface="Times New Roman" panose="02020603050405020304" pitchFamily="18" charset="0"/>
                <a:cs typeface="Times New Roman" panose="02020603050405020304" pitchFamily="18" charset="0"/>
              </a:rPr>
              <a:t>model is good </a:t>
            </a:r>
            <a:r>
              <a:rPr lang="en-US" sz="2400" dirty="0" smtClean="0">
                <a:latin typeface="Times New Roman" panose="02020603050405020304" pitchFamily="18" charset="0"/>
                <a:cs typeface="Times New Roman" panose="02020603050405020304" pitchFamily="18" charset="0"/>
              </a:rPr>
              <a:t>enough. Then </a:t>
            </a:r>
            <a:r>
              <a:rPr lang="en-US" sz="2400" dirty="0">
                <a:latin typeface="Times New Roman" panose="02020603050405020304" pitchFamily="18" charset="0"/>
                <a:cs typeface="Times New Roman" panose="02020603050405020304" pitchFamily="18" charset="0"/>
              </a:rPr>
              <a:t>another </a:t>
            </a:r>
            <a:r>
              <a:rPr lang="en-US" sz="2400" dirty="0" smtClean="0">
                <a:latin typeface="Times New Roman" panose="02020603050405020304" pitchFamily="18" charset="0"/>
                <a:cs typeface="Times New Roman" panose="02020603050405020304" pitchFamily="18" charset="0"/>
              </a:rPr>
              <a:t>determinant of selecting the best model is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multiple R </a:t>
            </a:r>
            <a:r>
              <a:rPr lang="en-US" sz="2400" dirty="0">
                <a:latin typeface="Times New Roman" panose="02020603050405020304" pitchFamily="18" charset="0"/>
                <a:cs typeface="Times New Roman" panose="02020603050405020304" pitchFamily="18" charset="0"/>
              </a:rPr>
              <a:t>squared value. </a:t>
            </a:r>
            <a:r>
              <a:rPr lang="en-US" sz="2400" dirty="0" smtClean="0">
                <a:latin typeface="Times New Roman" panose="02020603050405020304" pitchFamily="18" charset="0"/>
                <a:cs typeface="Times New Roman" panose="02020603050405020304" pitchFamily="18" charset="0"/>
              </a:rPr>
              <a:t>The R squared value determines </a:t>
            </a:r>
            <a:r>
              <a:rPr lang="en-US" sz="2400" dirty="0">
                <a:latin typeface="Times New Roman" panose="02020603050405020304" pitchFamily="18" charset="0"/>
                <a:cs typeface="Times New Roman" panose="02020603050405020304" pitchFamily="18" charset="0"/>
              </a:rPr>
              <a:t>how “close” the points are to the regression line. The values range from 0 to 1, with values closer to 1 indicating that the data points are “closer” and more tightly correlated to the regression line.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closer the R </a:t>
            </a:r>
            <a:r>
              <a:rPr lang="en-US" sz="2400" dirty="0" smtClean="0">
                <a:latin typeface="Times New Roman" panose="02020603050405020304" pitchFamily="18" charset="0"/>
                <a:cs typeface="Times New Roman" panose="02020603050405020304" pitchFamily="18" charset="0"/>
              </a:rPr>
              <a:t>squared </a:t>
            </a:r>
            <a:r>
              <a:rPr lang="en-US" sz="2400" dirty="0">
                <a:latin typeface="Times New Roman" panose="02020603050405020304" pitchFamily="18" charset="0"/>
                <a:cs typeface="Times New Roman" panose="02020603050405020304" pitchFamily="18" charset="0"/>
              </a:rPr>
              <a:t>is to 1 the better the model is, </a:t>
            </a:r>
            <a:r>
              <a:rPr lang="en-US" sz="2400" dirty="0" smtClean="0">
                <a:latin typeface="Times New Roman" panose="02020603050405020304" pitchFamily="18" charset="0"/>
                <a:cs typeface="Times New Roman" panose="02020603050405020304" pitchFamily="18" charset="0"/>
              </a:rPr>
              <a:t>our R squared value is .6116956 therefore again validating the significance </a:t>
            </a:r>
            <a:r>
              <a:rPr lang="en-US" sz="2400" dirty="0">
                <a:latin typeface="Times New Roman" panose="02020603050405020304" pitchFamily="18" charset="0"/>
                <a:cs typeface="Times New Roman" panose="02020603050405020304" pitchFamily="18" charset="0"/>
              </a:rPr>
              <a:t>of the variable towards the dependent variable. </a:t>
            </a:r>
            <a:endParaRPr lang="en-US" sz="2400" dirty="0" smtClean="0">
              <a:latin typeface="Times New Roman" panose="02020603050405020304" pitchFamily="18" charset="0"/>
              <a:cs typeface="Times New Roman" panose="02020603050405020304" pitchFamily="18" charset="0"/>
            </a:endParaRPr>
          </a:p>
          <a:p>
            <a:pPr eaLnBrk="1" hangingPunct="1"/>
            <a:endParaRPr lang="en-US" sz="2400" dirty="0">
              <a:latin typeface="Times New Roman" panose="02020603050405020304" pitchFamily="18" charset="0"/>
              <a:cs typeface="Times New Roman" panose="02020603050405020304" pitchFamily="18" charset="0"/>
            </a:endParaRPr>
          </a:p>
          <a:p>
            <a:pPr eaLnBrk="1" hangingPunct="1"/>
            <a:r>
              <a:rPr lang="en-US" sz="2400" dirty="0" smtClean="0">
                <a:latin typeface="Times New Roman" panose="02020603050405020304" pitchFamily="18" charset="0"/>
                <a:cs typeface="Times New Roman" panose="02020603050405020304" pitchFamily="18" charset="0"/>
              </a:rPr>
              <a:t>2. Linear regression model is Y </a:t>
            </a:r>
            <a:r>
              <a:rPr lang="en-US" sz="2400" dirty="0" smtClean="0">
                <a:latin typeface="Times New Roman" panose="02020603050405020304" pitchFamily="18" charset="0"/>
                <a:cs typeface="Times New Roman" panose="02020603050405020304" pitchFamily="18" charset="0"/>
              </a:rPr>
              <a:t>(attendance) = 23.3426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0.4273 (team rating)</a:t>
            </a:r>
            <a:endParaRPr lang="en-US" sz="2400" dirty="0" smtClean="0">
              <a:latin typeface="Times New Roman" panose="02020603050405020304" pitchFamily="18" charset="0"/>
              <a:cs typeface="Times New Roman" panose="02020603050405020304" pitchFamily="18" charset="0"/>
            </a:endParaRPr>
          </a:p>
          <a:p>
            <a:pPr eaLnBrk="1" hangingPunct="1"/>
            <a:endParaRPr lang="en-US" sz="2400" dirty="0">
              <a:latin typeface="Times New Roman" panose="02020603050405020304" pitchFamily="18" charset="0"/>
              <a:cs typeface="Times New Roman" panose="02020603050405020304" pitchFamily="18" charset="0"/>
            </a:endParaRPr>
          </a:p>
        </p:txBody>
      </p:sp>
      <p:sp>
        <p:nvSpPr>
          <p:cNvPr id="11" name="Text Box 190"/>
          <p:cNvSpPr txBox="1">
            <a:spLocks noChangeArrowheads="1"/>
          </p:cNvSpPr>
          <p:nvPr/>
        </p:nvSpPr>
        <p:spPr bwMode="auto">
          <a:xfrm>
            <a:off x="1195312" y="10621571"/>
            <a:ext cx="13296379" cy="64628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r>
              <a:rPr lang="en-US" sz="2400" dirty="0"/>
              <a:t>What variables affect spectator attendance at </a:t>
            </a:r>
            <a:r>
              <a:rPr lang="en-US" sz="2400" dirty="0" smtClean="0"/>
              <a:t>NBA </a:t>
            </a:r>
            <a:r>
              <a:rPr lang="en-US" sz="2400" dirty="0"/>
              <a:t>home games? </a:t>
            </a:r>
          </a:p>
        </p:txBody>
      </p:sp>
      <p:sp>
        <p:nvSpPr>
          <p:cNvPr id="52" name="Text Box 181"/>
          <p:cNvSpPr txBox="1">
            <a:spLocks noChangeArrowheads="1"/>
          </p:cNvSpPr>
          <p:nvPr/>
        </p:nvSpPr>
        <p:spPr bwMode="auto">
          <a:xfrm>
            <a:off x="1072531" y="17123970"/>
            <a:ext cx="662385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1.</a:t>
            </a:r>
            <a:r>
              <a:rPr lang="en-US" sz="2400" dirty="0" smtClean="0">
                <a:latin typeface="Calibri" pitchFamily="34" charset="0"/>
              </a:rPr>
              <a:t> </a:t>
            </a:r>
            <a:r>
              <a:rPr lang="en-US" sz="2400" dirty="0">
                <a:latin typeface="Calibri" pitchFamily="34" charset="0"/>
              </a:rPr>
              <a:t> </a:t>
            </a:r>
            <a:r>
              <a:rPr lang="en-US" sz="2400" dirty="0" smtClean="0">
                <a:latin typeface="Calibri" pitchFamily="34" charset="0"/>
              </a:rPr>
              <a:t>Code to glimpse of the data set </a:t>
            </a:r>
            <a:endParaRPr lang="en-US" sz="2400" dirty="0">
              <a:latin typeface="Calibri" pitchFamily="34" charset="0"/>
            </a:endParaRPr>
          </a:p>
        </p:txBody>
      </p:sp>
      <p:sp>
        <p:nvSpPr>
          <p:cNvPr id="31" name="Rectangle 265"/>
          <p:cNvSpPr>
            <a:spLocks noChangeAspect="1" noChangeArrowheads="1"/>
          </p:cNvSpPr>
          <p:nvPr/>
        </p:nvSpPr>
        <p:spPr bwMode="auto">
          <a:xfrm>
            <a:off x="61123524" y="-10482988"/>
            <a:ext cx="1429400" cy="1072896"/>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29" name="Rectangle 28">
            <a:extLst>
              <a:ext uri="{FF2B5EF4-FFF2-40B4-BE49-F238E27FC236}">
                <a16:creationId xmlns:a16="http://schemas.microsoft.com/office/drawing/2014/main" id="{7D73365D-666F-493D-8380-6E4736A6ACA4}"/>
              </a:ext>
            </a:extLst>
          </p:cNvPr>
          <p:cNvSpPr/>
          <p:nvPr/>
        </p:nvSpPr>
        <p:spPr>
          <a:xfrm>
            <a:off x="1212100" y="9370770"/>
            <a:ext cx="13296379" cy="1012273"/>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Research Question</a:t>
            </a:r>
          </a:p>
        </p:txBody>
      </p:sp>
      <p:sp>
        <p:nvSpPr>
          <p:cNvPr id="37" name="Rectangle 36">
            <a:extLst>
              <a:ext uri="{FF2B5EF4-FFF2-40B4-BE49-F238E27FC236}">
                <a16:creationId xmlns:a16="http://schemas.microsoft.com/office/drawing/2014/main" id="{0F1BBE7B-98CD-489D-8C96-E37C7372E26C}"/>
              </a:ext>
            </a:extLst>
          </p:cNvPr>
          <p:cNvSpPr/>
          <p:nvPr/>
        </p:nvSpPr>
        <p:spPr>
          <a:xfrm>
            <a:off x="1195312" y="11540666"/>
            <a:ext cx="13504339" cy="925856"/>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a:t>
            </a:r>
            <a:r>
              <a:rPr lang="en-US" sz="4400" b="1" dirty="0" smtClean="0">
                <a:solidFill>
                  <a:schemeClr val="bg1"/>
                </a:solidFill>
              </a:rPr>
              <a:t>Frame </a:t>
            </a:r>
            <a:endParaRPr lang="en-US" sz="4400" b="1" dirty="0">
              <a:solidFill>
                <a:schemeClr val="bg1"/>
              </a:solidFill>
            </a:endParaRPr>
          </a:p>
        </p:txBody>
      </p:sp>
      <p:sp>
        <p:nvSpPr>
          <p:cNvPr id="47" name="Text Box 194">
            <a:extLst>
              <a:ext uri="{FF2B5EF4-FFF2-40B4-BE49-F238E27FC236}">
                <a16:creationId xmlns:a16="http://schemas.microsoft.com/office/drawing/2014/main" id="{6B5A7FEA-69BA-4A86-9AFD-F757371D9F10}"/>
              </a:ext>
            </a:extLst>
          </p:cNvPr>
          <p:cNvSpPr txBox="1">
            <a:spLocks noChangeArrowheads="1"/>
          </p:cNvSpPr>
          <p:nvPr/>
        </p:nvSpPr>
        <p:spPr bwMode="auto">
          <a:xfrm>
            <a:off x="15181127" y="12804895"/>
            <a:ext cx="13167360" cy="249294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igure 5. shows </a:t>
            </a:r>
            <a:r>
              <a:rPr lang="en-US" sz="2400" dirty="0">
                <a:latin typeface="Times New Roman" panose="02020603050405020304" pitchFamily="18" charset="0"/>
                <a:cs typeface="Times New Roman" panose="02020603050405020304" pitchFamily="18" charset="0"/>
              </a:rPr>
              <a:t>that the majority of the league's teams have the capacity to increase attendance by an average of 1%, which is 179 </a:t>
            </a:r>
            <a:r>
              <a:rPr lang="en-US" sz="2400" dirty="0" smtClean="0">
                <a:latin typeface="Times New Roman" panose="02020603050405020304" pitchFamily="18" charset="0"/>
                <a:cs typeface="Times New Roman" panose="02020603050405020304" pitchFamily="18" charset="0"/>
              </a:rPr>
              <a:t>fans. On the graph the x-axis is comprised of the difference of the 1% increase and original attendance </a:t>
            </a:r>
            <a:r>
              <a:rPr lang="en-US" sz="2400" dirty="0">
                <a:latin typeface="Times New Roman" panose="02020603050405020304" pitchFamily="18" charset="0"/>
                <a:cs typeface="Times New Roman" panose="02020603050405020304" pitchFamily="18" charset="0"/>
              </a:rPr>
              <a:t>while the y-axis </a:t>
            </a:r>
            <a:r>
              <a:rPr lang="en-US" sz="2400" dirty="0" smtClean="0">
                <a:latin typeface="Times New Roman" panose="02020603050405020304" pitchFamily="18" charset="0"/>
                <a:cs typeface="Times New Roman" panose="02020603050405020304" pitchFamily="18" charset="0"/>
              </a:rPr>
              <a:t>is the NBA teams. Then the dots represent the teams increase percentage. The </a:t>
            </a:r>
            <a:r>
              <a:rPr lang="en-US" sz="2400" dirty="0">
                <a:latin typeface="Times New Roman" panose="02020603050405020304" pitchFamily="18" charset="0"/>
                <a:cs typeface="Times New Roman" panose="02020603050405020304" pitchFamily="18" charset="0"/>
              </a:rPr>
              <a:t>number 179 originated from multiplying the attendance by 1% and then subtracting the attendance from the 1% and then taking the average of all of the differences the number 179 was created. Figure 6. shows a correlation between the net rating and team rating of all the teams.</a:t>
            </a:r>
          </a:p>
        </p:txBody>
      </p:sp>
      <p:sp>
        <p:nvSpPr>
          <p:cNvPr id="57" name="Rectangle 56">
            <a:extLst>
              <a:ext uri="{FF2B5EF4-FFF2-40B4-BE49-F238E27FC236}">
                <a16:creationId xmlns:a16="http://schemas.microsoft.com/office/drawing/2014/main" id="{4D7BC98C-82BD-41C9-A1F3-8CC32B9166A6}"/>
              </a:ext>
            </a:extLst>
          </p:cNvPr>
          <p:cNvSpPr/>
          <p:nvPr/>
        </p:nvSpPr>
        <p:spPr>
          <a:xfrm>
            <a:off x="15165926" y="11893212"/>
            <a:ext cx="13167360" cy="73152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rgbClr val="0070C0"/>
                </a:solidFill>
              </a:rPr>
              <a:t>Statistical Analysis</a:t>
            </a:r>
          </a:p>
        </p:txBody>
      </p:sp>
      <p:sp>
        <p:nvSpPr>
          <p:cNvPr id="38" name="Rectangle 37"/>
          <p:cNvSpPr/>
          <p:nvPr/>
        </p:nvSpPr>
        <p:spPr>
          <a:xfrm>
            <a:off x="1191263" y="23475205"/>
            <a:ext cx="13167360" cy="73152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rgbClr val="0070C0"/>
                </a:solidFill>
              </a:rPr>
              <a:t>Data Wrangling</a:t>
            </a:r>
          </a:p>
        </p:txBody>
      </p:sp>
      <p:sp>
        <p:nvSpPr>
          <p:cNvPr id="48" name="Text Box 194">
            <a:extLst>
              <a:ext uri="{FF2B5EF4-FFF2-40B4-BE49-F238E27FC236}">
                <a16:creationId xmlns:a16="http://schemas.microsoft.com/office/drawing/2014/main" id="{6B5A7FEA-69BA-4A86-9AFD-F757371D9F10}"/>
              </a:ext>
            </a:extLst>
          </p:cNvPr>
          <p:cNvSpPr txBox="1">
            <a:spLocks noChangeArrowheads="1"/>
          </p:cNvSpPr>
          <p:nvPr/>
        </p:nvSpPr>
        <p:spPr bwMode="auto">
          <a:xfrm>
            <a:off x="28922108" y="5206590"/>
            <a:ext cx="13884964" cy="2123612"/>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eaLnBrk="1" fontAlgn="base" hangingPunct="1">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smtClean="0">
                <a:solidFill>
                  <a:srgbClr val="000000"/>
                </a:solidFill>
                <a:latin typeface="Times New Roman" panose="02020603050405020304" pitchFamily="18" charset="0"/>
                <a:cs typeface="Times New Roman" panose="02020603050405020304" pitchFamily="18" charset="0"/>
              </a:rPr>
              <a:t>During our machine learning we split our data into two different sets to get our validation results. We then split it into a training dataset which is 80% of our data and a testing dataset which is 20%. When testing the training data set the model shows that NRTG is the best variable to predict the team rating. NRTG is the most significant variable because it has a multiple R^2 value of .6116956, a p value of .0003276, a RMSE value of 2.178893, and a significance code of three stars. </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D73365D-666F-493D-8380-6E4736A6ACA4}"/>
              </a:ext>
            </a:extLst>
          </p:cNvPr>
          <p:cNvSpPr/>
          <p:nvPr/>
        </p:nvSpPr>
        <p:spPr>
          <a:xfrm>
            <a:off x="28922109" y="17826436"/>
            <a:ext cx="14060306"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Results</a:t>
            </a:r>
            <a:endParaRPr lang="en-US" sz="4400" b="1" dirty="0">
              <a:solidFill>
                <a:schemeClr val="bg1"/>
              </a:solidFill>
            </a:endParaRPr>
          </a:p>
        </p:txBody>
      </p:sp>
      <p:sp>
        <p:nvSpPr>
          <p:cNvPr id="50" name="Rectangle 49">
            <a:extLst>
              <a:ext uri="{FF2B5EF4-FFF2-40B4-BE49-F238E27FC236}">
                <a16:creationId xmlns:a16="http://schemas.microsoft.com/office/drawing/2014/main" id="{7D73365D-666F-493D-8380-6E4736A6ACA4}"/>
              </a:ext>
            </a:extLst>
          </p:cNvPr>
          <p:cNvSpPr/>
          <p:nvPr/>
        </p:nvSpPr>
        <p:spPr>
          <a:xfrm>
            <a:off x="28828020" y="29049438"/>
            <a:ext cx="13167360" cy="7315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dirty="0">
                <a:ln w="0"/>
                <a:solidFill>
                  <a:schemeClr val="tx1"/>
                </a:solidFill>
                <a:effectLst>
                  <a:outerShdw blurRad="38100" dist="19050" dir="2700000" algn="tl" rotWithShape="0">
                    <a:schemeClr val="dk1">
                      <a:alpha val="40000"/>
                    </a:schemeClr>
                  </a:outerShdw>
                </a:effectLst>
              </a:rPr>
              <a:t>Acknowledgements</a:t>
            </a:r>
            <a:r>
              <a:rPr lang="en-US" sz="4400" b="1" dirty="0">
                <a:solidFill>
                  <a:schemeClr val="bg1"/>
                </a:solidFill>
              </a:rPr>
              <a:t> </a:t>
            </a:r>
          </a:p>
        </p:txBody>
      </p:sp>
      <p:sp>
        <p:nvSpPr>
          <p:cNvPr id="53" name="Text Box 193"/>
          <p:cNvSpPr txBox="1">
            <a:spLocks noChangeArrowheads="1"/>
          </p:cNvSpPr>
          <p:nvPr/>
        </p:nvSpPr>
        <p:spPr bwMode="auto">
          <a:xfrm>
            <a:off x="28922108" y="30160443"/>
            <a:ext cx="13131265" cy="1754280"/>
          </a:xfrm>
          <a:prstGeom prst="rect">
            <a:avLst/>
          </a:prstGeom>
          <a:no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400" dirty="0">
                <a:latin typeface="Times New Roman" panose="02020603050405020304" pitchFamily="18" charset="0"/>
                <a:cs typeface="Times New Roman" panose="02020603050405020304" pitchFamily="18" charset="0"/>
              </a:rPr>
              <a:t> I would like to acknowledge my Springboard mentor, </a:t>
            </a:r>
            <a:r>
              <a:rPr lang="en-US" sz="2400" dirty="0" err="1">
                <a:latin typeface="Times New Roman" panose="02020603050405020304" pitchFamily="18" charset="0"/>
                <a:cs typeface="Times New Roman" panose="02020603050405020304" pitchFamily="18" charset="0"/>
              </a:rPr>
              <a:t>Dr.Andrea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Constantinof</a:t>
            </a:r>
            <a:r>
              <a:rPr lang="en-US" sz="2400" dirty="0">
                <a:latin typeface="Times New Roman" panose="02020603050405020304" pitchFamily="18" charset="0"/>
                <a:cs typeface="Times New Roman" panose="02020603050405020304" pitchFamily="18" charset="0"/>
              </a:rPr>
              <a:t>, and my faculty mentor, Dr. Torina Lewis for their expressed support, and the Dr. Mintz the principal investigator of the HBCU-UP Implementation Program for the opportunity to learn Data Science. This research opportunity was sponsored by the National Science Foundation, award numbers  1700408 and 1818682.</a:t>
            </a:r>
          </a:p>
        </p:txBody>
      </p:sp>
      <p:sp>
        <p:nvSpPr>
          <p:cNvPr id="7" name="Rectangle 6">
            <a:extLst>
              <a:ext uri="{FF2B5EF4-FFF2-40B4-BE49-F238E27FC236}">
                <a16:creationId xmlns:a16="http://schemas.microsoft.com/office/drawing/2014/main" id="{3A92050A-B192-41BA-A272-1F4F1E789EA6}"/>
              </a:ext>
            </a:extLst>
          </p:cNvPr>
          <p:cNvSpPr/>
          <p:nvPr/>
        </p:nvSpPr>
        <p:spPr>
          <a:xfrm>
            <a:off x="1151838" y="12488020"/>
            <a:ext cx="13347874" cy="2308324"/>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 set used was accessed online through public data. It consisted of variables such as NBA Teams road and home attendance data, the team’s location median household income, the team’s revenue, the teams operating income, win to player cost ratio, metro area population, player expenses, and the team’s roster salary, net rating (NRTG), and team rating which was composed of the highest player efficiency rating PER of that team. </a:t>
            </a:r>
          </a:p>
        </p:txBody>
      </p:sp>
      <p:pic>
        <p:nvPicPr>
          <p:cNvPr id="15" name="Picture 14">
            <a:extLst>
              <a:ext uri="{FF2B5EF4-FFF2-40B4-BE49-F238E27FC236}">
                <a16:creationId xmlns:a16="http://schemas.microsoft.com/office/drawing/2014/main" id="{C520F96A-3856-411A-8AC1-6A62474DD0F2}"/>
              </a:ext>
            </a:extLst>
          </p:cNvPr>
          <p:cNvPicPr>
            <a:picLocks noChangeAspect="1"/>
          </p:cNvPicPr>
          <p:nvPr/>
        </p:nvPicPr>
        <p:blipFill>
          <a:blip r:embed="rId3"/>
          <a:stretch>
            <a:fillRect/>
          </a:stretch>
        </p:blipFill>
        <p:spPr>
          <a:xfrm>
            <a:off x="15210636" y="15478002"/>
            <a:ext cx="13137852" cy="5415430"/>
          </a:xfrm>
          <a:prstGeom prst="rect">
            <a:avLst/>
          </a:prstGeom>
        </p:spPr>
      </p:pic>
      <p:sp>
        <p:nvSpPr>
          <p:cNvPr id="54" name="Text Box 181">
            <a:extLst>
              <a:ext uri="{FF2B5EF4-FFF2-40B4-BE49-F238E27FC236}">
                <a16:creationId xmlns:a16="http://schemas.microsoft.com/office/drawing/2014/main" id="{EBEEF340-3044-4823-8270-EF437D69E928}"/>
              </a:ext>
            </a:extLst>
          </p:cNvPr>
          <p:cNvSpPr txBox="1">
            <a:spLocks noChangeArrowheads="1"/>
          </p:cNvSpPr>
          <p:nvPr/>
        </p:nvSpPr>
        <p:spPr bwMode="auto">
          <a:xfrm>
            <a:off x="15166172" y="11185002"/>
            <a:ext cx="441544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4.</a:t>
            </a:r>
            <a:r>
              <a:rPr lang="en-US" sz="2400" dirty="0" smtClean="0">
                <a:latin typeface="Calibri" pitchFamily="34" charset="0"/>
              </a:rPr>
              <a:t> </a:t>
            </a:r>
            <a:r>
              <a:rPr lang="en-US" sz="2400" dirty="0">
                <a:latin typeface="Calibri" pitchFamily="34" charset="0"/>
              </a:rPr>
              <a:t>Data frame wrangled</a:t>
            </a:r>
          </a:p>
        </p:txBody>
      </p:sp>
      <p:pic>
        <p:nvPicPr>
          <p:cNvPr id="1026" name="Picture 2" descr="Image result for clark atlanta university logo no background">
            <a:extLst>
              <a:ext uri="{FF2B5EF4-FFF2-40B4-BE49-F238E27FC236}">
                <a16:creationId xmlns:a16="http://schemas.microsoft.com/office/drawing/2014/main" id="{5CB1DCD5-7429-48C3-B9E2-D6D477F96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 y="-213645"/>
            <a:ext cx="50292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6600A6F-450B-4AD8-B0FC-48365B252AE6}"/>
              </a:ext>
            </a:extLst>
          </p:cNvPr>
          <p:cNvPicPr>
            <a:picLocks noChangeAspect="1"/>
          </p:cNvPicPr>
          <p:nvPr/>
        </p:nvPicPr>
        <p:blipFill>
          <a:blip r:embed="rId5"/>
          <a:stretch>
            <a:fillRect/>
          </a:stretch>
        </p:blipFill>
        <p:spPr>
          <a:xfrm>
            <a:off x="37349717" y="435856"/>
            <a:ext cx="5830515" cy="3489272"/>
          </a:xfrm>
          <a:prstGeom prst="rect">
            <a:avLst/>
          </a:prstGeom>
        </p:spPr>
      </p:pic>
      <p:pic>
        <p:nvPicPr>
          <p:cNvPr id="6" name="Picture 5"/>
          <p:cNvPicPr>
            <a:picLocks noChangeAspect="1"/>
          </p:cNvPicPr>
          <p:nvPr/>
        </p:nvPicPr>
        <p:blipFill>
          <a:blip r:embed="rId6"/>
          <a:stretch>
            <a:fillRect/>
          </a:stretch>
        </p:blipFill>
        <p:spPr>
          <a:xfrm>
            <a:off x="1137266" y="14796344"/>
            <a:ext cx="13221357" cy="2191071"/>
          </a:xfrm>
          <a:prstGeom prst="rect">
            <a:avLst/>
          </a:prstGeom>
        </p:spPr>
      </p:pic>
      <p:sp>
        <p:nvSpPr>
          <p:cNvPr id="40" name="Text Box 181"/>
          <p:cNvSpPr txBox="1">
            <a:spLocks noChangeArrowheads="1"/>
          </p:cNvSpPr>
          <p:nvPr/>
        </p:nvSpPr>
        <p:spPr bwMode="auto">
          <a:xfrm>
            <a:off x="1195312" y="21978622"/>
            <a:ext cx="662385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2.</a:t>
            </a:r>
            <a:r>
              <a:rPr lang="en-US" sz="2400" dirty="0" smtClean="0">
                <a:latin typeface="Calibri" pitchFamily="34" charset="0"/>
              </a:rPr>
              <a:t>  Glimpse of the data set </a:t>
            </a:r>
            <a:endParaRPr lang="en-US" sz="2400" dirty="0">
              <a:latin typeface="Calibri" pitchFamily="34" charset="0"/>
            </a:endParaRPr>
          </a:p>
        </p:txBody>
      </p:sp>
      <p:pic>
        <p:nvPicPr>
          <p:cNvPr id="9" name="Picture 8"/>
          <p:cNvPicPr>
            <a:picLocks noChangeAspect="1"/>
          </p:cNvPicPr>
          <p:nvPr/>
        </p:nvPicPr>
        <p:blipFill>
          <a:blip r:embed="rId7"/>
          <a:stretch>
            <a:fillRect/>
          </a:stretch>
        </p:blipFill>
        <p:spPr>
          <a:xfrm>
            <a:off x="15185979" y="4303679"/>
            <a:ext cx="12264044" cy="3038010"/>
          </a:xfrm>
          <a:prstGeom prst="rect">
            <a:avLst/>
          </a:prstGeom>
        </p:spPr>
      </p:pic>
      <p:pic>
        <p:nvPicPr>
          <p:cNvPr id="17" name="Picture 16"/>
          <p:cNvPicPr>
            <a:picLocks noChangeAspect="1"/>
          </p:cNvPicPr>
          <p:nvPr/>
        </p:nvPicPr>
        <p:blipFill>
          <a:blip r:embed="rId8"/>
          <a:stretch>
            <a:fillRect/>
          </a:stretch>
        </p:blipFill>
        <p:spPr>
          <a:xfrm>
            <a:off x="15185979" y="7777621"/>
            <a:ext cx="12832840" cy="3356282"/>
          </a:xfrm>
          <a:prstGeom prst="rect">
            <a:avLst/>
          </a:prstGeom>
        </p:spPr>
      </p:pic>
      <p:pic>
        <p:nvPicPr>
          <p:cNvPr id="19" name="Picture 18"/>
          <p:cNvPicPr>
            <a:picLocks noChangeAspect="1"/>
          </p:cNvPicPr>
          <p:nvPr/>
        </p:nvPicPr>
        <p:blipFill>
          <a:blip r:embed="rId9"/>
          <a:stretch>
            <a:fillRect/>
          </a:stretch>
        </p:blipFill>
        <p:spPr>
          <a:xfrm>
            <a:off x="1100888" y="17594882"/>
            <a:ext cx="13257735" cy="4252593"/>
          </a:xfrm>
          <a:prstGeom prst="rect">
            <a:avLst/>
          </a:prstGeom>
        </p:spPr>
      </p:pic>
      <p:sp>
        <p:nvSpPr>
          <p:cNvPr id="43" name="Text Box 181">
            <a:extLst>
              <a:ext uri="{FF2B5EF4-FFF2-40B4-BE49-F238E27FC236}">
                <a16:creationId xmlns:a16="http://schemas.microsoft.com/office/drawing/2014/main" id="{EBEEF340-3044-4823-8270-EF437D69E928}"/>
              </a:ext>
            </a:extLst>
          </p:cNvPr>
          <p:cNvSpPr txBox="1">
            <a:spLocks noChangeArrowheads="1"/>
          </p:cNvSpPr>
          <p:nvPr/>
        </p:nvSpPr>
        <p:spPr bwMode="auto">
          <a:xfrm>
            <a:off x="15141863" y="7240672"/>
            <a:ext cx="563880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3.</a:t>
            </a:r>
            <a:r>
              <a:rPr lang="en-US" sz="2400" dirty="0" smtClean="0">
                <a:latin typeface="Calibri" pitchFamily="34" charset="0"/>
              </a:rPr>
              <a:t> Data Wrangling code</a:t>
            </a:r>
            <a:endParaRPr lang="en-US" sz="2400" dirty="0">
              <a:latin typeface="Calibri" pitchFamily="34" charset="0"/>
            </a:endParaRPr>
          </a:p>
        </p:txBody>
      </p:sp>
      <p:pic>
        <p:nvPicPr>
          <p:cNvPr id="20" name="Picture 19"/>
          <p:cNvPicPr>
            <a:picLocks noChangeAspect="1"/>
          </p:cNvPicPr>
          <p:nvPr/>
        </p:nvPicPr>
        <p:blipFill>
          <a:blip r:embed="rId10"/>
          <a:stretch>
            <a:fillRect/>
          </a:stretch>
        </p:blipFill>
        <p:spPr>
          <a:xfrm>
            <a:off x="15181127" y="21888341"/>
            <a:ext cx="13167360" cy="5166913"/>
          </a:xfrm>
          <a:prstGeom prst="rect">
            <a:avLst/>
          </a:prstGeom>
        </p:spPr>
      </p:pic>
      <p:sp>
        <p:nvSpPr>
          <p:cNvPr id="56" name="Text Box 181"/>
          <p:cNvSpPr txBox="1">
            <a:spLocks noChangeArrowheads="1"/>
          </p:cNvSpPr>
          <p:nvPr/>
        </p:nvSpPr>
        <p:spPr bwMode="auto">
          <a:xfrm>
            <a:off x="15210636" y="20986936"/>
            <a:ext cx="662385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5.</a:t>
            </a:r>
            <a:r>
              <a:rPr lang="en-US" sz="2400" dirty="0" smtClean="0">
                <a:latin typeface="Calibri" pitchFamily="34" charset="0"/>
              </a:rPr>
              <a:t>  2019 NBA team attendance increase scatter plot </a:t>
            </a:r>
            <a:endParaRPr lang="en-US" sz="2400" dirty="0">
              <a:latin typeface="Calibri" pitchFamily="34" charset="0"/>
            </a:endParaRPr>
          </a:p>
        </p:txBody>
      </p:sp>
      <p:sp>
        <p:nvSpPr>
          <p:cNvPr id="58" name="Text Box 181"/>
          <p:cNvSpPr txBox="1">
            <a:spLocks noChangeArrowheads="1"/>
          </p:cNvSpPr>
          <p:nvPr/>
        </p:nvSpPr>
        <p:spPr bwMode="auto">
          <a:xfrm>
            <a:off x="15059698" y="27177990"/>
            <a:ext cx="662385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6</a:t>
            </a:r>
            <a:r>
              <a:rPr lang="en-US" sz="2400" b="1" dirty="0" smtClean="0">
                <a:latin typeface="Calibri" pitchFamily="34" charset="0"/>
              </a:rPr>
              <a:t>.</a:t>
            </a:r>
            <a:r>
              <a:rPr lang="en-US" sz="2400" dirty="0" smtClean="0">
                <a:latin typeface="Calibri" pitchFamily="34" charset="0"/>
              </a:rPr>
              <a:t>  2019 NBA Team Rating </a:t>
            </a:r>
            <a:endParaRPr lang="en-US" sz="2400" dirty="0">
              <a:latin typeface="Calibri" pitchFamily="34" charset="0"/>
            </a:endParaRPr>
          </a:p>
        </p:txBody>
      </p:sp>
      <p:pic>
        <p:nvPicPr>
          <p:cNvPr id="28" name="Picture 27"/>
          <p:cNvPicPr>
            <a:picLocks noChangeAspect="1"/>
          </p:cNvPicPr>
          <p:nvPr/>
        </p:nvPicPr>
        <p:blipFill>
          <a:blip r:embed="rId11"/>
          <a:stretch>
            <a:fillRect/>
          </a:stretch>
        </p:blipFill>
        <p:spPr>
          <a:xfrm>
            <a:off x="28976652" y="14509115"/>
            <a:ext cx="8541043" cy="2320614"/>
          </a:xfrm>
          <a:prstGeom prst="rect">
            <a:avLst/>
          </a:prstGeom>
        </p:spPr>
      </p:pic>
      <p:pic>
        <p:nvPicPr>
          <p:cNvPr id="30" name="Picture 29"/>
          <p:cNvPicPr>
            <a:picLocks noChangeAspect="1"/>
          </p:cNvPicPr>
          <p:nvPr/>
        </p:nvPicPr>
        <p:blipFill rotWithShape="1">
          <a:blip r:embed="rId12"/>
          <a:srcRect b="12506"/>
          <a:stretch/>
        </p:blipFill>
        <p:spPr>
          <a:xfrm>
            <a:off x="29093104" y="7698603"/>
            <a:ext cx="9540893" cy="798337"/>
          </a:xfrm>
          <a:prstGeom prst="rect">
            <a:avLst/>
          </a:prstGeom>
        </p:spPr>
      </p:pic>
      <p:pic>
        <p:nvPicPr>
          <p:cNvPr id="33" name="Picture 32"/>
          <p:cNvPicPr>
            <a:picLocks noChangeAspect="1"/>
          </p:cNvPicPr>
          <p:nvPr/>
        </p:nvPicPr>
        <p:blipFill>
          <a:blip r:embed="rId13"/>
          <a:stretch>
            <a:fillRect/>
          </a:stretch>
        </p:blipFill>
        <p:spPr>
          <a:xfrm>
            <a:off x="28976652" y="9112697"/>
            <a:ext cx="10763134" cy="3019071"/>
          </a:xfrm>
          <a:prstGeom prst="rect">
            <a:avLst/>
          </a:prstGeom>
        </p:spPr>
      </p:pic>
      <p:sp>
        <p:nvSpPr>
          <p:cNvPr id="59" name="Text Box 181"/>
          <p:cNvSpPr txBox="1">
            <a:spLocks noChangeArrowheads="1"/>
          </p:cNvSpPr>
          <p:nvPr/>
        </p:nvSpPr>
        <p:spPr bwMode="auto">
          <a:xfrm>
            <a:off x="28886014" y="16933036"/>
            <a:ext cx="1116470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10.</a:t>
            </a:r>
            <a:r>
              <a:rPr lang="en-US" sz="2400" dirty="0" smtClean="0">
                <a:latin typeface="Calibri" pitchFamily="34" charset="0"/>
              </a:rPr>
              <a:t>  Summary of Linear regression model Statistics includes RMSE, and R^2  </a:t>
            </a:r>
            <a:endParaRPr lang="en-US" sz="2400" dirty="0">
              <a:latin typeface="Calibri" pitchFamily="34" charset="0"/>
            </a:endParaRPr>
          </a:p>
        </p:txBody>
      </p:sp>
      <p:sp>
        <p:nvSpPr>
          <p:cNvPr id="61" name="Text Box 181"/>
          <p:cNvSpPr txBox="1">
            <a:spLocks noChangeArrowheads="1"/>
          </p:cNvSpPr>
          <p:nvPr/>
        </p:nvSpPr>
        <p:spPr bwMode="auto">
          <a:xfrm>
            <a:off x="29093104" y="8612491"/>
            <a:ext cx="81607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7</a:t>
            </a:r>
            <a:r>
              <a:rPr lang="en-US" sz="2400" b="1" dirty="0" smtClean="0">
                <a:latin typeface="Calibri" pitchFamily="34" charset="0"/>
              </a:rPr>
              <a:t>.</a:t>
            </a:r>
            <a:r>
              <a:rPr lang="en-US" sz="2400" dirty="0" smtClean="0">
                <a:latin typeface="Calibri" pitchFamily="34" charset="0"/>
              </a:rPr>
              <a:t>  Code to get P value</a:t>
            </a:r>
            <a:endParaRPr lang="en-US" sz="2400" dirty="0">
              <a:latin typeface="Calibri" pitchFamily="34" charset="0"/>
            </a:endParaRPr>
          </a:p>
        </p:txBody>
      </p:sp>
      <p:sp>
        <p:nvSpPr>
          <p:cNvPr id="36" name="Rectangle 35"/>
          <p:cNvSpPr/>
          <p:nvPr/>
        </p:nvSpPr>
        <p:spPr>
          <a:xfrm>
            <a:off x="1137266" y="24665131"/>
            <a:ext cx="13354425" cy="2677656"/>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dataset was provided with nearly all the complete information needed. However, a couple of data wrangling techniques are to be used to achieve a clean data set. As you can see there are 30 observations (rows) and 8 </a:t>
            </a:r>
            <a:r>
              <a:rPr lang="en-US" sz="2800" dirty="0" smtClean="0">
                <a:latin typeface="Times New Roman" panose="02020603050405020304" pitchFamily="18" charset="0"/>
                <a:cs typeface="Times New Roman" panose="02020603050405020304" pitchFamily="18" charset="0"/>
              </a:rPr>
              <a:t>variables in </a:t>
            </a:r>
            <a:r>
              <a:rPr lang="en-US" sz="2800" dirty="0">
                <a:latin typeface="Times New Roman" panose="02020603050405020304" pitchFamily="18" charset="0"/>
                <a:cs typeface="Times New Roman" panose="02020603050405020304" pitchFamily="18" charset="0"/>
              </a:rPr>
              <a:t>our dataset. All of the variables are very self-explanatory but there are a couple variables that need to be renamed, deleted, and added another variable to display </a:t>
            </a:r>
            <a:r>
              <a:rPr lang="en-US" sz="2800" dirty="0" smtClean="0">
                <a:latin typeface="Times New Roman" panose="02020603050405020304" pitchFamily="18" charset="0"/>
                <a:cs typeface="Times New Roman" panose="02020603050405020304" pitchFamily="18" charset="0"/>
              </a:rPr>
              <a:t>1 </a:t>
            </a: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the teams </a:t>
            </a:r>
            <a:r>
              <a:rPr lang="en-US" sz="2800" dirty="0" smtClean="0">
                <a:latin typeface="Times New Roman" panose="02020603050405020304" pitchFamily="18" charset="0"/>
                <a:cs typeface="Times New Roman" panose="02020603050405020304" pitchFamily="18" charset="0"/>
              </a:rPr>
              <a:t>that </a:t>
            </a:r>
            <a:r>
              <a:rPr lang="en-US" sz="2800" dirty="0" smtClean="0">
                <a:latin typeface="Times New Roman" panose="02020603050405020304" pitchFamily="18" charset="0"/>
                <a:cs typeface="Times New Roman" panose="02020603050405020304" pitchFamily="18" charset="0"/>
              </a:rPr>
              <a:t>have </a:t>
            </a:r>
            <a:r>
              <a:rPr lang="en-US" sz="2800" dirty="0">
                <a:latin typeface="Times New Roman" panose="02020603050405020304" pitchFamily="18" charset="0"/>
                <a:cs typeface="Times New Roman" panose="02020603050405020304" pitchFamily="18" charset="0"/>
              </a:rPr>
              <a:t>the capacity to increase attendance by an average of 1%, which is 179 </a:t>
            </a:r>
            <a:r>
              <a:rPr lang="en-US" sz="2800" dirty="0" smtClean="0">
                <a:latin typeface="Times New Roman" panose="02020603050405020304" pitchFamily="18" charset="0"/>
                <a:cs typeface="Times New Roman" panose="02020603050405020304" pitchFamily="18" charset="0"/>
              </a:rPr>
              <a:t>fans and 0 for otherwise.   </a:t>
            </a:r>
            <a:endParaRPr lang="en-US" sz="2800" dirty="0">
              <a:latin typeface="Times New Roman" panose="02020603050405020304" pitchFamily="18" charset="0"/>
              <a:cs typeface="Times New Roman" panose="02020603050405020304" pitchFamily="18" charset="0"/>
            </a:endParaRPr>
          </a:p>
        </p:txBody>
      </p:sp>
      <p:sp>
        <p:nvSpPr>
          <p:cNvPr id="62" name="Text Box 181"/>
          <p:cNvSpPr txBox="1">
            <a:spLocks noChangeArrowheads="1"/>
          </p:cNvSpPr>
          <p:nvPr/>
        </p:nvSpPr>
        <p:spPr bwMode="auto">
          <a:xfrm>
            <a:off x="29019955" y="14070963"/>
            <a:ext cx="81607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9</a:t>
            </a:r>
            <a:r>
              <a:rPr lang="en-US" sz="2400" b="1" dirty="0" smtClean="0">
                <a:latin typeface="Calibri" pitchFamily="34" charset="0"/>
              </a:rPr>
              <a:t>.</a:t>
            </a:r>
            <a:r>
              <a:rPr lang="en-US" sz="2400" dirty="0" smtClean="0">
                <a:latin typeface="Calibri" pitchFamily="34" charset="0"/>
              </a:rPr>
              <a:t>  Code for testing control dataset</a:t>
            </a:r>
            <a:endParaRPr lang="en-US" sz="2400" dirty="0">
              <a:latin typeface="Calibri" pitchFamily="34" charset="0"/>
            </a:endParaRPr>
          </a:p>
        </p:txBody>
      </p:sp>
      <p:pic>
        <p:nvPicPr>
          <p:cNvPr id="41" name="Picture 40"/>
          <p:cNvPicPr>
            <a:picLocks noChangeAspect="1"/>
          </p:cNvPicPr>
          <p:nvPr/>
        </p:nvPicPr>
        <p:blipFill>
          <a:blip r:embed="rId14"/>
          <a:stretch>
            <a:fillRect/>
          </a:stretch>
        </p:blipFill>
        <p:spPr>
          <a:xfrm>
            <a:off x="28976652" y="13088190"/>
            <a:ext cx="11167168" cy="780087"/>
          </a:xfrm>
          <a:prstGeom prst="rect">
            <a:avLst/>
          </a:prstGeom>
        </p:spPr>
      </p:pic>
      <p:sp>
        <p:nvSpPr>
          <p:cNvPr id="63" name="Text Box 181"/>
          <p:cNvSpPr txBox="1">
            <a:spLocks noChangeArrowheads="1"/>
          </p:cNvSpPr>
          <p:nvPr/>
        </p:nvSpPr>
        <p:spPr bwMode="auto">
          <a:xfrm>
            <a:off x="28976652" y="12329202"/>
            <a:ext cx="81607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8.</a:t>
            </a:r>
            <a:r>
              <a:rPr lang="en-US" sz="2400" dirty="0" smtClean="0">
                <a:latin typeface="Calibri" pitchFamily="34" charset="0"/>
              </a:rPr>
              <a:t>  Model summary includes P value and significance code</a:t>
            </a:r>
            <a:endParaRPr lang="en-US" sz="2400" dirty="0">
              <a:latin typeface="Calibri" pitchFamily="34" charset="0"/>
            </a:endParaRPr>
          </a:p>
        </p:txBody>
      </p:sp>
      <p:sp>
        <p:nvSpPr>
          <p:cNvPr id="64" name="Rectangle 63">
            <a:extLst>
              <a:ext uri="{FF2B5EF4-FFF2-40B4-BE49-F238E27FC236}">
                <a16:creationId xmlns:a16="http://schemas.microsoft.com/office/drawing/2014/main" id="{7D73365D-666F-493D-8380-6E4736A6ACA4}"/>
              </a:ext>
            </a:extLst>
          </p:cNvPr>
          <p:cNvSpPr/>
          <p:nvPr/>
        </p:nvSpPr>
        <p:spPr>
          <a:xfrm>
            <a:off x="28922108" y="24353611"/>
            <a:ext cx="14117523"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Future Work</a:t>
            </a:r>
            <a:endParaRPr lang="en-US" sz="4400" b="1" dirty="0">
              <a:solidFill>
                <a:schemeClr val="bg1"/>
              </a:solidFill>
            </a:endParaRPr>
          </a:p>
        </p:txBody>
      </p:sp>
      <p:sp>
        <p:nvSpPr>
          <p:cNvPr id="65" name="Text Box 193"/>
          <p:cNvSpPr txBox="1">
            <a:spLocks noChangeArrowheads="1"/>
          </p:cNvSpPr>
          <p:nvPr/>
        </p:nvSpPr>
        <p:spPr bwMode="auto">
          <a:xfrm>
            <a:off x="28886014" y="25139948"/>
            <a:ext cx="14096401" cy="129261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dirty="0"/>
              <a:t>In our future works we will create a program to merge data from various data sets to find more significant independent variables that can attribute to a better model that will influence the results for my dependent variable more </a:t>
            </a:r>
            <a:r>
              <a:rPr lang="en-US" dirty="0" smtClean="0"/>
              <a:t>significantly allowing a more efficient model to be constructed. </a:t>
            </a:r>
            <a:endParaRPr lang="en-US"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6734</TotalTime>
  <Words>1044</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Nketeh, Henry</cp:lastModifiedBy>
  <cp:revision>164</cp:revision>
  <cp:lastPrinted>2017-11-03T00:56:36Z</cp:lastPrinted>
  <dcterms:created xsi:type="dcterms:W3CDTF">2013-02-10T21:14:48Z</dcterms:created>
  <dcterms:modified xsi:type="dcterms:W3CDTF">2019-07-25T16:25:58Z</dcterms:modified>
</cp:coreProperties>
</file>