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288" r:id="rId3"/>
    <p:sldId id="319" r:id="rId4"/>
    <p:sldId id="333" r:id="rId5"/>
    <p:sldId id="334" r:id="rId6"/>
    <p:sldId id="335" r:id="rId7"/>
    <p:sldId id="329" r:id="rId8"/>
    <p:sldId id="328" r:id="rId9"/>
    <p:sldId id="331" r:id="rId10"/>
    <p:sldId id="332" r:id="rId11"/>
    <p:sldId id="336" r:id="rId12"/>
    <p:sldId id="33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해니" initials="이" lastIdx="3" clrIdx="0">
    <p:extLst>
      <p:ext uri="{19B8F6BF-5375-455C-9EA6-DF929625EA0E}">
        <p15:presenceInfo xmlns:p15="http://schemas.microsoft.com/office/powerpoint/2012/main" userId="S::2160340104@student.kopo.ac.kr::92c8feed-9ce2-4ced-8e7d-606742c3d44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655B77-D4D0-4395-AC39-7827940E4C11}" v="1" dt="2021-06-18T04:18:35.189"/>
    <p1510:client id="{E3EC2BA7-FEE9-4A65-B194-899E37FE73EB}" v="258" dt="2021-06-08T09:10:55.4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6T11:34:09.550" idx="1">
    <p:pos x="1369" y="589"/>
    <p:text>code data : 상품 코드 등
history data : 이력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6T11:34:09.550" idx="3">
    <p:pos x="1443" y="695"/>
    <p:text>code data : 상품 코드 등
history data : 이력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080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51AF1-BAFD-4C19-8AC2-F2A1F0DB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A01C66-116F-4C02-B255-F0B990D38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585251-4061-483C-BD95-1FC579822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80A743-0669-4FFD-9A7A-E2A1C52C2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8C72D5-B4DA-43F1-B828-DB11A8E5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92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98EED1-CD38-4424-9012-D5FDB74D5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E3A7FA-1503-4354-8843-1DB6C3456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EA6C64-EB75-464F-B421-DC24DEC1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093AA5-C4AA-4896-86FD-74E8833FE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A98B62-1082-406D-9683-5D5F5743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79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939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72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2BF1B-713A-4BF2-B3FA-8EECD18D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560D5A-8C35-46D0-A293-1F89284EB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91CA45-454F-4CCB-8264-C6D4ED62E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32BC14-8F04-45FB-A774-FA4C0B35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B89AEC-6193-4F23-BF5B-408CAFF66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BBA94E-B58A-463A-8E7C-8D6CB781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46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E4BED-74F7-4305-9733-812C430B9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73D264-365B-4267-A11E-466201D7C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08A133-7601-48E4-976C-8AAD547E0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AA4B87-DDC3-41FA-A885-A5149FA16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530B14-22DA-4F1F-9933-81F9CD284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F35878-869A-4AD4-BC5E-89B42C97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B98262-3221-4971-AFA2-E0E7B692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5E73E5-6B84-4E7B-B093-DFA28103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696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FDFFC-A5DA-47B9-AB0D-3F1C7C12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7802AC-7D9F-4300-AAB6-D4BD2465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68BD5B-C9E0-4869-A784-98201E5C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669250-03C5-4820-8A8B-1B63061BF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868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8EDB5F-B3D0-4D09-BECE-464BEB86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A6F361-4BA2-4C0E-B2CC-064105747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F99FF5-2544-4530-93FE-3B67BE47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546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6504F-AE4A-4D00-9805-7CE38EED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B07D91-C3A3-40F4-8A0A-BC744EA05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5919F7-91E3-4486-8D87-47CC6BCB7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95BA8A-42F2-4185-8ECC-D41FB20B3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7D8272-812B-4173-A51E-892DCD48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EF4D0D-D9E7-4704-AE8A-7C1EE1CB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624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5984F-9297-4204-976D-5358C6BF9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C6489C-2DAD-402A-A608-B10EB43B1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BCFEB5-08E8-4871-B2C6-651A24041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0434EE-EDC1-4F7E-8BB4-D8AD3C9A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31B93E-962D-415F-983E-86886114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2CCCAA-46E5-4148-B144-60CD8A8D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060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DE1816-71B9-400A-8CC7-44BFF5DB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8C06F4-3594-491C-AF7A-915D9FF52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103FF5-8184-4D22-9BB4-3FC1A8C6A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B9B38-F560-4835-ADA5-BB3DA7E9341F}" type="datetimeFigureOut">
              <a:rPr lang="ko-KR" altLang="en-US" smtClean="0"/>
              <a:t>2021-07-07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2EE54C-1A50-455E-9961-1A994E6AA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1AD29E-CD1E-43E7-A88D-12E22E987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606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C3C43F-08F5-4C3A-900D-3FEB000F525C}"/>
              </a:ext>
            </a:extLst>
          </p:cNvPr>
          <p:cNvSpPr txBox="1"/>
          <p:nvPr/>
        </p:nvSpPr>
        <p:spPr>
          <a:xfrm>
            <a:off x="587828" y="1240971"/>
            <a:ext cx="7378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프로젝트</a:t>
            </a: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금융상품 라이브 커머스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B920968-CFDF-4BD0-AC6C-17274661958D}"/>
              </a:ext>
            </a:extLst>
          </p:cNvPr>
          <p:cNvCxnSpPr/>
          <p:nvPr/>
        </p:nvCxnSpPr>
        <p:spPr>
          <a:xfrm>
            <a:off x="-3496" y="2054901"/>
            <a:ext cx="41549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2C5A5A8-A676-4337-81B2-7C60860A1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539060"/>
              </p:ext>
            </p:extLst>
          </p:nvPr>
        </p:nvGraphicFramePr>
        <p:xfrm>
          <a:off x="7684317" y="4863828"/>
          <a:ext cx="43622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이해니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2021.07.02</a:t>
                      </a:r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0.98</a:t>
                      </a:r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976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845049" cy="1119926"/>
            <a:chOff x="-31489" y="18355"/>
            <a:chExt cx="4845049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4738798" cy="1119926"/>
              <a:chOff x="565885" y="1076559"/>
              <a:chExt cx="4738798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47387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02.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주요기능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E2635BD-6961-4016-A929-191942E91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640165"/>
              </p:ext>
            </p:extLst>
          </p:nvPr>
        </p:nvGraphicFramePr>
        <p:xfrm>
          <a:off x="204684" y="943262"/>
          <a:ext cx="11727485" cy="5604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8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2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0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47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7339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업무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1st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2nd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3rd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데이터포맷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3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회원가입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일반회원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374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판매자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374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방송 달력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방송일정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달력에 나와 있는 방송 일정을 조회하는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방송시청 예약</a:t>
                      </a:r>
                      <a:endParaRPr lang="en-US" altLang="ko-KR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시청하고자 하는 방송 알림을 받는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방송시청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방송 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라이브 방송 진행을 신청하는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방송 시청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일반회원이 방송을 시청하는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방송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판매자가 방송을 시작하는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실시간 채팅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방송 중 실시간 채팅을 나누는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좋아요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싫어요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일반회원이 방송에 대해 좋아요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strike="noStrike" dirty="0" err="1">
                          <a:solidFill>
                            <a:schemeClr val="tx1"/>
                          </a:solidFill>
                        </a:rPr>
                        <a:t>싫어요를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 기록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판매 상품 링크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판매할 상품 링크로 연결되는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판매자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라이브 방송조회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판매자가 진행한 라이브 방송을 조회하는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226073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판매 상품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판매자가 판매하는 상품을 조회하는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410762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구독하기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일반회원이 판매자를 구독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알림 설정 하는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7436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42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A57DF08-BF3E-4EE4-9D25-0C6954C13271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971D1F1-4A23-4024-B12B-1C51903EFD24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7D91E82-FC46-4685-B271-D035645363BE}"/>
                </a:ext>
              </a:extLst>
            </p:cNvPr>
            <p:cNvGrpSpPr/>
            <p:nvPr/>
          </p:nvGrpSpPr>
          <p:grpSpPr>
            <a:xfrm>
              <a:off x="74762" y="18355"/>
              <a:ext cx="3680816" cy="1119926"/>
              <a:chOff x="565885" y="1076559"/>
              <a:chExt cx="3680816" cy="1119926"/>
            </a:xfrm>
          </p:grpSpPr>
          <p:sp>
            <p:nvSpPr>
              <p:cNvPr id="5" name="TextBox 8">
                <a:extLst>
                  <a:ext uri="{FF2B5EF4-FFF2-40B4-BE49-F238E27FC236}">
                    <a16:creationId xmlns:a16="http://schemas.microsoft.com/office/drawing/2014/main" id="{7228966A-76D0-4941-88B9-C0247FF09B9A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36808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02.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</a:t>
                </a:r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ERD</a:t>
                </a:r>
                <a:endParaRPr lang="ko-KR" altLang="en-US" sz="3600" b="1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C6205534-D0D1-4873-B616-10EA18D672E2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8465B95A-B3EF-474D-813C-93A9DC8C6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292436"/>
              </p:ext>
            </p:extLst>
          </p:nvPr>
        </p:nvGraphicFramePr>
        <p:xfrm>
          <a:off x="5990888" y="51276"/>
          <a:ext cx="5174859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953">
                  <a:extLst>
                    <a:ext uri="{9D8B030D-6E8A-4147-A177-3AD203B41FA5}">
                      <a16:colId xmlns:a16="http://schemas.microsoft.com/office/drawing/2014/main" val="4170420863"/>
                    </a:ext>
                  </a:extLst>
                </a:gridCol>
                <a:gridCol w="1724953">
                  <a:extLst>
                    <a:ext uri="{9D8B030D-6E8A-4147-A177-3AD203B41FA5}">
                      <a16:colId xmlns:a16="http://schemas.microsoft.com/office/drawing/2014/main" val="2961652570"/>
                    </a:ext>
                  </a:extLst>
                </a:gridCol>
                <a:gridCol w="1724953">
                  <a:extLst>
                    <a:ext uri="{9D8B030D-6E8A-4147-A177-3AD203B41FA5}">
                      <a16:colId xmlns:a16="http://schemas.microsoft.com/office/drawing/2014/main" val="3684166858"/>
                    </a:ext>
                  </a:extLst>
                </a:gridCol>
              </a:tblGrid>
              <a:tr h="127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ERD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개념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RDBMS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25125"/>
                  </a:ext>
                </a:extLst>
              </a:tr>
              <a:tr h="127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Entity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대상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Table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930224"/>
                  </a:ext>
                </a:extLst>
              </a:tr>
              <a:tr h="127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Attribute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쪼갤 수 없는 단위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Column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14591"/>
                  </a:ext>
                </a:extLst>
              </a:tr>
              <a:tr h="127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Relationship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연관성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관계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F.K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84985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9492874-E8D6-460A-9AEF-47E7BCB923E9}"/>
              </a:ext>
            </a:extLst>
          </p:cNvPr>
          <p:cNvSpPr txBox="1"/>
          <p:nvPr/>
        </p:nvSpPr>
        <p:spPr>
          <a:xfrm>
            <a:off x="414426" y="2645107"/>
            <a:ext cx="2473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</a:t>
            </a:r>
            <a:r>
              <a:rPr lang="en-US" altLang="ko-KR" sz="2400" b="1" dirty="0"/>
              <a:t>Entity </a:t>
            </a:r>
            <a:r>
              <a:rPr lang="ko-KR" altLang="en-US" sz="2400" b="1" dirty="0"/>
              <a:t>리스트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064E3B-BD7C-4889-9C6B-30B62E82FA6B}"/>
              </a:ext>
            </a:extLst>
          </p:cNvPr>
          <p:cNvSpPr txBox="1"/>
          <p:nvPr/>
        </p:nvSpPr>
        <p:spPr>
          <a:xfrm>
            <a:off x="414426" y="3876793"/>
            <a:ext cx="2956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</a:t>
            </a:r>
            <a:r>
              <a:rPr lang="en-US" altLang="ko-KR" sz="2400" b="1" dirty="0"/>
              <a:t>Attribute </a:t>
            </a:r>
            <a:r>
              <a:rPr lang="ko-KR" altLang="en-US" sz="2400" b="1" dirty="0"/>
              <a:t>리스트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4CFBDF-A67F-4897-9570-F117DE0B4E3E}"/>
              </a:ext>
            </a:extLst>
          </p:cNvPr>
          <p:cNvSpPr txBox="1"/>
          <p:nvPr/>
        </p:nvSpPr>
        <p:spPr>
          <a:xfrm>
            <a:off x="414426" y="5238203"/>
            <a:ext cx="3438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</a:t>
            </a:r>
            <a:r>
              <a:rPr lang="en-US" altLang="ko-KR" sz="2400" b="1" dirty="0"/>
              <a:t>Relationship </a:t>
            </a:r>
            <a:r>
              <a:rPr lang="ko-KR" altLang="en-US" sz="2400" b="1" dirty="0"/>
              <a:t>리스트</a:t>
            </a:r>
          </a:p>
        </p:txBody>
      </p:sp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B8B35802-6325-499A-A797-B3AA9193B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846177"/>
              </p:ext>
            </p:extLst>
          </p:nvPr>
        </p:nvGraphicFramePr>
        <p:xfrm>
          <a:off x="414426" y="946347"/>
          <a:ext cx="11258741" cy="5699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20">
                  <a:extLst>
                    <a:ext uri="{9D8B030D-6E8A-4147-A177-3AD203B41FA5}">
                      <a16:colId xmlns:a16="http://schemas.microsoft.com/office/drawing/2014/main" val="3479680749"/>
                    </a:ext>
                  </a:extLst>
                </a:gridCol>
                <a:gridCol w="1922358">
                  <a:extLst>
                    <a:ext uri="{9D8B030D-6E8A-4147-A177-3AD203B41FA5}">
                      <a16:colId xmlns:a16="http://schemas.microsoft.com/office/drawing/2014/main" val="191704392"/>
                    </a:ext>
                  </a:extLst>
                </a:gridCol>
                <a:gridCol w="2479134">
                  <a:extLst>
                    <a:ext uri="{9D8B030D-6E8A-4147-A177-3AD203B41FA5}">
                      <a16:colId xmlns:a16="http://schemas.microsoft.com/office/drawing/2014/main" val="582628319"/>
                    </a:ext>
                  </a:extLst>
                </a:gridCol>
                <a:gridCol w="3660874">
                  <a:extLst>
                    <a:ext uri="{9D8B030D-6E8A-4147-A177-3AD203B41FA5}">
                      <a16:colId xmlns:a16="http://schemas.microsoft.com/office/drawing/2014/main" val="927414362"/>
                    </a:ext>
                  </a:extLst>
                </a:gridCol>
                <a:gridCol w="2687455">
                  <a:extLst>
                    <a:ext uri="{9D8B030D-6E8A-4147-A177-3AD203B41FA5}">
                      <a16:colId xmlns:a16="http://schemas.microsoft.com/office/drawing/2014/main" val="2944193007"/>
                    </a:ext>
                  </a:extLst>
                </a:gridCol>
              </a:tblGrid>
              <a:tr h="4458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구분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(Code data/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History data)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Entity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Attribute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Relationship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521972"/>
                  </a:ext>
                </a:extLst>
              </a:tr>
              <a:tr h="569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회원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아이디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비밀번호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가입일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53044"/>
                  </a:ext>
                </a:extLst>
              </a:tr>
              <a:tr h="1188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방송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시퀀스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방송시작 일자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시간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제목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소개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판매자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판매 상품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실시간 채팅 시퀀스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좋아요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싫어요</a:t>
                      </a:r>
                      <a:endParaRPr lang="en-US" altLang="ko-K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14564"/>
                  </a:ext>
                </a:extLst>
              </a:tr>
              <a:tr h="5696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채팅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시퀀스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ID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시간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2481553"/>
                  </a:ext>
                </a:extLst>
              </a:tr>
              <a:tr h="301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시청 예약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ID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방송 </a:t>
                      </a:r>
                      <a:r>
                        <a:rPr lang="en-US" altLang="ko-KR" sz="800" dirty="0"/>
                        <a:t>SEQ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477706"/>
                  </a:ext>
                </a:extLst>
              </a:tr>
              <a:tr h="301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구매예약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 err="1"/>
                        <a:t>해피콜리스트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ID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금융상품 </a:t>
                      </a:r>
                      <a:r>
                        <a:rPr lang="en-US" altLang="ko-KR" sz="800" dirty="0"/>
                        <a:t>SEQ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0567414"/>
                  </a:ext>
                </a:extLst>
              </a:tr>
              <a:tr h="301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구독 리스트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ID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회원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유형 </a:t>
                      </a:r>
                      <a:r>
                        <a:rPr lang="en-US" altLang="ko-KR" sz="800" dirty="0"/>
                        <a:t>H) ID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4222617"/>
                  </a:ext>
                </a:extLst>
              </a:tr>
              <a:tr h="301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종료된 방송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시퀀스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방송시작 일자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시간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제목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소개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판매자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판매 상품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실시간 채팅 시퀀스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좋아요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싫어요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방송종료 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2408766"/>
                  </a:ext>
                </a:extLst>
              </a:tr>
              <a:tr h="301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종료된 방송 채팅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/>
                        <a:t>ID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방송 </a:t>
                      </a:r>
                      <a:r>
                        <a:rPr lang="en-US" altLang="ko-KR" sz="800" dirty="0"/>
                        <a:t>SEQ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채팅내용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채팅시간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796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91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A57DF08-BF3E-4EE4-9D25-0C6954C13271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971D1F1-4A23-4024-B12B-1C51903EFD24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7D91E82-FC46-4685-B271-D035645363BE}"/>
                </a:ext>
              </a:extLst>
            </p:cNvPr>
            <p:cNvGrpSpPr/>
            <p:nvPr/>
          </p:nvGrpSpPr>
          <p:grpSpPr>
            <a:xfrm>
              <a:off x="74762" y="18355"/>
              <a:ext cx="3680816" cy="1119926"/>
              <a:chOff x="565885" y="1076559"/>
              <a:chExt cx="3680816" cy="1119926"/>
            </a:xfrm>
          </p:grpSpPr>
          <p:sp>
            <p:nvSpPr>
              <p:cNvPr id="5" name="TextBox 8">
                <a:extLst>
                  <a:ext uri="{FF2B5EF4-FFF2-40B4-BE49-F238E27FC236}">
                    <a16:creationId xmlns:a16="http://schemas.microsoft.com/office/drawing/2014/main" id="{7228966A-76D0-4941-88B9-C0247FF09B9A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36808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02.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</a:t>
                </a:r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ERD</a:t>
                </a:r>
                <a:endParaRPr lang="ko-KR" altLang="en-US" sz="3600" b="1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C6205534-D0D1-4873-B616-10EA18D672E2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8465B95A-B3EF-474D-813C-93A9DC8C6309}"/>
              </a:ext>
            </a:extLst>
          </p:cNvPr>
          <p:cNvGraphicFramePr>
            <a:graphicFrameLocks noGrp="1"/>
          </p:cNvGraphicFramePr>
          <p:nvPr/>
        </p:nvGraphicFramePr>
        <p:xfrm>
          <a:off x="5990888" y="51276"/>
          <a:ext cx="5174859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953">
                  <a:extLst>
                    <a:ext uri="{9D8B030D-6E8A-4147-A177-3AD203B41FA5}">
                      <a16:colId xmlns:a16="http://schemas.microsoft.com/office/drawing/2014/main" val="4170420863"/>
                    </a:ext>
                  </a:extLst>
                </a:gridCol>
                <a:gridCol w="1724953">
                  <a:extLst>
                    <a:ext uri="{9D8B030D-6E8A-4147-A177-3AD203B41FA5}">
                      <a16:colId xmlns:a16="http://schemas.microsoft.com/office/drawing/2014/main" val="2961652570"/>
                    </a:ext>
                  </a:extLst>
                </a:gridCol>
                <a:gridCol w="1724953">
                  <a:extLst>
                    <a:ext uri="{9D8B030D-6E8A-4147-A177-3AD203B41FA5}">
                      <a16:colId xmlns:a16="http://schemas.microsoft.com/office/drawing/2014/main" val="3684166858"/>
                    </a:ext>
                  </a:extLst>
                </a:gridCol>
              </a:tblGrid>
              <a:tr h="127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ERD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개념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RDBMS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25125"/>
                  </a:ext>
                </a:extLst>
              </a:tr>
              <a:tr h="127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Entity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대상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Table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930224"/>
                  </a:ext>
                </a:extLst>
              </a:tr>
              <a:tr h="127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Attribute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쪼갤 수 없는 단위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Column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14591"/>
                  </a:ext>
                </a:extLst>
              </a:tr>
              <a:tr h="1276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Relationship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연관성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관계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F.K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84985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9492874-E8D6-460A-9AEF-47E7BCB923E9}"/>
              </a:ext>
            </a:extLst>
          </p:cNvPr>
          <p:cNvSpPr txBox="1"/>
          <p:nvPr/>
        </p:nvSpPr>
        <p:spPr>
          <a:xfrm>
            <a:off x="414426" y="2645107"/>
            <a:ext cx="2473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</a:t>
            </a:r>
            <a:r>
              <a:rPr lang="en-US" altLang="ko-KR" sz="2400" b="1" dirty="0"/>
              <a:t>Entity </a:t>
            </a:r>
            <a:r>
              <a:rPr lang="ko-KR" altLang="en-US" sz="2400" b="1" dirty="0"/>
              <a:t>리스트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064E3B-BD7C-4889-9C6B-30B62E82FA6B}"/>
              </a:ext>
            </a:extLst>
          </p:cNvPr>
          <p:cNvSpPr txBox="1"/>
          <p:nvPr/>
        </p:nvSpPr>
        <p:spPr>
          <a:xfrm>
            <a:off x="414426" y="3876793"/>
            <a:ext cx="2956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</a:t>
            </a:r>
            <a:r>
              <a:rPr lang="en-US" altLang="ko-KR" sz="2400" b="1" dirty="0"/>
              <a:t>Attribute </a:t>
            </a:r>
            <a:r>
              <a:rPr lang="ko-KR" altLang="en-US" sz="2400" b="1" dirty="0"/>
              <a:t>리스트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4CFBDF-A67F-4897-9570-F117DE0B4E3E}"/>
              </a:ext>
            </a:extLst>
          </p:cNvPr>
          <p:cNvSpPr txBox="1"/>
          <p:nvPr/>
        </p:nvSpPr>
        <p:spPr>
          <a:xfrm>
            <a:off x="414426" y="5238203"/>
            <a:ext cx="3438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</a:t>
            </a:r>
            <a:r>
              <a:rPr lang="en-US" altLang="ko-KR" sz="2400" b="1" dirty="0"/>
              <a:t>Relationship </a:t>
            </a:r>
            <a:r>
              <a:rPr lang="ko-KR" altLang="en-US" sz="2400" b="1" dirty="0"/>
              <a:t>리스트</a:t>
            </a:r>
          </a:p>
        </p:txBody>
      </p:sp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B8B35802-6325-499A-A797-B3AA9193B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838696"/>
              </p:ext>
            </p:extLst>
          </p:nvPr>
        </p:nvGraphicFramePr>
        <p:xfrm>
          <a:off x="518833" y="1075861"/>
          <a:ext cx="11258741" cy="5747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20">
                  <a:extLst>
                    <a:ext uri="{9D8B030D-6E8A-4147-A177-3AD203B41FA5}">
                      <a16:colId xmlns:a16="http://schemas.microsoft.com/office/drawing/2014/main" val="3479680749"/>
                    </a:ext>
                  </a:extLst>
                </a:gridCol>
                <a:gridCol w="1922358">
                  <a:extLst>
                    <a:ext uri="{9D8B030D-6E8A-4147-A177-3AD203B41FA5}">
                      <a16:colId xmlns:a16="http://schemas.microsoft.com/office/drawing/2014/main" val="191704392"/>
                    </a:ext>
                  </a:extLst>
                </a:gridCol>
                <a:gridCol w="2479134">
                  <a:extLst>
                    <a:ext uri="{9D8B030D-6E8A-4147-A177-3AD203B41FA5}">
                      <a16:colId xmlns:a16="http://schemas.microsoft.com/office/drawing/2014/main" val="582628319"/>
                    </a:ext>
                  </a:extLst>
                </a:gridCol>
                <a:gridCol w="3660874">
                  <a:extLst>
                    <a:ext uri="{9D8B030D-6E8A-4147-A177-3AD203B41FA5}">
                      <a16:colId xmlns:a16="http://schemas.microsoft.com/office/drawing/2014/main" val="927414362"/>
                    </a:ext>
                  </a:extLst>
                </a:gridCol>
                <a:gridCol w="2687455">
                  <a:extLst>
                    <a:ext uri="{9D8B030D-6E8A-4147-A177-3AD203B41FA5}">
                      <a16:colId xmlns:a16="http://schemas.microsoft.com/office/drawing/2014/main" val="2944193007"/>
                    </a:ext>
                  </a:extLst>
                </a:gridCol>
              </a:tblGrid>
              <a:tr h="4458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구분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(Code data/</a:t>
                      </a:r>
                    </a:p>
                    <a:p>
                      <a:pPr algn="ctr" latinLnBrk="1"/>
                      <a:r>
                        <a:rPr lang="en-US" altLang="ko-KR" sz="800" dirty="0"/>
                        <a:t>History data)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Entity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Attribute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Relationship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521972"/>
                  </a:ext>
                </a:extLst>
              </a:tr>
              <a:tr h="4589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금융상품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시퀀스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링크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상품명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상품소개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상품분류코드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53044"/>
                  </a:ext>
                </a:extLst>
              </a:tr>
              <a:tr h="4589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상품분류코드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상품코드</a:t>
                      </a:r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상품분류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14564"/>
                  </a:ext>
                </a:extLst>
              </a:tr>
              <a:tr h="4589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2481553"/>
                  </a:ext>
                </a:extLst>
              </a:tr>
              <a:tr h="4589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125906"/>
                  </a:ext>
                </a:extLst>
              </a:tr>
              <a:tr h="4589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477706"/>
                  </a:ext>
                </a:extLst>
              </a:tr>
              <a:tr h="4589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0567414"/>
                  </a:ext>
                </a:extLst>
              </a:tr>
              <a:tr h="4589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4222617"/>
                  </a:ext>
                </a:extLst>
              </a:tr>
              <a:tr h="4589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2408766"/>
                  </a:ext>
                </a:extLst>
              </a:tr>
              <a:tr h="4589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796068"/>
                  </a:ext>
                </a:extLst>
              </a:tr>
              <a:tr h="4589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309666"/>
                  </a:ext>
                </a:extLst>
              </a:tr>
              <a:tr h="45893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408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04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466825"/>
            <a:ext cx="4154905" cy="1714683"/>
            <a:chOff x="-31489" y="705191"/>
            <a:chExt cx="4154905" cy="1476317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2181508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705191"/>
              <a:ext cx="1810736" cy="1441780"/>
              <a:chOff x="565885" y="1763395"/>
              <a:chExt cx="1810736" cy="1441780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2558844"/>
                <a:ext cx="109196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목차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grpSp>
        <p:nvGrpSpPr>
          <p:cNvPr id="18" name="그룹 1"/>
          <p:cNvGrpSpPr>
            <a:grpSpLocks/>
          </p:cNvGrpSpPr>
          <p:nvPr/>
        </p:nvGrpSpPr>
        <p:grpSpPr bwMode="auto">
          <a:xfrm>
            <a:off x="4844699" y="2059985"/>
            <a:ext cx="4351337" cy="830998"/>
            <a:chOff x="5240111" y="2091647"/>
            <a:chExt cx="4351338" cy="831379"/>
          </a:xfrm>
        </p:grpSpPr>
        <p:sp>
          <p:nvSpPr>
            <p:cNvPr id="28" name="Text Box 5"/>
            <p:cNvSpPr txBox="1">
              <a:spLocks noChangeArrowheads="1"/>
            </p:cNvSpPr>
            <p:nvPr/>
          </p:nvSpPr>
          <p:spPr bwMode="auto">
            <a:xfrm>
              <a:off x="5240111" y="2091647"/>
              <a:ext cx="647700" cy="400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eaLnBrk="1" latinLnBrk="1" hangingPunct="1"/>
              <a:r>
                <a:rPr lang="en-US" altLang="ko-KR" sz="2000" dirty="0"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01.</a:t>
              </a:r>
              <a:endParaRPr lang="ko-KR" altLang="ko-KR" sz="2000" dirty="0"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5833836" y="2091648"/>
              <a:ext cx="3757613" cy="831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ko-KR" altLang="en-US" sz="20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프로젝트 개요</a:t>
              </a:r>
              <a:endParaRPr kumimoji="0" lang="en-US" altLang="ko-KR" sz="2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eaLnBrk="1" latinLnBrk="1" hangingPunct="1"/>
              <a:r>
                <a:rPr kumimoji="0"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   </a:t>
              </a:r>
              <a:r>
                <a:rPr kumimoji="0" lang="ko-KR" altLang="en-US" sz="1400" b="1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분석주제</a:t>
              </a:r>
              <a:endParaRPr kumimoji="0"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eaLnBrk="1" latinLnBrk="1" hangingPunct="1"/>
              <a:r>
                <a:rPr kumimoji="0" lang="en-US" altLang="ko-KR" sz="1400" b="1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   </a:t>
              </a:r>
              <a:r>
                <a:rPr kumimoji="0" lang="ko-KR" altLang="en-US" sz="1400" b="1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제약사항</a:t>
              </a:r>
              <a:endParaRPr kumimoji="0" lang="ko-KR" altLang="ko-KR" sz="14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0" name="그룹 1"/>
          <p:cNvGrpSpPr>
            <a:grpSpLocks/>
          </p:cNvGrpSpPr>
          <p:nvPr/>
        </p:nvGrpSpPr>
        <p:grpSpPr bwMode="auto">
          <a:xfrm>
            <a:off x="4857207" y="3083835"/>
            <a:ext cx="4351337" cy="400252"/>
            <a:chOff x="5240111" y="2357906"/>
            <a:chExt cx="4351338" cy="400436"/>
          </a:xfrm>
        </p:grpSpPr>
        <p:sp>
          <p:nvSpPr>
            <p:cNvPr id="31" name="Text Box 5"/>
            <p:cNvSpPr txBox="1">
              <a:spLocks noChangeArrowheads="1"/>
            </p:cNvSpPr>
            <p:nvPr/>
          </p:nvSpPr>
          <p:spPr bwMode="auto">
            <a:xfrm>
              <a:off x="5240111" y="2357906"/>
              <a:ext cx="647700" cy="400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eaLnBrk="1" latinLnBrk="1" hangingPunct="1"/>
              <a:r>
                <a:rPr lang="en-US" altLang="ko-KR" sz="2000" dirty="0"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02.</a:t>
              </a:r>
              <a:endParaRPr lang="ko-KR" altLang="ko-KR" sz="2000" dirty="0"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5833836" y="2357907"/>
              <a:ext cx="3757613" cy="400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ko-KR" altLang="en-US" sz="20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프로젝트 주요기능</a:t>
              </a:r>
              <a:r>
                <a:rPr kumimoji="0" lang="en-US" altLang="ko-KR" sz="20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(</a:t>
              </a:r>
              <a:r>
                <a:rPr kumimoji="0" lang="ko-KR" altLang="en-US" sz="20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핵심기능</a:t>
              </a:r>
              <a:r>
                <a:rPr kumimoji="0" lang="en-US" altLang="ko-KR" sz="20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36" name="그룹 1"/>
          <p:cNvGrpSpPr>
            <a:grpSpLocks/>
          </p:cNvGrpSpPr>
          <p:nvPr/>
        </p:nvGrpSpPr>
        <p:grpSpPr bwMode="auto">
          <a:xfrm>
            <a:off x="4853795" y="4382378"/>
            <a:ext cx="4351337" cy="1046441"/>
            <a:chOff x="5240111" y="2091647"/>
            <a:chExt cx="4351338" cy="1046921"/>
          </a:xfrm>
        </p:grpSpPr>
        <p:sp>
          <p:nvSpPr>
            <p:cNvPr id="37" name="Text Box 5"/>
            <p:cNvSpPr txBox="1">
              <a:spLocks noChangeArrowheads="1"/>
            </p:cNvSpPr>
            <p:nvPr/>
          </p:nvSpPr>
          <p:spPr bwMode="auto">
            <a:xfrm>
              <a:off x="5240111" y="2091647"/>
              <a:ext cx="647700" cy="400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eaLnBrk="1" latinLnBrk="1" hangingPunct="1"/>
              <a:r>
                <a:rPr lang="en-US" altLang="ko-KR" sz="2000" dirty="0">
                  <a:solidFill>
                    <a:schemeClr val="bg1">
                      <a:lumMod val="75000"/>
                    </a:schemeClr>
                  </a:solidFill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04.</a:t>
              </a:r>
              <a:endParaRPr lang="ko-KR" altLang="ko-KR" sz="20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8" name="Text Box 5"/>
            <p:cNvSpPr txBox="1">
              <a:spLocks noChangeArrowheads="1"/>
            </p:cNvSpPr>
            <p:nvPr/>
          </p:nvSpPr>
          <p:spPr bwMode="auto">
            <a:xfrm>
              <a:off x="5833836" y="2091648"/>
              <a:ext cx="3757613" cy="1046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ko-KR" altLang="en-US" sz="20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프로젝트 환경</a:t>
              </a:r>
              <a:endParaRPr kumimoji="0" lang="en-US" altLang="ko-KR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eaLnBrk="1" latinLnBrk="1" hangingPunct="1"/>
              <a:r>
                <a:rPr kumimoji="0" lang="en-US" altLang="ko-KR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   </a:t>
              </a:r>
              <a:r>
                <a:rPr kumimoji="0" lang="ko-KR" altLang="en-US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시스템 구성도</a:t>
              </a:r>
              <a:endParaRPr kumimoji="0" lang="en-US" altLang="ko-KR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eaLnBrk="1" latinLnBrk="1" hangingPunct="1"/>
              <a:r>
                <a:rPr kumimoji="0" lang="en-US" altLang="ko-KR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   </a:t>
              </a:r>
              <a:r>
                <a:rPr kumimoji="0" lang="ko-KR" altLang="en-US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기능 구성도</a:t>
              </a:r>
              <a:endParaRPr kumimoji="0" lang="en-US" altLang="ko-KR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eaLnBrk="1" latinLnBrk="1" hangingPunct="1"/>
              <a:r>
                <a:rPr kumimoji="0" lang="en-US" altLang="ko-KR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   SW</a:t>
              </a:r>
              <a:r>
                <a:rPr kumimoji="0" lang="ko-KR" altLang="en-US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</a:t>
              </a:r>
              <a:r>
                <a:rPr kumimoji="0" lang="en-US" altLang="ko-KR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Stack</a:t>
              </a:r>
              <a:endParaRPr kumimoji="0" lang="ko-KR" altLang="ko-KR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7" name="그룹 1">
            <a:extLst>
              <a:ext uri="{FF2B5EF4-FFF2-40B4-BE49-F238E27FC236}">
                <a16:creationId xmlns:a16="http://schemas.microsoft.com/office/drawing/2014/main" id="{E0A2B2DF-1AFF-4EC7-8D0F-57EB366FB5E0}"/>
              </a:ext>
            </a:extLst>
          </p:cNvPr>
          <p:cNvGrpSpPr>
            <a:grpSpLocks/>
          </p:cNvGrpSpPr>
          <p:nvPr/>
        </p:nvGrpSpPr>
        <p:grpSpPr bwMode="auto">
          <a:xfrm>
            <a:off x="4858775" y="3735857"/>
            <a:ext cx="4351337" cy="400252"/>
            <a:chOff x="5240111" y="2357906"/>
            <a:chExt cx="4351338" cy="400436"/>
          </a:xfrm>
        </p:grpSpPr>
        <p:sp>
          <p:nvSpPr>
            <p:cNvPr id="19" name="Text Box 5">
              <a:extLst>
                <a:ext uri="{FF2B5EF4-FFF2-40B4-BE49-F238E27FC236}">
                  <a16:creationId xmlns:a16="http://schemas.microsoft.com/office/drawing/2014/main" id="{F065B43A-D626-4D4E-BF31-99A959253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0111" y="2357906"/>
              <a:ext cx="647700" cy="400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eaLnBrk="1" latinLnBrk="1" hangingPunct="1"/>
              <a:r>
                <a:rPr lang="en-US" altLang="ko-KR" sz="2000" dirty="0">
                  <a:solidFill>
                    <a:schemeClr val="bg1">
                      <a:lumMod val="65000"/>
                    </a:schemeClr>
                  </a:solidFill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03.</a:t>
              </a:r>
              <a:endParaRPr lang="ko-KR" altLang="ko-KR" sz="2000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Text Box 5">
              <a:extLst>
                <a:ext uri="{FF2B5EF4-FFF2-40B4-BE49-F238E27FC236}">
                  <a16:creationId xmlns:a16="http://schemas.microsoft.com/office/drawing/2014/main" id="{1B21547A-F9F7-44FC-BC5D-FF1EF5671B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3836" y="2357907"/>
              <a:ext cx="3757613" cy="400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ko-KR" altLang="en-US" sz="2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프로젝트 일정</a:t>
              </a:r>
              <a:endParaRPr kumimoji="0" lang="en-US" altLang="ko-K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971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3831498" cy="1119926"/>
              <a:chOff x="565885" y="1076559"/>
              <a:chExt cx="3831498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38314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01.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개요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CAEB40-EB06-43C0-BE7D-34B0CD4F4462}"/>
              </a:ext>
            </a:extLst>
          </p:cNvPr>
          <p:cNvSpPr txBox="1"/>
          <p:nvPr/>
        </p:nvSpPr>
        <p:spPr>
          <a:xfrm>
            <a:off x="414426" y="960684"/>
            <a:ext cx="194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분석 주제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CBCCA-9A34-448F-B23E-2955E0444207}"/>
              </a:ext>
            </a:extLst>
          </p:cNvPr>
          <p:cNvSpPr txBox="1"/>
          <p:nvPr/>
        </p:nvSpPr>
        <p:spPr>
          <a:xfrm>
            <a:off x="920503" y="1459734"/>
            <a:ext cx="1042058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주제</a:t>
            </a:r>
            <a:r>
              <a:rPr lang="en-US" altLang="ko-KR" b="1" dirty="0"/>
              <a:t> : </a:t>
            </a:r>
            <a:r>
              <a:rPr lang="ko-KR" altLang="en-US" dirty="0"/>
              <a:t>금융상품 온라인 라이브 커머스 서비스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제안배경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신종 코로나바이러스 </a:t>
            </a:r>
            <a:r>
              <a:rPr lang="ko-KR" altLang="en-US" dirty="0" err="1"/>
              <a:t>감염증</a:t>
            </a:r>
            <a:r>
              <a:rPr lang="en-US" altLang="ko-KR" dirty="0"/>
              <a:t>(</a:t>
            </a:r>
            <a:r>
              <a:rPr lang="ko-KR" altLang="en-US" dirty="0"/>
              <a:t>코로나</a:t>
            </a:r>
            <a:r>
              <a:rPr lang="en-US" altLang="ko-KR" dirty="0"/>
              <a:t>19) </a:t>
            </a:r>
            <a:r>
              <a:rPr lang="ko-KR" altLang="en-US" dirty="0"/>
              <a:t>사태로 소비 양상이 대면에서 비대면으로 바뀌면서 </a:t>
            </a:r>
            <a:br>
              <a:rPr lang="en-US" altLang="ko-KR" dirty="0"/>
            </a:br>
            <a:r>
              <a:rPr lang="ko-KR" altLang="en-US" dirty="0"/>
              <a:t>라이브 커머스</a:t>
            </a:r>
            <a:r>
              <a:rPr lang="en-US" altLang="ko-KR" dirty="0"/>
              <a:t>(</a:t>
            </a:r>
            <a:r>
              <a:rPr lang="ko-KR" altLang="en-US" dirty="0"/>
              <a:t>모바일 홈쇼핑</a:t>
            </a:r>
            <a:r>
              <a:rPr lang="en-US" altLang="ko-KR" dirty="0"/>
              <a:t>)</a:t>
            </a:r>
            <a:r>
              <a:rPr lang="ko-KR" altLang="en-US" dirty="0"/>
              <a:t>가 쇼핑의 굵직한 흐름으로 자리잡음</a:t>
            </a:r>
            <a:r>
              <a:rPr lang="en-US" altLang="ko-K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중국의 경우 라이브 커머스 산업이 이미 보편화되어 있음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특히 중국에선 라이브방송을 통한 보험판매가 상당한 성과를 보이고 있음</a:t>
            </a:r>
            <a:br>
              <a:rPr lang="en-US" altLang="ko-KR" dirty="0"/>
            </a:br>
            <a:endParaRPr lang="en-US" altLang="ko-KR" b="1" dirty="0"/>
          </a:p>
          <a:p>
            <a:r>
              <a:rPr lang="en-US" altLang="ko-KR" b="1" dirty="0"/>
              <a:t>3. </a:t>
            </a:r>
            <a:r>
              <a:rPr lang="ko-KR" altLang="en-US" b="1" dirty="0"/>
              <a:t>주요 서비스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라이브 비디오 스트리밍 서비스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실시간 채팅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금융 상품 판매</a:t>
            </a:r>
            <a:r>
              <a:rPr lang="en-US" altLang="ko-KR" dirty="0"/>
              <a:t> URL</a:t>
            </a:r>
            <a:r>
              <a:rPr lang="ko-KR" altLang="en-US" dirty="0"/>
              <a:t> 연결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해외 </a:t>
            </a:r>
            <a:r>
              <a:rPr lang="ko-KR" altLang="en-US" dirty="0" err="1"/>
              <a:t>언어팩</a:t>
            </a:r>
            <a:r>
              <a:rPr lang="ko-KR" altLang="en-US" dirty="0"/>
              <a:t> 제공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영업사원이 영업을 하고 자신 실적을 조회하고 분석하는 웹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이번 달 신규 고객 영업 수 </a:t>
            </a:r>
            <a:r>
              <a:rPr lang="en-US" altLang="ko-KR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이번 달 영업 달성 액 </a:t>
            </a:r>
            <a:r>
              <a:rPr lang="en-US" altLang="ko-KR" dirty="0"/>
              <a:t>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온라인 실적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오프라인 실적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상품의 영업실적 조회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적금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이번 달 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시간 별 영업 실적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4. </a:t>
            </a:r>
            <a:r>
              <a:rPr lang="ko-KR" altLang="en-US" b="1" dirty="0"/>
              <a:t>기대효과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‘</a:t>
            </a:r>
            <a:r>
              <a:rPr lang="ko-KR" altLang="en-US" dirty="0"/>
              <a:t>금융상품</a:t>
            </a:r>
            <a:r>
              <a:rPr lang="en-US" altLang="ko-KR" dirty="0"/>
              <a:t>+</a:t>
            </a:r>
            <a:r>
              <a:rPr lang="ko-KR" altLang="en-US" dirty="0"/>
              <a:t>디지털화</a:t>
            </a:r>
            <a:r>
              <a:rPr lang="en-US" altLang="ko-KR" dirty="0"/>
              <a:t>+</a:t>
            </a:r>
            <a:r>
              <a:rPr lang="ko-KR" altLang="en-US" dirty="0" err="1"/>
              <a:t>뉴미디어’를</a:t>
            </a:r>
            <a:r>
              <a:rPr lang="ko-KR" altLang="en-US" dirty="0"/>
              <a:t> 결합한 마케팅 방식은 해외 시장 진입 시</a:t>
            </a:r>
            <a:r>
              <a:rPr lang="en-US" altLang="ko-KR" dirty="0"/>
              <a:t>, </a:t>
            </a:r>
            <a:r>
              <a:rPr lang="ko-KR" altLang="en-US" dirty="0"/>
              <a:t>고객들에게 자사 브랜드를 효과적으로 알릴 수 있음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비대면</a:t>
            </a:r>
            <a:r>
              <a:rPr lang="ko-KR" altLang="en-US" dirty="0"/>
              <a:t> 영업 기회 창출로</a:t>
            </a:r>
            <a:r>
              <a:rPr lang="en-US" altLang="ko-KR" dirty="0"/>
              <a:t>, </a:t>
            </a:r>
            <a:r>
              <a:rPr lang="ko-KR" altLang="en-US" dirty="0"/>
              <a:t>금융 상품 매출을 증대 시킬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6254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3831498" cy="1119926"/>
              <a:chOff x="565885" y="1076559"/>
              <a:chExt cx="3831498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38314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01.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개요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CAEB40-EB06-43C0-BE7D-34B0CD4F4462}"/>
              </a:ext>
            </a:extLst>
          </p:cNvPr>
          <p:cNvSpPr txBox="1"/>
          <p:nvPr/>
        </p:nvSpPr>
        <p:spPr>
          <a:xfrm>
            <a:off x="414426" y="960684"/>
            <a:ext cx="4842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아이디어 및 제품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서비스</a:t>
            </a:r>
            <a:r>
              <a:rPr lang="en-US" altLang="ko-KR" sz="2400" b="1" dirty="0"/>
              <a:t>) </a:t>
            </a:r>
            <a:r>
              <a:rPr lang="ko-KR" altLang="en-US" sz="2400" b="1" dirty="0"/>
              <a:t>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CBCCA-9A34-448F-B23E-2955E0444207}"/>
              </a:ext>
            </a:extLst>
          </p:cNvPr>
          <p:cNvSpPr txBox="1"/>
          <p:nvPr/>
        </p:nvSpPr>
        <p:spPr>
          <a:xfrm>
            <a:off x="920503" y="1459734"/>
            <a:ext cx="104205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아이디어</a:t>
            </a:r>
            <a:r>
              <a:rPr lang="en-US" altLang="ko-KR" b="1" dirty="0"/>
              <a:t> : </a:t>
            </a:r>
            <a:r>
              <a:rPr lang="ko-KR" altLang="en-US" dirty="0"/>
              <a:t>금융상품 라이브 커머스 서비스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제안배경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라이브 커머스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’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란 라이브 스트리밍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(live streaming)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과 커머스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(commerce)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의 합성어로 생방송을 통해 소비자와 소통하며 물건을 판매하는 전자상거래 방식임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최근 신종 코로나바이러스 </a:t>
            </a:r>
            <a:r>
              <a:rPr lang="ko-KR" altLang="en-US" dirty="0" err="1"/>
              <a:t>감염증</a:t>
            </a:r>
            <a:r>
              <a:rPr lang="en-US" altLang="ko-KR" dirty="0"/>
              <a:t>(</a:t>
            </a:r>
            <a:r>
              <a:rPr lang="ko-KR" altLang="en-US" dirty="0"/>
              <a:t>코로나</a:t>
            </a:r>
            <a:r>
              <a:rPr lang="en-US" altLang="ko-KR" dirty="0"/>
              <a:t>19) </a:t>
            </a:r>
            <a:r>
              <a:rPr lang="ko-KR" altLang="en-US" dirty="0"/>
              <a:t>사태로 소비 양상이 대면에서 비대면으로 바뀌면서 라이브 커머스</a:t>
            </a:r>
            <a:r>
              <a:rPr lang="en-US" altLang="ko-KR" dirty="0"/>
              <a:t>(</a:t>
            </a:r>
            <a:r>
              <a:rPr lang="ko-KR" altLang="en-US" dirty="0"/>
              <a:t>모바일 홈쇼핑</a:t>
            </a:r>
            <a:r>
              <a:rPr lang="en-US" altLang="ko-KR" dirty="0"/>
              <a:t>)</a:t>
            </a:r>
            <a:r>
              <a:rPr lang="ko-KR" altLang="en-US" dirty="0"/>
              <a:t>가 쇼핑의 굵직한 흐름으로 자리잡음</a:t>
            </a:r>
            <a:r>
              <a:rPr lang="en-US" altLang="ko-K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실제로 중국의 경우 라이브 커머스 산업이 이미 보편화되어 있으며</a:t>
            </a:r>
            <a:r>
              <a:rPr lang="en-US" altLang="ko-KR" dirty="0"/>
              <a:t>, </a:t>
            </a:r>
            <a:r>
              <a:rPr lang="ko-KR" altLang="en-US" dirty="0"/>
              <a:t>라이브 커머스 방송을 통한 보험 상품 판매가 상당한 성과를 보이고 있음</a:t>
            </a:r>
            <a:endParaRPr lang="en-US" altLang="ko-KR" dirty="0"/>
          </a:p>
          <a:p>
            <a:endParaRPr lang="en-US" altLang="ko-KR" b="1" dirty="0"/>
          </a:p>
          <a:p>
            <a:r>
              <a:rPr lang="en-US" altLang="ko-KR" b="1" dirty="0"/>
              <a:t>3. </a:t>
            </a:r>
            <a:r>
              <a:rPr lang="ko-KR" altLang="en-US" b="1" dirty="0"/>
              <a:t>주요 서비스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라이브 비디오 스트리밍 서비스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실시간 채팅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금융 상품 판매</a:t>
            </a:r>
            <a:r>
              <a:rPr lang="en-US" altLang="ko-KR" dirty="0"/>
              <a:t> URL</a:t>
            </a:r>
            <a:r>
              <a:rPr lang="ko-KR" altLang="en-US" dirty="0"/>
              <a:t> 연결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해외 </a:t>
            </a:r>
            <a:r>
              <a:rPr lang="ko-KR" altLang="en-US" dirty="0" err="1"/>
              <a:t>언어팩</a:t>
            </a:r>
            <a:r>
              <a:rPr lang="ko-KR" altLang="en-US" dirty="0"/>
              <a:t> 제공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4. </a:t>
            </a:r>
            <a:r>
              <a:rPr lang="ko-KR" altLang="en-US" b="1" dirty="0"/>
              <a:t>기대효과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‘</a:t>
            </a:r>
            <a:r>
              <a:rPr lang="ko-KR" altLang="en-US" dirty="0"/>
              <a:t>금융상품</a:t>
            </a:r>
            <a:r>
              <a:rPr lang="en-US" altLang="ko-KR" dirty="0"/>
              <a:t>+</a:t>
            </a:r>
            <a:r>
              <a:rPr lang="ko-KR" altLang="en-US" dirty="0"/>
              <a:t>디지털화</a:t>
            </a:r>
            <a:r>
              <a:rPr lang="en-US" altLang="ko-KR" dirty="0"/>
              <a:t>+</a:t>
            </a:r>
            <a:r>
              <a:rPr lang="ko-KR" altLang="en-US" dirty="0" err="1"/>
              <a:t>뉴미디어’를</a:t>
            </a:r>
            <a:r>
              <a:rPr lang="ko-KR" altLang="en-US" dirty="0"/>
              <a:t> 결합한 마케팅 방식은 해외 시장 진입 시</a:t>
            </a:r>
            <a:r>
              <a:rPr lang="en-US" altLang="ko-KR" dirty="0"/>
              <a:t>, </a:t>
            </a:r>
            <a:r>
              <a:rPr lang="ko-KR" altLang="en-US" dirty="0"/>
              <a:t>고객들에게 자사 브랜드를 효과적으로 알릴 수 있음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비대면</a:t>
            </a:r>
            <a:r>
              <a:rPr lang="ko-KR" altLang="en-US" dirty="0"/>
              <a:t> 영업 기회 창출로</a:t>
            </a:r>
            <a:r>
              <a:rPr lang="en-US" altLang="ko-KR" dirty="0"/>
              <a:t>, </a:t>
            </a:r>
            <a:r>
              <a:rPr lang="ko-KR" altLang="en-US" dirty="0"/>
              <a:t>금융 상품 매출을 증대 시킬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237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3831498" cy="1119926"/>
              <a:chOff x="565885" y="1076559"/>
              <a:chExt cx="3831498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38314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01.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개요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CAEB40-EB06-43C0-BE7D-34B0CD4F4462}"/>
              </a:ext>
            </a:extLst>
          </p:cNvPr>
          <p:cNvSpPr txBox="1"/>
          <p:nvPr/>
        </p:nvSpPr>
        <p:spPr>
          <a:xfrm>
            <a:off x="414426" y="960684"/>
            <a:ext cx="3589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차별성 및 구현가능성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CBCCA-9A34-448F-B23E-2955E0444207}"/>
              </a:ext>
            </a:extLst>
          </p:cNvPr>
          <p:cNvSpPr txBox="1"/>
          <p:nvPr/>
        </p:nvSpPr>
        <p:spPr>
          <a:xfrm>
            <a:off x="920503" y="1459734"/>
            <a:ext cx="104205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기존 라이브 커머스와의 차별성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기존 금융권 서비스와의 차별성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구현 가능성 </a:t>
            </a:r>
            <a:r>
              <a:rPr lang="en-US" altLang="ko-KR" dirty="0"/>
              <a:t>&amp; </a:t>
            </a:r>
            <a:r>
              <a:rPr lang="ko-KR" altLang="en-US" dirty="0"/>
              <a:t>구현 계획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dirty="0"/>
              <a:t>WebRTC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505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3831498" cy="1119926"/>
              <a:chOff x="565885" y="1076559"/>
              <a:chExt cx="3831498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38314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01.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개요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CAEB40-EB06-43C0-BE7D-34B0CD4F4462}"/>
              </a:ext>
            </a:extLst>
          </p:cNvPr>
          <p:cNvSpPr txBox="1"/>
          <p:nvPr/>
        </p:nvSpPr>
        <p:spPr>
          <a:xfrm>
            <a:off x="414426" y="960684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시장분석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CBCCA-9A34-448F-B23E-2955E0444207}"/>
              </a:ext>
            </a:extLst>
          </p:cNvPr>
          <p:cNvSpPr txBox="1"/>
          <p:nvPr/>
        </p:nvSpPr>
        <p:spPr>
          <a:xfrm>
            <a:off x="920503" y="1459734"/>
            <a:ext cx="104205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통계청 자료 및 신문기사에 의거한 시장 수요 근거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경쟁제품 현황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[4P, 5force, STP </a:t>
            </a:r>
            <a:r>
              <a:rPr lang="ko-KR" altLang="en-US" dirty="0"/>
              <a:t>등등 마케팅기법</a:t>
            </a:r>
            <a:r>
              <a:rPr lang="en-US" altLang="ko-KR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30216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3831498" cy="1119926"/>
              <a:chOff x="565885" y="1076559"/>
              <a:chExt cx="3831498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38314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01.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개요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4AED63C-25CB-4618-B7CF-5B502A06024F}"/>
              </a:ext>
            </a:extLst>
          </p:cNvPr>
          <p:cNvSpPr txBox="1"/>
          <p:nvPr/>
        </p:nvSpPr>
        <p:spPr>
          <a:xfrm>
            <a:off x="414426" y="960684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사업모델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086964F-21BA-491A-A5B0-257A2E93C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81171"/>
              </p:ext>
            </p:extLst>
          </p:nvPr>
        </p:nvGraphicFramePr>
        <p:xfrm>
          <a:off x="708526" y="1677842"/>
          <a:ext cx="11043763" cy="3717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4595">
                  <a:extLst>
                    <a:ext uri="{9D8B030D-6E8A-4147-A177-3AD203B41FA5}">
                      <a16:colId xmlns:a16="http://schemas.microsoft.com/office/drawing/2014/main" val="2282915502"/>
                    </a:ext>
                  </a:extLst>
                </a:gridCol>
                <a:gridCol w="4444584">
                  <a:extLst>
                    <a:ext uri="{9D8B030D-6E8A-4147-A177-3AD203B41FA5}">
                      <a16:colId xmlns:a16="http://schemas.microsoft.com/office/drawing/2014/main" val="1918327147"/>
                    </a:ext>
                  </a:extLst>
                </a:gridCol>
                <a:gridCol w="4444584">
                  <a:extLst>
                    <a:ext uri="{9D8B030D-6E8A-4147-A177-3AD203B41FA5}">
                      <a16:colId xmlns:a16="http://schemas.microsoft.com/office/drawing/2014/main" val="3596216971"/>
                    </a:ext>
                  </a:extLst>
                </a:gridCol>
              </a:tblGrid>
              <a:tr h="2807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자 플랫폼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자사 플랫폼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539143"/>
                  </a:ext>
                </a:extLst>
              </a:tr>
              <a:tr h="15231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알리페이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틱톡</a:t>
                      </a:r>
                      <a:r>
                        <a:rPr lang="ko-KR" altLang="en-US" dirty="0"/>
                        <a:t> 등 제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자 플랫폼에 공식 계정을 개설하고 라이브 커머스 진행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자사 플랫폼에 라이브 커머스 플랫폼을 갖추고 고객들을 유인하는 방법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277215"/>
                  </a:ext>
                </a:extLst>
              </a:tr>
              <a:tr h="2807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시청자 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용이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불리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165634"/>
                  </a:ext>
                </a:extLst>
              </a:tr>
              <a:tr h="2807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자사 앱 가입 유도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불리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용이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839203"/>
                  </a:ext>
                </a:extLst>
              </a:tr>
              <a:tr h="2807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투자 비용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적음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01911"/>
                  </a:ext>
                </a:extLst>
              </a:tr>
              <a:tr h="2807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수수료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711563"/>
                  </a:ext>
                </a:extLst>
              </a:tr>
              <a:tr h="2807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수익창출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573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65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3831498" cy="1119926"/>
              <a:chOff x="565885" y="1076559"/>
              <a:chExt cx="3831498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38314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01.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개요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070CEEA-B273-4E5E-BC09-A3C1D6ABE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382242"/>
              </p:ext>
            </p:extLst>
          </p:nvPr>
        </p:nvGraphicFramePr>
        <p:xfrm>
          <a:off x="216569" y="1466939"/>
          <a:ext cx="11694695" cy="5244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65">
                  <a:extLst>
                    <a:ext uri="{9D8B030D-6E8A-4147-A177-3AD203B41FA5}">
                      <a16:colId xmlns:a16="http://schemas.microsoft.com/office/drawing/2014/main" val="1742361273"/>
                    </a:ext>
                  </a:extLst>
                </a:gridCol>
                <a:gridCol w="2040977">
                  <a:extLst>
                    <a:ext uri="{9D8B030D-6E8A-4147-A177-3AD203B41FA5}">
                      <a16:colId xmlns:a16="http://schemas.microsoft.com/office/drawing/2014/main" val="774706958"/>
                    </a:ext>
                  </a:extLst>
                </a:gridCol>
                <a:gridCol w="2933906">
                  <a:extLst>
                    <a:ext uri="{9D8B030D-6E8A-4147-A177-3AD203B41FA5}">
                      <a16:colId xmlns:a16="http://schemas.microsoft.com/office/drawing/2014/main" val="1298507484"/>
                    </a:ext>
                  </a:extLst>
                </a:gridCol>
                <a:gridCol w="6009547">
                  <a:extLst>
                    <a:ext uri="{9D8B030D-6E8A-4147-A177-3AD203B41FA5}">
                      <a16:colId xmlns:a16="http://schemas.microsoft.com/office/drawing/2014/main" val="2312185058"/>
                    </a:ext>
                  </a:extLst>
                </a:gridCol>
              </a:tblGrid>
              <a:tr h="262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no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기업명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라이브 커머스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상세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690497"/>
                  </a:ext>
                </a:extLst>
              </a:tr>
              <a:tr h="262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신한은행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/>
                        <a:t>쏠라이브</a:t>
                      </a:r>
                      <a:r>
                        <a:rPr lang="ko-KR" altLang="en-US" sz="1400" dirty="0"/>
                        <a:t> 버텨라 </a:t>
                      </a:r>
                      <a:r>
                        <a:rPr lang="ko-KR" altLang="en-US" sz="1400" dirty="0" err="1"/>
                        <a:t>챌린지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자사 모바일 앱 쏠</a:t>
                      </a:r>
                      <a:r>
                        <a:rPr lang="en-US" altLang="ko-KR" sz="1400" dirty="0"/>
                        <a:t>(SOL)</a:t>
                      </a:r>
                      <a:r>
                        <a:rPr lang="ko-KR" altLang="en-US" sz="1400" dirty="0"/>
                        <a:t>을 통한 라이브 방송 진행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신한 </a:t>
                      </a:r>
                      <a:r>
                        <a:rPr lang="ko-KR" altLang="en-US" sz="1400" dirty="0" err="1"/>
                        <a:t>인싸</a:t>
                      </a:r>
                      <a:r>
                        <a:rPr lang="ko-KR" altLang="en-US" sz="1400" dirty="0"/>
                        <a:t> 자유적금</a:t>
                      </a:r>
                      <a:r>
                        <a:rPr lang="en-US" altLang="ko-KR" sz="1400" dirty="0"/>
                        <a:t>’ </a:t>
                      </a:r>
                      <a:r>
                        <a:rPr lang="ko-KR" altLang="en-US" sz="1400" dirty="0"/>
                        <a:t>만기 이자를 대한항공 </a:t>
                      </a:r>
                      <a:r>
                        <a:rPr lang="ko-KR" altLang="en-US" sz="1400" dirty="0" err="1"/>
                        <a:t>스카이패스</a:t>
                      </a:r>
                      <a:r>
                        <a:rPr lang="ko-KR" altLang="en-US" sz="1400" dirty="0"/>
                        <a:t> 마일리지로 전환하는 이벤트를 라이브 커머스로 진행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30274542"/>
                  </a:ext>
                </a:extLst>
              </a:tr>
              <a:tr h="262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IBK</a:t>
                      </a:r>
                      <a:r>
                        <a:rPr lang="ko-KR" altLang="en-US" sz="1400" dirty="0"/>
                        <a:t>기업은행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중기 제품 판매 라이브 방송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자사 중소기업 고객 제품을 판매하는 판로 제공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47360908"/>
                  </a:ext>
                </a:extLst>
              </a:tr>
              <a:tr h="262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Grip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라이브 커머스 플랫폼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76580537"/>
                  </a:ext>
                </a:extLst>
              </a:tr>
              <a:tr h="963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中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 err="1"/>
                        <a:t>핑안보험그룹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보험의 가치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중국 </a:t>
                      </a:r>
                      <a:r>
                        <a:rPr lang="ko-KR" altLang="en-US" sz="1400" dirty="0" err="1"/>
                        <a:t>핑안보험그룹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CEO </a:t>
                      </a:r>
                      <a:r>
                        <a:rPr lang="ko-KR" altLang="en-US" sz="1400" dirty="0" err="1"/>
                        <a:t>루민은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'</a:t>
                      </a:r>
                      <a:r>
                        <a:rPr lang="ko-KR" altLang="en-US" sz="1400" dirty="0"/>
                        <a:t>보험의 가치</a:t>
                      </a:r>
                      <a:r>
                        <a:rPr lang="en-US" altLang="ko-KR" sz="1400" dirty="0"/>
                        <a:t>'</a:t>
                      </a:r>
                      <a:r>
                        <a:rPr lang="ko-KR" altLang="en-US" sz="1400" dirty="0"/>
                        <a:t>라는 주제로 신상품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종 세트를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자사 설계사와 고객이 이용하는 </a:t>
                      </a:r>
                      <a:r>
                        <a:rPr lang="en-US" altLang="ko-KR" sz="1400" dirty="0"/>
                        <a:t>＇</a:t>
                      </a:r>
                      <a:r>
                        <a:rPr lang="ko-KR" altLang="en-US" sz="1400" dirty="0" err="1"/>
                        <a:t>핑안진관쟈</a:t>
                      </a:r>
                      <a:r>
                        <a:rPr lang="en-US" altLang="ko-KR" sz="1400" dirty="0"/>
                        <a:t>＇ </a:t>
                      </a:r>
                      <a:r>
                        <a:rPr lang="ko-KR" altLang="en-US" sz="1400" dirty="0"/>
                        <a:t>앱 라이브 커머스 에서 판매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시간 동안 누적 </a:t>
                      </a:r>
                      <a:r>
                        <a:rPr lang="ko-KR" altLang="en-US" sz="1400" dirty="0" err="1"/>
                        <a:t>접속자</a:t>
                      </a:r>
                      <a:r>
                        <a:rPr lang="ko-KR" altLang="en-US" sz="1400" dirty="0"/>
                        <a:t> 수 </a:t>
                      </a:r>
                      <a:r>
                        <a:rPr lang="en-US" altLang="ko-KR" sz="1400" dirty="0"/>
                        <a:t>103</a:t>
                      </a:r>
                      <a:r>
                        <a:rPr lang="ko-KR" altLang="en-US" sz="1400" dirty="0"/>
                        <a:t>만 명을 돌파</a:t>
                      </a:r>
                      <a:endParaRPr lang="en-US" altLang="ko-KR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21957059"/>
                  </a:ext>
                </a:extLst>
              </a:tr>
              <a:tr h="963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中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 err="1"/>
                        <a:t>알리페이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온라인 보험중개인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보험사와 고객을 연결하는 온라인 라이브 방송을 기획</a:t>
                      </a:r>
                      <a:endParaRPr lang="en-US" altLang="ko-KR" sz="14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알리페이</a:t>
                      </a: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 플랫폼에서 매일 수만 명이 라이브 방송을 시청하고 </a:t>
                      </a:r>
                      <a:b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수백 명이 보험을 계약 체결하는 성과를 거둠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75020927"/>
                  </a:ext>
                </a:extLst>
              </a:tr>
              <a:tr h="8125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中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 err="1"/>
                        <a:t>워터드롭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창업자 방송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/>
                        <a:t>텐센트</a:t>
                      </a:r>
                      <a:r>
                        <a:rPr lang="ko-KR" altLang="en-US" sz="1400" dirty="0"/>
                        <a:t> 지원을 받는 중국 디지털 보험 기술 플랫폼 </a:t>
                      </a:r>
                      <a:r>
                        <a:rPr lang="ko-KR" altLang="en-US" sz="1400" dirty="0" err="1"/>
                        <a:t>워터드롭이</a:t>
                      </a:r>
                      <a:r>
                        <a:rPr lang="ko-KR" altLang="en-US" sz="1400" dirty="0"/>
                        <a:t> 라이브 방송을 통해 보험판매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/>
                        <a:t>위챗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콰이서우</a:t>
                      </a:r>
                      <a:r>
                        <a:rPr lang="ko-KR" altLang="en-US" sz="1400" dirty="0"/>
                        <a:t> 등의 플랫폼에서 라이브 방송 누적 시청자 수 </a:t>
                      </a:r>
                      <a:r>
                        <a:rPr lang="en-US" altLang="ko-KR" sz="1400" dirty="0"/>
                        <a:t>110</a:t>
                      </a:r>
                      <a:r>
                        <a:rPr lang="ko-KR" altLang="en-US" sz="1400" dirty="0"/>
                        <a:t>만 명</a:t>
                      </a:r>
                      <a:r>
                        <a:rPr lang="en-US" altLang="ko-KR" sz="1400" dirty="0"/>
                        <a:t>, '</a:t>
                      </a:r>
                      <a:r>
                        <a:rPr lang="ko-KR" altLang="en-US" sz="1400" dirty="0"/>
                        <a:t>좋아요</a:t>
                      </a:r>
                      <a:r>
                        <a:rPr lang="en-US" altLang="ko-KR" sz="1400" dirty="0"/>
                        <a:t>’ 6</a:t>
                      </a:r>
                      <a:r>
                        <a:rPr lang="ko-KR" altLang="en-US" sz="1400" dirty="0"/>
                        <a:t>만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천 개 달성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77889803"/>
                  </a:ext>
                </a:extLst>
              </a:tr>
              <a:tr h="726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中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 err="1"/>
                        <a:t>리지엔웨이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시청자수 </a:t>
                      </a:r>
                      <a:r>
                        <a:rPr lang="en-US" altLang="ko-KR" sz="1400" dirty="0"/>
                        <a:t>91</a:t>
                      </a:r>
                      <a:r>
                        <a:rPr lang="ko-KR" altLang="en-US" sz="1400" dirty="0"/>
                        <a:t>만명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보험료 수입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억 위안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한화 약 </a:t>
                      </a:r>
                      <a:r>
                        <a:rPr lang="en-US" altLang="ko-KR" sz="1400" dirty="0"/>
                        <a:t>720</a:t>
                      </a:r>
                      <a:r>
                        <a:rPr lang="ko-KR" altLang="en-US" sz="1400" dirty="0"/>
                        <a:t>억원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의 성과를 기록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0534418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5F82D7A-FAE6-4014-A188-6FE7BCABA217}"/>
              </a:ext>
            </a:extLst>
          </p:cNvPr>
          <p:cNvSpPr txBox="1"/>
          <p:nvPr/>
        </p:nvSpPr>
        <p:spPr>
          <a:xfrm>
            <a:off x="414426" y="960684"/>
            <a:ext cx="194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시장 현황</a:t>
            </a:r>
          </a:p>
        </p:txBody>
      </p:sp>
    </p:spTree>
    <p:extLst>
      <p:ext uri="{BB962C8B-B14F-4D97-AF65-F5344CB8AC3E}">
        <p14:creationId xmlns:p14="http://schemas.microsoft.com/office/powerpoint/2010/main" val="1133741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845049" cy="1119926"/>
            <a:chOff x="-31489" y="18355"/>
            <a:chExt cx="4845049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4738798" cy="1119926"/>
              <a:chOff x="565885" y="1076559"/>
              <a:chExt cx="4738798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47387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02.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주요기능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E2635BD-6961-4016-A929-191942E91F36}"/>
              </a:ext>
            </a:extLst>
          </p:cNvPr>
          <p:cNvGraphicFramePr>
            <a:graphicFrameLocks noGrp="1"/>
          </p:cNvGraphicFramePr>
          <p:nvPr/>
        </p:nvGraphicFramePr>
        <p:xfrm>
          <a:off x="204685" y="943262"/>
          <a:ext cx="11301699" cy="360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59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6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85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3883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업무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1st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2nd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3rd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5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개인 </a:t>
                      </a:r>
                      <a:endParaRPr lang="en-US" altLang="ko-KR" sz="1200" b="0" strike="noStrike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금융 업무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계좌조회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인증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인증서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금융 인증서를 통해 사용자 인증 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568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스마트폰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사용자 모바일을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보안카드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/OTP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없이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통해 인증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704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등록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ID/PWD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를 통해 인증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rowSpan="6"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사용자관리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회원 정보 관리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본인 인증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모바일에 인증번호 전송하여 회원 실명 및 모바일 번호 확인 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회원 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회원 가입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 //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비밀번호 암호화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, ID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중복 체크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도로명 주소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검토 필요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회원 탈퇴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회원 탈퇴 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// </a:t>
                      </a:r>
                      <a:r>
                        <a:rPr lang="ko-KR" altLang="en-US" sz="1200" b="0" strike="noStrike" dirty="0" err="1">
                          <a:solidFill>
                            <a:schemeClr val="tx1"/>
                          </a:solidFill>
                        </a:rPr>
                        <a:t>계정계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 시스템에서는 개인 정보 파기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                 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탈퇴 회원 정보 및 거래정보 </a:t>
                      </a:r>
                      <a:r>
                        <a:rPr lang="ko-KR" altLang="en-US" sz="1200" b="0" strike="noStrike" dirty="0" err="1">
                          <a:solidFill>
                            <a:schemeClr val="tx1"/>
                          </a:solidFill>
                        </a:rPr>
                        <a:t>백업후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년 보관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회원 정보 변경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회원 재인증후 정보 변경 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변경 사항 로그 기록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변경 전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후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시점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회원 정보 찾기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ID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찾기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인증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 [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모바일 번호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메일 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아이핀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후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화면에 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ID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비밀번호 찾기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ID </a:t>
                      </a:r>
                      <a:r>
                        <a:rPr lang="ko-KR" altLang="en-US" sz="1200" b="0" strike="noStrike" dirty="0" err="1">
                          <a:solidFill>
                            <a:schemeClr val="tx1"/>
                          </a:solidFill>
                        </a:rPr>
                        <a:t>입력후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  사용자 인증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(ID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찾기와 동일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후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문자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숫자 조합의 임의생성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자리 비밀 번호를 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 [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모바일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방식으로 전송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091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C0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3599</TotalTime>
  <Words>1123</Words>
  <Application>Microsoft Office PowerPoint</Application>
  <PresentationFormat>와이드스크린</PresentationFormat>
  <Paragraphs>333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HY헤드라인M</vt:lpstr>
      <vt:lpstr>Malgun Gothic</vt:lpstr>
      <vt:lpstr>Malgun Gothic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voyager</dc:creator>
  <cp:lastModifiedBy>이해니</cp:lastModifiedBy>
  <cp:revision>144</cp:revision>
  <dcterms:created xsi:type="dcterms:W3CDTF">2017-12-08T06:06:09Z</dcterms:created>
  <dcterms:modified xsi:type="dcterms:W3CDTF">2021-07-07T12:28:28Z</dcterms:modified>
</cp:coreProperties>
</file>