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88" r:id="rId3"/>
    <p:sldId id="319" r:id="rId4"/>
    <p:sldId id="333" r:id="rId5"/>
    <p:sldId id="334" r:id="rId6"/>
    <p:sldId id="335" r:id="rId7"/>
    <p:sldId id="329" r:id="rId8"/>
    <p:sldId id="328" r:id="rId9"/>
    <p:sldId id="331" r:id="rId10"/>
    <p:sldId id="332" r:id="rId11"/>
    <p:sldId id="33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해니" initials="이" lastIdx="2" clrIdx="0">
    <p:extLst>
      <p:ext uri="{19B8F6BF-5375-455C-9EA6-DF929625EA0E}">
        <p15:presenceInfo xmlns:p15="http://schemas.microsoft.com/office/powerpoint/2012/main" userId="S::2160340104@student.kopo.ac.kr::92c8feed-9ce2-4ced-8e7d-606742c3d44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55B77-D4D0-4395-AC39-7827940E4C11}" v="1" dt="2021-06-18T04:18:35.189"/>
    <p1510:client id="{E3EC2BA7-FEE9-4A65-B194-899E37FE73EB}" v="258" dt="2021-06-08T09:10:55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6T11:34:09.550" idx="1">
    <p:pos x="2833" y="859"/>
    <p:text>code data : 상품 코드 등
history data : 이력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8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51AF1-BAFD-4C19-8AC2-F2A1F0DB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01C66-116F-4C02-B255-F0B990D3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85251-4061-483C-BD95-1FC57982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0A743-0669-4FFD-9A7A-E2A1C52C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C72D5-B4DA-43F1-B828-DB11A8E5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9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98EED1-CD38-4424-9012-D5FDB74D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3A7FA-1503-4354-8843-1DB6C345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A6C64-EB75-464F-B421-DC24DEC1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93AA5-C4AA-4896-86FD-74E8833F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98B62-1082-406D-9683-5D5F5743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79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72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2BF1B-713A-4BF2-B3FA-8EECD18D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60D5A-8C35-46D0-A293-1F89284E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91CA45-454F-4CCB-8264-C6D4ED62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32BC14-8F04-45FB-A774-FA4C0B35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89AEC-6193-4F23-BF5B-408CAFF6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BA94E-B58A-463A-8E7C-8D6CB781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4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E4BED-74F7-4305-9733-812C430B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264-365B-4267-A11E-466201D7C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8A133-7601-48E4-976C-8AAD547E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AA4B87-DDC3-41FA-A885-A5149FA16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530B14-22DA-4F1F-9933-81F9CD284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F35878-869A-4AD4-BC5E-89B42C97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B98262-3221-4971-AFA2-E0E7B692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5E73E5-6B84-4E7B-B093-DFA2810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696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FDFFC-A5DA-47B9-AB0D-3F1C7C12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7802AC-7D9F-4300-AAB6-D4BD246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8BD5B-C9E0-4869-A784-98201E5C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69250-03C5-4820-8A8B-1B63061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868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EDB5F-B3D0-4D09-BECE-464BEB86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A6F361-4BA2-4C0E-B2CC-06410574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99FF5-2544-4530-93FE-3B67BE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4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6504F-AE4A-4D00-9805-7CE38EED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07D91-C3A3-40F4-8A0A-BC744EA0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919F7-91E3-4486-8D87-47CC6BCB7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BA8A-42F2-4185-8ECC-D41FB20B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D8272-812B-4173-A51E-892DCD48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F4D0D-D9E7-4704-AE8A-7C1EE1CB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24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984F-9297-4204-976D-5358C6BF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6489C-2DAD-402A-A608-B10EB43B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CFEB5-08E8-4871-B2C6-651A24041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434EE-EDC1-4F7E-8BB4-D8AD3C9A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1B93E-962D-415F-983E-86886114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CCCAA-46E5-4148-B144-60CD8A8D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6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DE1816-71B9-400A-8CC7-44BFF5D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C06F4-3594-491C-AF7A-915D9FF52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03FF5-8184-4D22-9BB4-3FC1A8C6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9B38-F560-4835-ADA5-BB3DA7E9341F}" type="datetimeFigureOut">
              <a:rPr lang="ko-KR" altLang="en-US" smtClean="0"/>
              <a:t>2021-07-06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E54C-1A50-455E-9961-1A994E6AA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AD29E-CD1E-43E7-A88D-12E22E98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2A0-AFAA-4B27-BF21-322C8CE03B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6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3C43F-08F5-4C3A-900D-3FEB000F525C}"/>
              </a:ext>
            </a:extLst>
          </p:cNvPr>
          <p:cNvSpPr txBox="1"/>
          <p:nvPr/>
        </p:nvSpPr>
        <p:spPr>
          <a:xfrm>
            <a:off x="587828" y="1240971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프로젝트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금융상품 라이브 커머스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920968-CFDF-4BD0-AC6C-17274661958D}"/>
              </a:ext>
            </a:extLst>
          </p:cNvPr>
          <p:cNvCxnSpPr/>
          <p:nvPr/>
        </p:nvCxnSpPr>
        <p:spPr>
          <a:xfrm>
            <a:off x="-3496" y="2054901"/>
            <a:ext cx="41549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5A5A8-A676-4337-81B2-7C60860A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39060"/>
              </p:ext>
            </p:extLst>
          </p:nvPr>
        </p:nvGraphicFramePr>
        <p:xfrm>
          <a:off x="7684317" y="4863828"/>
          <a:ext cx="43622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이해니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2021.07.02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0.98</a:t>
                      </a:r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97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40165"/>
              </p:ext>
            </p:extLst>
          </p:nvPr>
        </p:nvGraphicFramePr>
        <p:xfrm>
          <a:off x="204684" y="943262"/>
          <a:ext cx="11727485" cy="560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2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4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733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데이터포맷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달력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방송일정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달력에 나와 있는 방송 일정을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 예약</a:t>
                      </a: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시청하고자 하는 방송 알림을 받는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 진행을 신청하는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방송을 시청하는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방송을 시작하는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실시간 채팅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방송 중 실시간 채팅을 나누는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싫어요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방송에 대해 좋아요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싫어요를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기록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링크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판매할 상품 링크로 연결되는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라이브 방송조회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진행한 라이브 방송을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226073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 상품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판매자가 판매하는 상품을 조회하는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410762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구독하기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일반회원이 판매자를 구독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알림 설정 하는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57DF08-BF3E-4EE4-9D25-0C6954C13271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971D1F1-4A23-4024-B12B-1C51903EFD24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7D91E82-FC46-4685-B271-D035645363BE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7228966A-76D0-4941-88B9-C0247FF09B9A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205534-D0D1-4873-B616-10EA18D672E2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465B95A-B3EF-474D-813C-93A9DC8C6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58224"/>
              </p:ext>
            </p:extLst>
          </p:nvPr>
        </p:nvGraphicFramePr>
        <p:xfrm>
          <a:off x="5990888" y="512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704208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165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4166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RDBMS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Attribute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쪼갤 수 없는 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1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Relationship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연관성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F.K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498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9492874-E8D6-460A-9AEF-47E7BCB923E9}"/>
              </a:ext>
            </a:extLst>
          </p:cNvPr>
          <p:cNvSpPr txBox="1"/>
          <p:nvPr/>
        </p:nvSpPr>
        <p:spPr>
          <a:xfrm>
            <a:off x="414426" y="2645107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Entity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64E3B-BD7C-4889-9C6B-30B62E82FA6B}"/>
              </a:ext>
            </a:extLst>
          </p:cNvPr>
          <p:cNvSpPr txBox="1"/>
          <p:nvPr/>
        </p:nvSpPr>
        <p:spPr>
          <a:xfrm>
            <a:off x="414426" y="3876793"/>
            <a:ext cx="295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Attribute </a:t>
            </a:r>
            <a:r>
              <a:rPr lang="ko-KR" altLang="en-US" sz="2400" b="1" dirty="0"/>
              <a:t>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CFBDF-A67F-4897-9570-F117DE0B4E3E}"/>
              </a:ext>
            </a:extLst>
          </p:cNvPr>
          <p:cNvSpPr txBox="1"/>
          <p:nvPr/>
        </p:nvSpPr>
        <p:spPr>
          <a:xfrm>
            <a:off x="414426" y="5238203"/>
            <a:ext cx="3438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</a:t>
            </a:r>
            <a:r>
              <a:rPr lang="en-US" altLang="ko-KR" sz="2400" b="1" dirty="0"/>
              <a:t>Relationship </a:t>
            </a:r>
            <a:r>
              <a:rPr lang="ko-KR" altLang="en-US" sz="2400" b="1" dirty="0"/>
              <a:t>리스트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8B35802-6325-499A-A797-B3AA9193B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18346"/>
              </p:ext>
            </p:extLst>
          </p:nvPr>
        </p:nvGraphicFramePr>
        <p:xfrm>
          <a:off x="3958888" y="1695490"/>
          <a:ext cx="81280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04">
                  <a:extLst>
                    <a:ext uri="{9D8B030D-6E8A-4147-A177-3AD203B41FA5}">
                      <a16:colId xmlns:a16="http://schemas.microsoft.com/office/drawing/2014/main" val="3479680749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191704392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582628319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927414362"/>
                    </a:ext>
                  </a:extLst>
                </a:gridCol>
                <a:gridCol w="1940149">
                  <a:extLst>
                    <a:ext uri="{9D8B030D-6E8A-4147-A177-3AD203B41FA5}">
                      <a16:colId xmlns:a16="http://schemas.microsoft.com/office/drawing/2014/main" val="2944193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  <a:r>
                        <a:rPr lang="en-US" altLang="ko-KR" sz="1000" dirty="0"/>
                        <a:t>(Code data/History data)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Entity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Attribute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Relationship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52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아이디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비밀번호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가입일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5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방송예정일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소개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판매상품 링크</a:t>
                      </a:r>
                      <a:r>
                        <a:rPr lang="en-US" altLang="ko-KR" sz="1000" dirty="0"/>
                        <a:t> or </a:t>
                      </a:r>
                      <a:r>
                        <a:rPr lang="ko-KR" altLang="en-US" sz="1000" dirty="0"/>
                        <a:t>판매상품 시퀀스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실시간 채팅 시퀀스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좋아요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싫어요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1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채팅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ID, </a:t>
                      </a:r>
                      <a:r>
                        <a:rPr lang="ko-KR" altLang="en-US" sz="1000" dirty="0"/>
                        <a:t>시간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4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금융상품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시퀀스</a:t>
                      </a:r>
                      <a:r>
                        <a:rPr lang="en-US" altLang="ko-KR" sz="1000" dirty="0"/>
                        <a:t>,  </a:t>
                      </a:r>
                      <a:r>
                        <a:rPr lang="ko-KR" altLang="en-US" sz="1000" dirty="0"/>
                        <a:t>링크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상품명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상품소개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12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시청예약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7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56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방송 환경 정보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 err="1"/>
                        <a:t>웹캠</a:t>
                      </a:r>
                      <a:r>
                        <a:rPr lang="ko-KR" altLang="en-US" sz="1000" dirty="0"/>
                        <a:t> 정보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2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구매예약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408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종료된 방송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79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종료된 방송 채팅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30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466825"/>
            <a:ext cx="4154905" cy="1714683"/>
            <a:chOff x="-31489" y="705191"/>
            <a:chExt cx="4154905" cy="1476317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2181508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705191"/>
              <a:ext cx="1810736" cy="1441780"/>
              <a:chOff x="565885" y="1763395"/>
              <a:chExt cx="1810736" cy="1441780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2558844"/>
                <a:ext cx="1091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목차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pSp>
        <p:nvGrpSpPr>
          <p:cNvPr id="18" name="그룹 1"/>
          <p:cNvGrpSpPr>
            <a:grpSpLocks/>
          </p:cNvGrpSpPr>
          <p:nvPr/>
        </p:nvGrpSpPr>
        <p:grpSpPr bwMode="auto">
          <a:xfrm>
            <a:off x="4844699" y="2059985"/>
            <a:ext cx="4351337" cy="830998"/>
            <a:chOff x="5240111" y="2091647"/>
            <a:chExt cx="4351338" cy="831379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01.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83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개요</a:t>
              </a:r>
              <a:endParaRPr kumimoji="0" lang="en-US" altLang="ko-KR" sz="2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분석주제</a:t>
              </a:r>
              <a:endParaRPr kumimoji="0"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제약사항</a:t>
              </a:r>
              <a:endParaRPr kumimoji="0" lang="ko-KR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0" name="그룹 1"/>
          <p:cNvGrpSpPr>
            <a:grpSpLocks/>
          </p:cNvGrpSpPr>
          <p:nvPr/>
        </p:nvGrpSpPr>
        <p:grpSpPr bwMode="auto">
          <a:xfrm>
            <a:off x="4857207" y="3083835"/>
            <a:ext cx="4351337" cy="400252"/>
            <a:chOff x="5240111" y="2357906"/>
            <a:chExt cx="4351338" cy="400436"/>
          </a:xfrm>
        </p:grpSpPr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02.</a:t>
              </a:r>
              <a:endParaRPr lang="ko-KR" altLang="ko-KR" sz="2000" dirty="0"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주요기능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(</a:t>
              </a:r>
              <a:r>
                <a:rPr kumimoji="0" lang="ko-KR" altLang="en-US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핵심기능</a:t>
              </a:r>
              <a:r>
                <a:rPr kumimoji="0" lang="en-US" altLang="ko-KR" sz="2000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6" name="그룹 1"/>
          <p:cNvGrpSpPr>
            <a:grpSpLocks/>
          </p:cNvGrpSpPr>
          <p:nvPr/>
        </p:nvGrpSpPr>
        <p:grpSpPr bwMode="auto">
          <a:xfrm>
            <a:off x="4853795" y="4382378"/>
            <a:ext cx="4351337" cy="1046441"/>
            <a:chOff x="5240111" y="2091647"/>
            <a:chExt cx="4351338" cy="1046921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5240111" y="2091647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7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04.</a:t>
              </a:r>
              <a:endParaRPr lang="ko-KR" altLang="ko-KR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5833836" y="2091648"/>
              <a:ext cx="3757613" cy="1046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환경</a:t>
              </a:r>
              <a:endParaRPr kumimoji="0" lang="en-US" altLang="ko-KR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시스템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기능 구성도</a:t>
              </a:r>
              <a:endParaRPr kumimoji="0" lang="en-US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  <a:p>
              <a:pPr eaLnBrk="1" latinLnBrk="1" hangingPunct="1"/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   SW</a:t>
              </a:r>
              <a:r>
                <a:rPr kumimoji="0" lang="ko-KR" alt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kumimoji="0" lang="en-US" altLang="ko-KR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Stack</a:t>
              </a:r>
              <a:endParaRPr kumimoji="0" lang="ko-KR" altLang="ko-KR" sz="1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17" name="그룹 1">
            <a:extLst>
              <a:ext uri="{FF2B5EF4-FFF2-40B4-BE49-F238E27FC236}">
                <a16:creationId xmlns:a16="http://schemas.microsoft.com/office/drawing/2014/main" id="{E0A2B2DF-1AFF-4EC7-8D0F-57EB366FB5E0}"/>
              </a:ext>
            </a:extLst>
          </p:cNvPr>
          <p:cNvGrpSpPr>
            <a:grpSpLocks/>
          </p:cNvGrpSpPr>
          <p:nvPr/>
        </p:nvGrpSpPr>
        <p:grpSpPr bwMode="auto">
          <a:xfrm>
            <a:off x="4858775" y="3735857"/>
            <a:ext cx="4351337" cy="400252"/>
            <a:chOff x="5240111" y="2357906"/>
            <a:chExt cx="4351338" cy="400436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F065B43A-D626-4D4E-BF31-99A959253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111" y="2357906"/>
              <a:ext cx="647700" cy="400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1" hangingPunct="1"/>
              <a:r>
                <a:rPr lang="en-US" altLang="ko-KR" sz="2000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03.</a:t>
              </a:r>
              <a:endParaRPr lang="ko-KR" altLang="ko-KR" sz="2000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1B21547A-F9F7-44FC-BC5D-FF1EF567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836" y="2357907"/>
              <a:ext cx="3757613" cy="400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프로젝트 일정</a:t>
              </a:r>
              <a:endParaRPr kumimoji="0" lang="en-US" altLang="ko-KR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분석 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r>
              <a:rPr lang="en-US" altLang="ko-KR" b="1" dirty="0"/>
              <a:t> : </a:t>
            </a:r>
            <a:r>
              <a:rPr lang="ko-KR" altLang="en-US" dirty="0"/>
              <a:t>금융상품 온라인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</a:t>
            </a:r>
            <a:br>
              <a:rPr lang="en-US" altLang="ko-KR" dirty="0"/>
            </a:br>
            <a:r>
              <a:rPr lang="ko-KR" altLang="en-US" dirty="0"/>
              <a:t>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중국의 경우 라이브 커머스 산업이 이미 보편화되어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 중국에선 라이브방송을 통한 보험판매가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254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아이디어 및 제품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서비스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  <a:r>
              <a:rPr lang="en-US" altLang="ko-KR" b="1" dirty="0"/>
              <a:t> : </a:t>
            </a:r>
            <a:r>
              <a:rPr lang="ko-KR" altLang="en-US" dirty="0"/>
              <a:t>금융상품 라이브 커머스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제안배경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 라이브 스트리밍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(live streaming)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과 커머스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(commerce)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합성어로 생방송을 통해 소비자와 소통하며 물건을 판매하는 전자상거래 방식임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신종 코로나바이러스 </a:t>
            </a:r>
            <a:r>
              <a:rPr lang="ko-KR" altLang="en-US" dirty="0" err="1"/>
              <a:t>감염증</a:t>
            </a:r>
            <a:r>
              <a:rPr lang="en-US" altLang="ko-KR" dirty="0"/>
              <a:t>(</a:t>
            </a:r>
            <a:r>
              <a:rPr lang="ko-KR" altLang="en-US" dirty="0"/>
              <a:t>코로나</a:t>
            </a:r>
            <a:r>
              <a:rPr lang="en-US" altLang="ko-KR" dirty="0"/>
              <a:t>19) </a:t>
            </a:r>
            <a:r>
              <a:rPr lang="ko-KR" altLang="en-US" dirty="0"/>
              <a:t>사태로 소비 양상이 대면에서 비대면으로 바뀌면서 라이브 커머스</a:t>
            </a:r>
            <a:r>
              <a:rPr lang="en-US" altLang="ko-KR" dirty="0"/>
              <a:t>(</a:t>
            </a:r>
            <a:r>
              <a:rPr lang="ko-KR" altLang="en-US" dirty="0"/>
              <a:t>모바일 홈쇼핑</a:t>
            </a:r>
            <a:r>
              <a:rPr lang="en-US" altLang="ko-KR" dirty="0"/>
              <a:t>)</a:t>
            </a:r>
            <a:r>
              <a:rPr lang="ko-KR" altLang="en-US" dirty="0"/>
              <a:t>가 쇼핑의 굵직한 흐름으로 자리잡음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중국의 경우 라이브 커머스 산업이 이미 보편화되어 있으며</a:t>
            </a:r>
            <a:r>
              <a:rPr lang="en-US" altLang="ko-KR" dirty="0"/>
              <a:t>, </a:t>
            </a:r>
            <a:r>
              <a:rPr lang="ko-KR" altLang="en-US" dirty="0"/>
              <a:t>라이브 커머스 방송을 통한 보험 상품 판매가 상당한 성과를 보이고 있음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주요 서비스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라이브 비디오 스트리밍 서비스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채팅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금융 상품 판매</a:t>
            </a:r>
            <a:r>
              <a:rPr lang="en-US" altLang="ko-KR" dirty="0"/>
              <a:t> URL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해외 </a:t>
            </a:r>
            <a:r>
              <a:rPr lang="ko-KR" altLang="en-US" dirty="0" err="1"/>
              <a:t>언어팩</a:t>
            </a:r>
            <a:r>
              <a:rPr lang="ko-KR" altLang="en-US" dirty="0"/>
              <a:t>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기대효과</a:t>
            </a:r>
            <a:endParaRPr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금융상품</a:t>
            </a:r>
            <a:r>
              <a:rPr lang="en-US" altLang="ko-KR" dirty="0"/>
              <a:t>+</a:t>
            </a:r>
            <a:r>
              <a:rPr lang="ko-KR" altLang="en-US" dirty="0"/>
              <a:t>디지털화</a:t>
            </a:r>
            <a:r>
              <a:rPr lang="en-US" altLang="ko-KR" dirty="0"/>
              <a:t>+</a:t>
            </a:r>
            <a:r>
              <a:rPr lang="ko-KR" altLang="en-US" dirty="0" err="1"/>
              <a:t>뉴미디어’를</a:t>
            </a:r>
            <a:r>
              <a:rPr lang="ko-KR" altLang="en-US" dirty="0"/>
              <a:t> 결합한 마케팅 방식은 해외 시장 진입 시</a:t>
            </a:r>
            <a:r>
              <a:rPr lang="en-US" altLang="ko-KR" dirty="0"/>
              <a:t>, </a:t>
            </a:r>
            <a:r>
              <a:rPr lang="ko-KR" altLang="en-US" dirty="0"/>
              <a:t>고객들에게 자사 브랜드를 효과적으로 알릴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비대면</a:t>
            </a:r>
            <a:r>
              <a:rPr lang="ko-KR" altLang="en-US" dirty="0"/>
              <a:t> 영업 기회 창출로</a:t>
            </a:r>
            <a:r>
              <a:rPr lang="en-US" altLang="ko-KR" dirty="0"/>
              <a:t>, </a:t>
            </a:r>
            <a:r>
              <a:rPr lang="ko-KR" altLang="en-US" dirty="0"/>
              <a:t>금융 상품 매출을 증대 시킬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차별성 및 구현가능성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기존 라이브 커머스와의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기존 금융권 서비스와의 차별성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구현 가능성 </a:t>
            </a:r>
            <a:r>
              <a:rPr lang="en-US" altLang="ko-KR" dirty="0"/>
              <a:t>&amp; </a:t>
            </a:r>
            <a:r>
              <a:rPr lang="ko-KR" altLang="en-US" dirty="0"/>
              <a:t>구현 계획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WebRTC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505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CAEB40-EB06-43C0-BE7D-34B0CD4F4462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CBCCA-9A34-448F-B23E-2955E0444207}"/>
              </a:ext>
            </a:extLst>
          </p:cNvPr>
          <p:cNvSpPr txBox="1"/>
          <p:nvPr/>
        </p:nvSpPr>
        <p:spPr>
          <a:xfrm>
            <a:off x="920503" y="1459734"/>
            <a:ext cx="10420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통계청 자료 및 신문기사에 의거한 시장 수요 근거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경쟁제품 현황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[4P, 5force, STP </a:t>
            </a:r>
            <a:r>
              <a:rPr lang="ko-KR" altLang="en-US" dirty="0"/>
              <a:t>등등 마케팅기법</a:t>
            </a:r>
            <a:r>
              <a:rPr lang="en-US" altLang="ko-K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021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AED63C-25CB-4618-B7CF-5B502A06024F}"/>
              </a:ext>
            </a:extLst>
          </p:cNvPr>
          <p:cNvSpPr txBox="1"/>
          <p:nvPr/>
        </p:nvSpPr>
        <p:spPr>
          <a:xfrm>
            <a:off x="414426" y="96068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사업모델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A086964F-21BA-491A-A5B0-257A2E93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1171"/>
              </p:ext>
            </p:extLst>
          </p:nvPr>
        </p:nvGraphicFramePr>
        <p:xfrm>
          <a:off x="708526" y="1677842"/>
          <a:ext cx="11043763" cy="371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95">
                  <a:extLst>
                    <a:ext uri="{9D8B030D-6E8A-4147-A177-3AD203B41FA5}">
                      <a16:colId xmlns:a16="http://schemas.microsoft.com/office/drawing/2014/main" val="2282915502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1918327147"/>
                    </a:ext>
                  </a:extLst>
                </a:gridCol>
                <a:gridCol w="4444584">
                  <a:extLst>
                    <a:ext uri="{9D8B030D-6E8A-4147-A177-3AD203B41FA5}">
                      <a16:colId xmlns:a16="http://schemas.microsoft.com/office/drawing/2014/main" val="3596216971"/>
                    </a:ext>
                  </a:extLst>
                </a:gridCol>
              </a:tblGrid>
              <a:tr h="2807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39143"/>
                  </a:ext>
                </a:extLst>
              </a:tr>
              <a:tr h="15231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알리페이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틱톡</a:t>
                      </a:r>
                      <a:r>
                        <a:rPr lang="ko-KR" altLang="en-US" dirty="0"/>
                        <a:t> 등 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자 플랫폼에 공식 계정을 개설하고 라이브 커머스 진행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플랫폼에 라이브 커머스 플랫폼을 갖추고 고객들을 유인하는 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77215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시청자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65634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자사 앱 가입 유도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불리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83920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투자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1911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수수료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711563"/>
                  </a:ext>
                </a:extLst>
              </a:tr>
              <a:tr h="2807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수익창출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57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6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154905" cy="1119926"/>
            <a:chOff x="-31489" y="18355"/>
            <a:chExt cx="4154905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3831498" cy="1119926"/>
              <a:chOff x="565885" y="1076559"/>
              <a:chExt cx="38314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38314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01.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개요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70CEEA-B273-4E5E-BC09-A3C1D6ABE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282934"/>
              </p:ext>
            </p:extLst>
          </p:nvPr>
        </p:nvGraphicFramePr>
        <p:xfrm>
          <a:off x="216569" y="1466939"/>
          <a:ext cx="11694695" cy="524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65">
                  <a:extLst>
                    <a:ext uri="{9D8B030D-6E8A-4147-A177-3AD203B41FA5}">
                      <a16:colId xmlns:a16="http://schemas.microsoft.com/office/drawing/2014/main" val="1742361273"/>
                    </a:ext>
                  </a:extLst>
                </a:gridCol>
                <a:gridCol w="2040977">
                  <a:extLst>
                    <a:ext uri="{9D8B030D-6E8A-4147-A177-3AD203B41FA5}">
                      <a16:colId xmlns:a16="http://schemas.microsoft.com/office/drawing/2014/main" val="774706958"/>
                    </a:ext>
                  </a:extLst>
                </a:gridCol>
                <a:gridCol w="2933906">
                  <a:extLst>
                    <a:ext uri="{9D8B030D-6E8A-4147-A177-3AD203B41FA5}">
                      <a16:colId xmlns:a16="http://schemas.microsoft.com/office/drawing/2014/main" val="1298507484"/>
                    </a:ext>
                  </a:extLst>
                </a:gridCol>
                <a:gridCol w="6009547">
                  <a:extLst>
                    <a:ext uri="{9D8B030D-6E8A-4147-A177-3AD203B41FA5}">
                      <a16:colId xmlns:a16="http://schemas.microsoft.com/office/drawing/2014/main" val="2312185058"/>
                    </a:ext>
                  </a:extLst>
                </a:gridCol>
              </a:tblGrid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기업명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/>
                        <a:t>라이브 커머스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상세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90497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신한은행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쏠라이브</a:t>
                      </a:r>
                      <a:r>
                        <a:rPr lang="ko-KR" altLang="en-US" sz="1400" dirty="0"/>
                        <a:t> 버텨라 </a:t>
                      </a:r>
                      <a:r>
                        <a:rPr lang="ko-KR" altLang="en-US" sz="1400" dirty="0" err="1"/>
                        <a:t>챌린지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모바일 앱 쏠</a:t>
                      </a:r>
                      <a:r>
                        <a:rPr lang="en-US" altLang="ko-KR" sz="1400" dirty="0"/>
                        <a:t>(SOL)</a:t>
                      </a:r>
                      <a:r>
                        <a:rPr lang="ko-KR" altLang="en-US" sz="1400" dirty="0"/>
                        <a:t>을 통한 라이브 방송 진행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신한 </a:t>
                      </a:r>
                      <a:r>
                        <a:rPr lang="ko-KR" altLang="en-US" sz="1400" dirty="0" err="1"/>
                        <a:t>인싸</a:t>
                      </a:r>
                      <a:r>
                        <a:rPr lang="ko-KR" altLang="en-US" sz="1400" dirty="0"/>
                        <a:t> 자유적금</a:t>
                      </a:r>
                      <a:r>
                        <a:rPr lang="en-US" altLang="ko-KR" sz="1400" dirty="0"/>
                        <a:t>’ </a:t>
                      </a:r>
                      <a:r>
                        <a:rPr lang="ko-KR" altLang="en-US" sz="1400" dirty="0"/>
                        <a:t>만기 이자를 대한항공 </a:t>
                      </a:r>
                      <a:r>
                        <a:rPr lang="ko-KR" altLang="en-US" sz="1400" dirty="0" err="1"/>
                        <a:t>스카이패스</a:t>
                      </a:r>
                      <a:r>
                        <a:rPr lang="ko-KR" altLang="en-US" sz="1400" dirty="0"/>
                        <a:t> 마일리지로 전환하는 이벤트를 라이브 커머스로 진행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0274542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IBK</a:t>
                      </a:r>
                      <a:r>
                        <a:rPr lang="ko-KR" altLang="en-US" sz="1400" dirty="0"/>
                        <a:t>기업은행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중기 제품 판매 라이브 방송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자사 중소기업 고객 제품을 판매하는 판로 제공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7360908"/>
                  </a:ext>
                </a:extLst>
              </a:tr>
              <a:tr h="262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Grip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라이브 커머스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6580537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핑안보험그룹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보험의 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중국 </a:t>
                      </a:r>
                      <a:r>
                        <a:rPr lang="ko-KR" altLang="en-US" sz="1400" dirty="0" err="1"/>
                        <a:t>핑안보험그룹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CEO </a:t>
                      </a:r>
                      <a:r>
                        <a:rPr lang="ko-KR" altLang="en-US" sz="1400" dirty="0" err="1"/>
                        <a:t>루민은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보험의 가치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라는 주제로 신상품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종 세트를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자사 설계사와 고객이 이용하는 </a:t>
                      </a:r>
                      <a:r>
                        <a:rPr lang="en-US" altLang="ko-KR" sz="1400" dirty="0"/>
                        <a:t>＇</a:t>
                      </a:r>
                      <a:r>
                        <a:rPr lang="ko-KR" altLang="en-US" sz="1400" dirty="0" err="1"/>
                        <a:t>핑안진관쟈</a:t>
                      </a:r>
                      <a:r>
                        <a:rPr lang="en-US" altLang="ko-KR" sz="1400" dirty="0"/>
                        <a:t>＇ </a:t>
                      </a:r>
                      <a:r>
                        <a:rPr lang="ko-KR" altLang="en-US" sz="1400" dirty="0"/>
                        <a:t>앱 라이브 커머스 에서 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누적 </a:t>
                      </a:r>
                      <a:r>
                        <a:rPr lang="ko-KR" altLang="en-US" sz="1400" dirty="0" err="1"/>
                        <a:t>접속자</a:t>
                      </a:r>
                      <a:r>
                        <a:rPr lang="ko-KR" altLang="en-US" sz="1400" dirty="0"/>
                        <a:t> 수 </a:t>
                      </a:r>
                      <a:r>
                        <a:rPr lang="en-US" altLang="ko-KR" sz="1400" dirty="0"/>
                        <a:t>103</a:t>
                      </a:r>
                      <a:r>
                        <a:rPr lang="ko-KR" altLang="en-US" sz="1400" dirty="0"/>
                        <a:t>만 명을 돌파</a:t>
                      </a:r>
                      <a:endParaRPr lang="en-US" altLang="ko-KR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21957059"/>
                  </a:ext>
                </a:extLst>
              </a:tr>
              <a:tr h="9639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알리페이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온라인 보험중개인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보험사와 고객을 연결하는 온라인 라이브 방송을 기획</a:t>
                      </a:r>
                      <a:endParaRPr lang="en-US" altLang="ko-KR" sz="14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알리페이</a:t>
                      </a: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 플랫폼에서 매일 수만 명이 라이브 방송을 시청하고 </a:t>
                      </a:r>
                      <a:b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수백 명이 보험을 계약 체결하는 성과를 거둠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020927"/>
                  </a:ext>
                </a:extLst>
              </a:tr>
              <a:tr h="812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워터드롭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창업자 방송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텐센트</a:t>
                      </a:r>
                      <a:r>
                        <a:rPr lang="ko-KR" altLang="en-US" sz="1400" dirty="0"/>
                        <a:t> 지원을 받는 중국 디지털 보험 기술 플랫폼 </a:t>
                      </a:r>
                      <a:r>
                        <a:rPr lang="ko-KR" altLang="en-US" sz="1400" dirty="0" err="1"/>
                        <a:t>워터드롭이</a:t>
                      </a:r>
                      <a:r>
                        <a:rPr lang="ko-KR" altLang="en-US" sz="1400" dirty="0"/>
                        <a:t> 라이브 방송을 통해 보험판매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위챗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콰이서우</a:t>
                      </a:r>
                      <a:r>
                        <a:rPr lang="ko-KR" altLang="en-US" sz="1400" dirty="0"/>
                        <a:t> 등의 플랫폼에서 라이브 방송 누적 시청자 수 </a:t>
                      </a:r>
                      <a:r>
                        <a:rPr lang="en-US" altLang="ko-KR" sz="1400" dirty="0"/>
                        <a:t>110</a:t>
                      </a:r>
                      <a:r>
                        <a:rPr lang="ko-KR" altLang="en-US" sz="1400" dirty="0"/>
                        <a:t>만 명</a:t>
                      </a:r>
                      <a:r>
                        <a:rPr lang="en-US" altLang="ko-KR" sz="1400" dirty="0"/>
                        <a:t>, '</a:t>
                      </a:r>
                      <a:r>
                        <a:rPr lang="ko-KR" altLang="en-US" sz="1400" dirty="0"/>
                        <a:t>좋아요</a:t>
                      </a:r>
                      <a:r>
                        <a:rPr lang="en-US" altLang="ko-KR" sz="1400" dirty="0"/>
                        <a:t>’ 6</a:t>
                      </a:r>
                      <a:r>
                        <a:rPr lang="ko-KR" altLang="en-US" sz="1400" dirty="0"/>
                        <a:t>만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천 개 달성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7889803"/>
                  </a:ext>
                </a:extLst>
              </a:tr>
              <a:tr h="726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中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err="1"/>
                        <a:t>리지엔웨이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시청자수 </a:t>
                      </a: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만명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보험료 수입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억 위안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한화 약 </a:t>
                      </a:r>
                      <a:r>
                        <a:rPr lang="en-US" altLang="ko-KR" sz="1400" dirty="0"/>
                        <a:t>720</a:t>
                      </a:r>
                      <a:r>
                        <a:rPr lang="ko-KR" altLang="en-US" sz="1400" dirty="0"/>
                        <a:t>억원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의 성과를 기록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53441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5F82D7A-FAE6-4014-A188-6FE7BCABA217}"/>
              </a:ext>
            </a:extLst>
          </p:cNvPr>
          <p:cNvSpPr txBox="1"/>
          <p:nvPr/>
        </p:nvSpPr>
        <p:spPr>
          <a:xfrm>
            <a:off x="414426" y="960684"/>
            <a:ext cx="1941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□ 시장 현황</a:t>
            </a:r>
          </a:p>
        </p:txBody>
      </p:sp>
    </p:spTree>
    <p:extLst>
      <p:ext uri="{BB962C8B-B14F-4D97-AF65-F5344CB8AC3E}">
        <p14:creationId xmlns:p14="http://schemas.microsoft.com/office/powerpoint/2010/main" val="11337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6A25CA36-0C41-442A-91D6-BAB1A2A21EEB}"/>
              </a:ext>
            </a:extLst>
          </p:cNvPr>
          <p:cNvGrpSpPr/>
          <p:nvPr/>
        </p:nvGrpSpPr>
        <p:grpSpPr>
          <a:xfrm>
            <a:off x="-3496" y="18355"/>
            <a:ext cx="4845049" cy="1119926"/>
            <a:chOff x="-31489" y="18355"/>
            <a:chExt cx="4845049" cy="111992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9D30E7C-B598-467F-A869-220935AD8060}"/>
                </a:ext>
              </a:extLst>
            </p:cNvPr>
            <p:cNvCxnSpPr/>
            <p:nvPr/>
          </p:nvCxnSpPr>
          <p:spPr>
            <a:xfrm>
              <a:off x="-31489" y="699223"/>
              <a:ext cx="415490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F828AC-DC57-482C-8E84-4770730E4A5B}"/>
                </a:ext>
              </a:extLst>
            </p:cNvPr>
            <p:cNvGrpSpPr/>
            <p:nvPr/>
          </p:nvGrpSpPr>
          <p:grpSpPr>
            <a:xfrm>
              <a:off x="74762" y="18355"/>
              <a:ext cx="4738798" cy="1119926"/>
              <a:chOff x="565885" y="1076559"/>
              <a:chExt cx="4738798" cy="1119926"/>
            </a:xfrm>
          </p:grpSpPr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28F179E7-8C56-439F-8AC4-40FBDCAD1A37}"/>
                  </a:ext>
                </a:extLst>
              </p:cNvPr>
              <p:cNvSpPr txBox="1"/>
              <p:nvPr/>
            </p:nvSpPr>
            <p:spPr>
              <a:xfrm>
                <a:off x="565885" y="1076559"/>
                <a:ext cx="47387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02. </a:t>
                </a:r>
                <a:r>
                  <a:rPr lang="ko-KR" altLang="en-US" sz="3600" b="1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프로젝트 주요기능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6569E9A-2F97-4094-B0ED-A8CA0A96BE43}"/>
                  </a:ext>
                </a:extLst>
              </p:cNvPr>
              <p:cNvSpPr/>
              <p:nvPr/>
            </p:nvSpPr>
            <p:spPr>
              <a:xfrm>
                <a:off x="568242" y="1763395"/>
                <a:ext cx="1808379" cy="4330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/>
              </a:p>
            </p:txBody>
          </p:sp>
        </p:grp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2635BD-6961-4016-A929-191942E91F36}"/>
              </a:ext>
            </a:extLst>
          </p:cNvPr>
          <p:cNvGraphicFramePr>
            <a:graphicFrameLocks noGrp="1"/>
          </p:cNvGraphicFramePr>
          <p:nvPr/>
        </p:nvGraphicFramePr>
        <p:xfrm>
          <a:off x="204685" y="943262"/>
          <a:ext cx="11301699" cy="360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5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3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85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3883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업무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1st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2nd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3rd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기능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개인 </a:t>
                      </a:r>
                      <a:endParaRPr lang="en-US" altLang="ko-KR" sz="1200" b="0" strike="noStrik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업무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계좌조회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인증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금융 인증서를 통해 사용자 인증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68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스마트폰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 모바일을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보안카드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/OTP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없이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통해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704">
                <a:tc vMerge="1"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등록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ID/PWD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를 통해 인증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관리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본인 인증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모바일에 인증번호 전송하여 회원 실명 및 모바일 번호 확인 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가입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//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암호화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중복 체크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도로명 주소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검토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탈퇴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탈퇴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계정계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시스템에서는 개인 정보 파기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            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탈퇴 회원 정보 및 거래정보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백업후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년 보관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strike="noStrike">
                          <a:solidFill>
                            <a:schemeClr val="tx1"/>
                          </a:solidFill>
                        </a:rPr>
                        <a:t>회원 정보 변경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재인증후 정보 변경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사항 로그 기록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변경 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회원 정보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번호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메일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아이핀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화면에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6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비밀번호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ID </a:t>
                      </a:r>
                      <a:r>
                        <a:rPr lang="ko-KR" altLang="en-US" sz="1200" b="0" strike="noStrike" dirty="0" err="1">
                          <a:solidFill>
                            <a:schemeClr val="tx1"/>
                          </a:solidFill>
                        </a:rPr>
                        <a:t>입력후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  사용자 인증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(ID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찾기와 동일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문자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숫자 조합의 임의생성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자리 비밀 번호를 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 [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모바일 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|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방식으로 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9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C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1020</Words>
  <Application>Microsoft Office PowerPoint</Application>
  <PresentationFormat>와이드스크린</PresentationFormat>
  <Paragraphs>257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Malgun Gothic</vt:lpstr>
      <vt:lpstr>Malgun Gothic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voyager</dc:creator>
  <cp:lastModifiedBy>이해니</cp:lastModifiedBy>
  <cp:revision>132</cp:revision>
  <dcterms:created xsi:type="dcterms:W3CDTF">2017-12-08T06:06:09Z</dcterms:created>
  <dcterms:modified xsi:type="dcterms:W3CDTF">2021-07-06T05:49:13Z</dcterms:modified>
</cp:coreProperties>
</file>