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288" r:id="rId3"/>
    <p:sldId id="319" r:id="rId4"/>
    <p:sldId id="329" r:id="rId5"/>
    <p:sldId id="328" r:id="rId6"/>
    <p:sldId id="326" r:id="rId7"/>
    <p:sldId id="331" r:id="rId8"/>
    <p:sldId id="327" r:id="rId9"/>
    <p:sldId id="33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655B77-D4D0-4395-AC39-7827940E4C11}" v="1" dt="2021-06-18T04:18:35.189"/>
    <p1510:client id="{E3EC2BA7-FEE9-4A65-B194-899E37FE73EB}" v="258" dt="2021-06-08T09:10:55.4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80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51AF1-BAFD-4C19-8AC2-F2A1F0DB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A01C66-116F-4C02-B255-F0B990D38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85251-4061-483C-BD95-1FC57982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80A743-0669-4FFD-9A7A-E2A1C52C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C72D5-B4DA-43F1-B828-DB11A8E5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92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98EED1-CD38-4424-9012-D5FDB74D5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E3A7FA-1503-4354-8843-1DB6C3456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A6C64-EB75-464F-B421-DC24DEC1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93AA5-C4AA-4896-86FD-74E8833FE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98B62-1082-406D-9683-5D5F5743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79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39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72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2BF1B-713A-4BF2-B3FA-8EECD18D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60D5A-8C35-46D0-A293-1F89284EB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91CA45-454F-4CCB-8264-C6D4ED62E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32BC14-8F04-45FB-A774-FA4C0B35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B89AEC-6193-4F23-BF5B-408CAFF6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BBA94E-B58A-463A-8E7C-8D6CB781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46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E4BED-74F7-4305-9733-812C430B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3D264-365B-4267-A11E-466201D7C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08A133-7601-48E4-976C-8AAD547E0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AA4B87-DDC3-41FA-A885-A5149FA16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530B14-22DA-4F1F-9933-81F9CD284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F35878-869A-4AD4-BC5E-89B42C97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B98262-3221-4971-AFA2-E0E7B692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5E73E5-6B84-4E7B-B093-DFA28103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96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FDFFC-A5DA-47B9-AB0D-3F1C7C12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7802AC-7D9F-4300-AAB6-D4BD2465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68BD5B-C9E0-4869-A784-98201E5C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669250-03C5-4820-8A8B-1B63061B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68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8EDB5F-B3D0-4D09-BECE-464BEB86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A6F361-4BA2-4C0E-B2CC-06410574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F99FF5-2544-4530-93FE-3B67BE47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546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6504F-AE4A-4D00-9805-7CE38EED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07D91-C3A3-40F4-8A0A-BC744EA05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5919F7-91E3-4486-8D87-47CC6BCB7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95BA8A-42F2-4185-8ECC-D41FB20B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D8272-812B-4173-A51E-892DCD48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F4D0D-D9E7-4704-AE8A-7C1EE1CB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24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5984F-9297-4204-976D-5358C6BF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C6489C-2DAD-402A-A608-B10EB43B1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CFEB5-08E8-4871-B2C6-651A24041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434EE-EDC1-4F7E-8BB4-D8AD3C9A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31B93E-962D-415F-983E-86886114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2CCCAA-46E5-4148-B144-60CD8A8D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60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DE1816-71B9-400A-8CC7-44BFF5DB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8C06F4-3594-491C-AF7A-915D9FF52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03FF5-8184-4D22-9BB4-3FC1A8C6A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B9B38-F560-4835-ADA5-BB3DA7E9341F}" type="datetimeFigureOut">
              <a:rPr lang="ko-KR" altLang="en-US" smtClean="0"/>
              <a:t>2021-07-02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EE54C-1A50-455E-9961-1A994E6AA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1AD29E-CD1E-43E7-A88D-12E22E987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06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3C43F-08F5-4C3A-900D-3FEB000F525C}"/>
              </a:ext>
            </a:extLst>
          </p:cNvPr>
          <p:cNvSpPr txBox="1"/>
          <p:nvPr/>
        </p:nvSpPr>
        <p:spPr>
          <a:xfrm>
            <a:off x="587828" y="1240971"/>
            <a:ext cx="7378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프로젝트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금융상품 라이브 커머스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B920968-CFDF-4BD0-AC6C-17274661958D}"/>
              </a:ext>
            </a:extLst>
          </p:cNvPr>
          <p:cNvCxnSpPr/>
          <p:nvPr/>
        </p:nvCxnSpPr>
        <p:spPr>
          <a:xfrm>
            <a:off x="-3496" y="2054901"/>
            <a:ext cx="41549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2C5A5A8-A676-4337-81B2-7C60860A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539060"/>
              </p:ext>
            </p:extLst>
          </p:nvPr>
        </p:nvGraphicFramePr>
        <p:xfrm>
          <a:off x="7684317" y="4863828"/>
          <a:ext cx="43622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이해니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2021.07.02</a:t>
                      </a:r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0.98</a:t>
                      </a:r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97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466825"/>
            <a:ext cx="4154905" cy="1714683"/>
            <a:chOff x="-31489" y="705191"/>
            <a:chExt cx="4154905" cy="1476317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2181508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705191"/>
              <a:ext cx="1810736" cy="1441780"/>
              <a:chOff x="565885" y="1763395"/>
              <a:chExt cx="1810736" cy="1441780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2558844"/>
                <a:ext cx="10919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목차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grpSp>
        <p:nvGrpSpPr>
          <p:cNvPr id="18" name="그룹 1"/>
          <p:cNvGrpSpPr>
            <a:grpSpLocks/>
          </p:cNvGrpSpPr>
          <p:nvPr/>
        </p:nvGrpSpPr>
        <p:grpSpPr bwMode="auto">
          <a:xfrm>
            <a:off x="4844699" y="2059985"/>
            <a:ext cx="4351337" cy="830998"/>
            <a:chOff x="5240111" y="2091647"/>
            <a:chExt cx="4351338" cy="831379"/>
          </a:xfrm>
        </p:grpSpPr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5240111" y="2091647"/>
              <a:ext cx="647700" cy="400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/>
              <a:r>
                <a:rPr lang="en-US" altLang="ko-KR" sz="2000" dirty="0"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01.</a:t>
              </a:r>
              <a:endParaRPr lang="ko-KR" altLang="ko-KR" sz="2000" dirty="0"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5833836" y="2091648"/>
              <a:ext cx="3757613" cy="831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ko-KR" altLang="en-US" sz="20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프로젝트 개요</a:t>
              </a:r>
              <a:endParaRPr kumimoji="0" lang="en-US" altLang="ko-KR" sz="2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</a:t>
              </a:r>
              <a:r>
                <a:rPr kumimoji="0" lang="ko-KR" altLang="en-US" sz="14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분석주제</a:t>
              </a:r>
              <a:endParaRPr kumimoji="0"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4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</a:t>
              </a:r>
              <a:r>
                <a:rPr kumimoji="0" lang="ko-KR" altLang="en-US" sz="14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제약사항</a:t>
              </a:r>
              <a:endParaRPr kumimoji="0" lang="ko-KR" altLang="ko-KR" sz="14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0" name="그룹 1"/>
          <p:cNvGrpSpPr>
            <a:grpSpLocks/>
          </p:cNvGrpSpPr>
          <p:nvPr/>
        </p:nvGrpSpPr>
        <p:grpSpPr bwMode="auto">
          <a:xfrm>
            <a:off x="4857207" y="3083835"/>
            <a:ext cx="4351337" cy="400252"/>
            <a:chOff x="5240111" y="2357906"/>
            <a:chExt cx="4351338" cy="400436"/>
          </a:xfrm>
        </p:grpSpPr>
        <p:sp>
          <p:nvSpPr>
            <p:cNvPr id="31" name="Text Box 5"/>
            <p:cNvSpPr txBox="1">
              <a:spLocks noChangeArrowheads="1"/>
            </p:cNvSpPr>
            <p:nvPr/>
          </p:nvSpPr>
          <p:spPr bwMode="auto">
            <a:xfrm>
              <a:off x="5240111" y="2357906"/>
              <a:ext cx="647700" cy="400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/>
              <a:r>
                <a:rPr lang="en-US" altLang="ko-KR" sz="2000" dirty="0"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02.</a:t>
              </a:r>
              <a:endParaRPr lang="ko-KR" altLang="ko-KR" sz="2000" dirty="0"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5833836" y="2357907"/>
              <a:ext cx="3757613" cy="400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ko-KR" altLang="en-US" sz="20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프로젝트 주요기능</a:t>
              </a:r>
              <a:r>
                <a:rPr kumimoji="0" lang="en-US" altLang="ko-KR" sz="20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(</a:t>
              </a:r>
              <a:r>
                <a:rPr kumimoji="0" lang="ko-KR" altLang="en-US" sz="20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핵심기능</a:t>
              </a:r>
              <a:r>
                <a:rPr kumimoji="0" lang="en-US" altLang="ko-KR" sz="20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36" name="그룹 1"/>
          <p:cNvGrpSpPr>
            <a:grpSpLocks/>
          </p:cNvGrpSpPr>
          <p:nvPr/>
        </p:nvGrpSpPr>
        <p:grpSpPr bwMode="auto">
          <a:xfrm>
            <a:off x="4853795" y="4382378"/>
            <a:ext cx="4351337" cy="1046441"/>
            <a:chOff x="5240111" y="2091647"/>
            <a:chExt cx="4351338" cy="1046921"/>
          </a:xfrm>
        </p:grpSpPr>
        <p:sp>
          <p:nvSpPr>
            <p:cNvPr id="37" name="Text Box 5"/>
            <p:cNvSpPr txBox="1">
              <a:spLocks noChangeArrowheads="1"/>
            </p:cNvSpPr>
            <p:nvPr/>
          </p:nvSpPr>
          <p:spPr bwMode="auto">
            <a:xfrm>
              <a:off x="5240111" y="2091647"/>
              <a:ext cx="647700" cy="400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/>
              <a:r>
                <a:rPr lang="en-US" altLang="ko-KR" sz="2000" dirty="0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04.</a:t>
              </a:r>
              <a:endParaRPr lang="ko-KR" altLang="ko-KR" sz="20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8" name="Text Box 5"/>
            <p:cNvSpPr txBox="1">
              <a:spLocks noChangeArrowheads="1"/>
            </p:cNvSpPr>
            <p:nvPr/>
          </p:nvSpPr>
          <p:spPr bwMode="auto">
            <a:xfrm>
              <a:off x="5833836" y="2091648"/>
              <a:ext cx="3757613" cy="1046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ko-KR" altLang="en-US" sz="20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프로젝트 환경</a:t>
              </a:r>
              <a:endParaRPr kumimoji="0" lang="en-US" altLang="ko-KR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</a:t>
              </a:r>
              <a:r>
                <a:rPr kumimoji="0" lang="ko-KR" alt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시스템 구성도</a:t>
              </a:r>
              <a:endParaRPr kumimoji="0" lang="en-US" altLang="ko-KR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</a:t>
              </a:r>
              <a:r>
                <a:rPr kumimoji="0" lang="ko-KR" alt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기능 구성도</a:t>
              </a:r>
              <a:endParaRPr kumimoji="0" lang="en-US" altLang="ko-KR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SW</a:t>
              </a:r>
              <a:r>
                <a:rPr kumimoji="0" lang="ko-KR" alt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r>
                <a:rPr kumimoji="0" lang="en-US" altLang="ko-KR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Stack</a:t>
              </a:r>
              <a:endParaRPr kumimoji="0" lang="ko-KR" altLang="ko-KR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7" name="그룹 1">
            <a:extLst>
              <a:ext uri="{FF2B5EF4-FFF2-40B4-BE49-F238E27FC236}">
                <a16:creationId xmlns:a16="http://schemas.microsoft.com/office/drawing/2014/main" id="{E0A2B2DF-1AFF-4EC7-8D0F-57EB366FB5E0}"/>
              </a:ext>
            </a:extLst>
          </p:cNvPr>
          <p:cNvGrpSpPr>
            <a:grpSpLocks/>
          </p:cNvGrpSpPr>
          <p:nvPr/>
        </p:nvGrpSpPr>
        <p:grpSpPr bwMode="auto">
          <a:xfrm>
            <a:off x="4858775" y="3735857"/>
            <a:ext cx="4351337" cy="400252"/>
            <a:chOff x="5240111" y="2357906"/>
            <a:chExt cx="4351338" cy="400436"/>
          </a:xfrm>
        </p:grpSpPr>
        <p:sp>
          <p:nvSpPr>
            <p:cNvPr id="19" name="Text Box 5">
              <a:extLst>
                <a:ext uri="{FF2B5EF4-FFF2-40B4-BE49-F238E27FC236}">
                  <a16:creationId xmlns:a16="http://schemas.microsoft.com/office/drawing/2014/main" id="{F065B43A-D626-4D4E-BF31-99A959253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0111" y="2357906"/>
              <a:ext cx="647700" cy="400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/>
              <a:r>
                <a:rPr lang="en-US" altLang="ko-KR" sz="2000" dirty="0">
                  <a:solidFill>
                    <a:schemeClr val="bg1">
                      <a:lumMod val="65000"/>
                    </a:schemeClr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03.</a:t>
              </a:r>
              <a:endParaRPr lang="ko-KR" altLang="ko-KR" sz="20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 Box 5">
              <a:extLst>
                <a:ext uri="{FF2B5EF4-FFF2-40B4-BE49-F238E27FC236}">
                  <a16:creationId xmlns:a16="http://schemas.microsoft.com/office/drawing/2014/main" id="{1B21547A-F9F7-44FC-BC5D-FF1EF5671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3836" y="2357907"/>
              <a:ext cx="3757613" cy="400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ko-KR" altLang="en-US" sz="2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프로젝트 일정</a:t>
              </a:r>
              <a:endParaRPr kumimoji="0" lang="en-US" altLang="ko-K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71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3831498" cy="1119926"/>
              <a:chOff x="565885" y="1076559"/>
              <a:chExt cx="38314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3831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개요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414426" y="960684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분석 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920503" y="1459734"/>
            <a:ext cx="104205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주제</a:t>
            </a:r>
            <a:r>
              <a:rPr lang="en-US" altLang="ko-KR" b="1" dirty="0"/>
              <a:t> : </a:t>
            </a:r>
            <a:r>
              <a:rPr lang="ko-KR" altLang="en-US" dirty="0"/>
              <a:t>금융상품 온라인 라이브 커머스 서비스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제안배경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신종 코로나바이러스 </a:t>
            </a:r>
            <a:r>
              <a:rPr lang="ko-KR" altLang="en-US" dirty="0" err="1"/>
              <a:t>감염증</a:t>
            </a:r>
            <a:r>
              <a:rPr lang="en-US" altLang="ko-KR" dirty="0"/>
              <a:t>(</a:t>
            </a:r>
            <a:r>
              <a:rPr lang="ko-KR" altLang="en-US" dirty="0"/>
              <a:t>코로나</a:t>
            </a:r>
            <a:r>
              <a:rPr lang="en-US" altLang="ko-KR" dirty="0"/>
              <a:t>19) </a:t>
            </a:r>
            <a:r>
              <a:rPr lang="ko-KR" altLang="en-US" dirty="0"/>
              <a:t>사태로 소비 양상이 대면에서 비대면으로 바뀌면서 </a:t>
            </a:r>
            <a:br>
              <a:rPr lang="en-US" altLang="ko-KR" dirty="0"/>
            </a:br>
            <a:r>
              <a:rPr lang="ko-KR" altLang="en-US" dirty="0"/>
              <a:t>라이브 커머스</a:t>
            </a:r>
            <a:r>
              <a:rPr lang="en-US" altLang="ko-KR" dirty="0"/>
              <a:t>(</a:t>
            </a:r>
            <a:r>
              <a:rPr lang="ko-KR" altLang="en-US" dirty="0"/>
              <a:t>모바일 홈쇼핑</a:t>
            </a:r>
            <a:r>
              <a:rPr lang="en-US" altLang="ko-KR" dirty="0"/>
              <a:t>)</a:t>
            </a:r>
            <a:r>
              <a:rPr lang="ko-KR" altLang="en-US" dirty="0"/>
              <a:t>가 쇼핑의 굵직한 흐름으로 자리잡음</a:t>
            </a:r>
            <a:r>
              <a:rPr lang="en-US" altLang="ko-K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중국의 경우 라이브 커머스 산업이 이미 보편화되어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특히 중국에선 라이브방송을 통한 보험판매가 상당한 성과를 보이고 있음</a:t>
            </a:r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주요 서비스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라이브 비디오 스트리밍 서비스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실시간 채팅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금융 상품 판매</a:t>
            </a:r>
            <a:r>
              <a:rPr lang="en-US" altLang="ko-KR" dirty="0"/>
              <a:t> URL</a:t>
            </a:r>
            <a:r>
              <a:rPr lang="ko-KR" altLang="en-US" dirty="0"/>
              <a:t> 연결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해외 </a:t>
            </a:r>
            <a:r>
              <a:rPr lang="ko-KR" altLang="en-US" dirty="0" err="1"/>
              <a:t>언어팩</a:t>
            </a:r>
            <a:r>
              <a:rPr lang="ko-KR" altLang="en-US" dirty="0"/>
              <a:t>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기대효과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‘</a:t>
            </a:r>
            <a:r>
              <a:rPr lang="ko-KR" altLang="en-US" dirty="0"/>
              <a:t>금융상품</a:t>
            </a:r>
            <a:r>
              <a:rPr lang="en-US" altLang="ko-KR" dirty="0"/>
              <a:t>+</a:t>
            </a:r>
            <a:r>
              <a:rPr lang="ko-KR" altLang="en-US" dirty="0"/>
              <a:t>디지털화</a:t>
            </a:r>
            <a:r>
              <a:rPr lang="en-US" altLang="ko-KR" dirty="0"/>
              <a:t>+</a:t>
            </a:r>
            <a:r>
              <a:rPr lang="ko-KR" altLang="en-US" dirty="0" err="1"/>
              <a:t>뉴미디어’를</a:t>
            </a:r>
            <a:r>
              <a:rPr lang="ko-KR" altLang="en-US" dirty="0"/>
              <a:t> 결합한 마케팅 방식은 해외 시장 진입 시</a:t>
            </a:r>
            <a:r>
              <a:rPr lang="en-US" altLang="ko-KR" dirty="0"/>
              <a:t>, </a:t>
            </a:r>
            <a:r>
              <a:rPr lang="ko-KR" altLang="en-US" dirty="0"/>
              <a:t>고객들에게 자사 브랜드를 효과적으로 알릴 수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비대면</a:t>
            </a:r>
            <a:r>
              <a:rPr lang="ko-KR" altLang="en-US" dirty="0"/>
              <a:t> 영업 기회 창출로</a:t>
            </a:r>
            <a:r>
              <a:rPr lang="en-US" altLang="ko-KR" dirty="0"/>
              <a:t>, </a:t>
            </a:r>
            <a:r>
              <a:rPr lang="ko-KR" altLang="en-US" dirty="0"/>
              <a:t>금융 상품 매출을 증대 시킬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254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3831498" cy="1119926"/>
              <a:chOff x="565885" y="1076559"/>
              <a:chExt cx="38314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3831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개요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AED63C-25CB-4618-B7CF-5B502A06024F}"/>
              </a:ext>
            </a:extLst>
          </p:cNvPr>
          <p:cNvSpPr txBox="1"/>
          <p:nvPr/>
        </p:nvSpPr>
        <p:spPr>
          <a:xfrm>
            <a:off x="414426" y="960684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사업모델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086964F-21BA-491A-A5B0-257A2E93C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68681"/>
              </p:ext>
            </p:extLst>
          </p:nvPr>
        </p:nvGraphicFramePr>
        <p:xfrm>
          <a:off x="708526" y="1677842"/>
          <a:ext cx="11043763" cy="3717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4595">
                  <a:extLst>
                    <a:ext uri="{9D8B030D-6E8A-4147-A177-3AD203B41FA5}">
                      <a16:colId xmlns:a16="http://schemas.microsoft.com/office/drawing/2014/main" val="2282915502"/>
                    </a:ext>
                  </a:extLst>
                </a:gridCol>
                <a:gridCol w="4444584">
                  <a:extLst>
                    <a:ext uri="{9D8B030D-6E8A-4147-A177-3AD203B41FA5}">
                      <a16:colId xmlns:a16="http://schemas.microsoft.com/office/drawing/2014/main" val="1918327147"/>
                    </a:ext>
                  </a:extLst>
                </a:gridCol>
                <a:gridCol w="4444584">
                  <a:extLst>
                    <a:ext uri="{9D8B030D-6E8A-4147-A177-3AD203B41FA5}">
                      <a16:colId xmlns:a16="http://schemas.microsoft.com/office/drawing/2014/main" val="3596216971"/>
                    </a:ext>
                  </a:extLst>
                </a:gridCol>
              </a:tblGrid>
              <a:tr h="2807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자 플랫폼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자사 플랫폼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539143"/>
                  </a:ext>
                </a:extLst>
              </a:tr>
              <a:tr h="15231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알리페이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틱톡</a:t>
                      </a:r>
                      <a:r>
                        <a:rPr lang="ko-KR" altLang="en-US" dirty="0"/>
                        <a:t> 등 제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자 플랫폼에 공식 계정을 개설하고 라이브 커머스 진행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자사 플랫폼에 라이브 커머스 플랫폼을 갖추고 고객들을 유인하는 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277215"/>
                  </a:ext>
                </a:extLst>
              </a:tr>
              <a:tr h="2807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시청자 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용이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불리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165634"/>
                  </a:ext>
                </a:extLst>
              </a:tr>
              <a:tr h="2807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자사 앱 가입 유도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불리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용이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839203"/>
                  </a:ext>
                </a:extLst>
              </a:tr>
              <a:tr h="2807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투자 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01911"/>
                  </a:ext>
                </a:extLst>
              </a:tr>
              <a:tr h="2807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수수료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711563"/>
                  </a:ext>
                </a:extLst>
              </a:tr>
              <a:tr h="2807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수익창출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573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6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3831498" cy="1119926"/>
              <a:chOff x="565885" y="1076559"/>
              <a:chExt cx="38314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3831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개요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070CEEA-B273-4E5E-BC09-A3C1D6ABE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282934"/>
              </p:ext>
            </p:extLst>
          </p:nvPr>
        </p:nvGraphicFramePr>
        <p:xfrm>
          <a:off x="216569" y="1466939"/>
          <a:ext cx="11694695" cy="524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65">
                  <a:extLst>
                    <a:ext uri="{9D8B030D-6E8A-4147-A177-3AD203B41FA5}">
                      <a16:colId xmlns:a16="http://schemas.microsoft.com/office/drawing/2014/main" val="1742361273"/>
                    </a:ext>
                  </a:extLst>
                </a:gridCol>
                <a:gridCol w="2040977">
                  <a:extLst>
                    <a:ext uri="{9D8B030D-6E8A-4147-A177-3AD203B41FA5}">
                      <a16:colId xmlns:a16="http://schemas.microsoft.com/office/drawing/2014/main" val="774706958"/>
                    </a:ext>
                  </a:extLst>
                </a:gridCol>
                <a:gridCol w="2933906">
                  <a:extLst>
                    <a:ext uri="{9D8B030D-6E8A-4147-A177-3AD203B41FA5}">
                      <a16:colId xmlns:a16="http://schemas.microsoft.com/office/drawing/2014/main" val="1298507484"/>
                    </a:ext>
                  </a:extLst>
                </a:gridCol>
                <a:gridCol w="6009547">
                  <a:extLst>
                    <a:ext uri="{9D8B030D-6E8A-4147-A177-3AD203B41FA5}">
                      <a16:colId xmlns:a16="http://schemas.microsoft.com/office/drawing/2014/main" val="2312185058"/>
                    </a:ext>
                  </a:extLst>
                </a:gridCol>
              </a:tblGrid>
              <a:tr h="262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no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기업명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라이브 커머스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상세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690497"/>
                  </a:ext>
                </a:extLst>
              </a:tr>
              <a:tr h="262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신한은행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/>
                        <a:t>쏠라이브</a:t>
                      </a:r>
                      <a:r>
                        <a:rPr lang="ko-KR" altLang="en-US" sz="1400" dirty="0"/>
                        <a:t> 버텨라 </a:t>
                      </a:r>
                      <a:r>
                        <a:rPr lang="ko-KR" altLang="en-US" sz="1400" dirty="0" err="1"/>
                        <a:t>챌린지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자사 모바일 앱 쏠</a:t>
                      </a:r>
                      <a:r>
                        <a:rPr lang="en-US" altLang="ko-KR" sz="1400" dirty="0"/>
                        <a:t>(SOL)</a:t>
                      </a:r>
                      <a:r>
                        <a:rPr lang="ko-KR" altLang="en-US" sz="1400" dirty="0"/>
                        <a:t>을 통한 라이브 방송 진행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신한 </a:t>
                      </a:r>
                      <a:r>
                        <a:rPr lang="ko-KR" altLang="en-US" sz="1400" dirty="0" err="1"/>
                        <a:t>인싸</a:t>
                      </a:r>
                      <a:r>
                        <a:rPr lang="ko-KR" altLang="en-US" sz="1400" dirty="0"/>
                        <a:t> 자유적금</a:t>
                      </a:r>
                      <a:r>
                        <a:rPr lang="en-US" altLang="ko-KR" sz="1400" dirty="0"/>
                        <a:t>’ </a:t>
                      </a:r>
                      <a:r>
                        <a:rPr lang="ko-KR" altLang="en-US" sz="1400" dirty="0"/>
                        <a:t>만기 이자를 대한항공 </a:t>
                      </a:r>
                      <a:r>
                        <a:rPr lang="ko-KR" altLang="en-US" sz="1400" dirty="0" err="1"/>
                        <a:t>스카이패스</a:t>
                      </a:r>
                      <a:r>
                        <a:rPr lang="ko-KR" altLang="en-US" sz="1400" dirty="0"/>
                        <a:t> 마일리지로 전환하는 이벤트를 라이브 커머스로 진행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0274542"/>
                  </a:ext>
                </a:extLst>
              </a:tr>
              <a:tr h="262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IBK</a:t>
                      </a:r>
                      <a:r>
                        <a:rPr lang="ko-KR" altLang="en-US" sz="1400" dirty="0"/>
                        <a:t>기업은행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중기 제품 판매 라이브 방송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자사 중소기업 고객 제품을 판매하는 판로 제공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47360908"/>
                  </a:ext>
                </a:extLst>
              </a:tr>
              <a:tr h="262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Grip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라이브 커머스 플랫폼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76580537"/>
                  </a:ext>
                </a:extLst>
              </a:tr>
              <a:tr h="963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中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 err="1"/>
                        <a:t>핑안보험그룹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보험의 가치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중국 </a:t>
                      </a:r>
                      <a:r>
                        <a:rPr lang="ko-KR" altLang="en-US" sz="1400" dirty="0" err="1"/>
                        <a:t>핑안보험그룹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CEO </a:t>
                      </a:r>
                      <a:r>
                        <a:rPr lang="ko-KR" altLang="en-US" sz="1400" dirty="0" err="1"/>
                        <a:t>루민은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'</a:t>
                      </a:r>
                      <a:r>
                        <a:rPr lang="ko-KR" altLang="en-US" sz="1400" dirty="0"/>
                        <a:t>보험의 가치</a:t>
                      </a:r>
                      <a:r>
                        <a:rPr lang="en-US" altLang="ko-KR" sz="1400" dirty="0"/>
                        <a:t>'</a:t>
                      </a:r>
                      <a:r>
                        <a:rPr lang="ko-KR" altLang="en-US" sz="1400" dirty="0"/>
                        <a:t>라는 주제로 신상품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종 세트를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자사 설계사와 고객이 이용하는 </a:t>
                      </a:r>
                      <a:r>
                        <a:rPr lang="en-US" altLang="ko-KR" sz="1400" dirty="0"/>
                        <a:t>＇</a:t>
                      </a:r>
                      <a:r>
                        <a:rPr lang="ko-KR" altLang="en-US" sz="1400" dirty="0" err="1"/>
                        <a:t>핑안진관쟈</a:t>
                      </a:r>
                      <a:r>
                        <a:rPr lang="en-US" altLang="ko-KR" sz="1400" dirty="0"/>
                        <a:t>＇ </a:t>
                      </a:r>
                      <a:r>
                        <a:rPr lang="ko-KR" altLang="en-US" sz="1400" dirty="0"/>
                        <a:t>앱 라이브 커머스 에서 판매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시간 동안 누적 </a:t>
                      </a:r>
                      <a:r>
                        <a:rPr lang="ko-KR" altLang="en-US" sz="1400" dirty="0" err="1"/>
                        <a:t>접속자</a:t>
                      </a:r>
                      <a:r>
                        <a:rPr lang="ko-KR" altLang="en-US" sz="1400" dirty="0"/>
                        <a:t> 수 </a:t>
                      </a:r>
                      <a:r>
                        <a:rPr lang="en-US" altLang="ko-KR" sz="1400" dirty="0"/>
                        <a:t>103</a:t>
                      </a:r>
                      <a:r>
                        <a:rPr lang="ko-KR" altLang="en-US" sz="1400" dirty="0"/>
                        <a:t>만 명을 돌파</a:t>
                      </a:r>
                      <a:endParaRPr lang="en-US" altLang="ko-KR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21957059"/>
                  </a:ext>
                </a:extLst>
              </a:tr>
              <a:tr h="963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中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 err="1"/>
                        <a:t>알리페이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온라인 보험중개인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보험사와 고객을 연결하는 온라인 라이브 방송을 기획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알리페이</a:t>
                      </a: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 플랫폼에서 매일 수만 명이 라이브 방송을 시청하고 </a:t>
                      </a:r>
                      <a:b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수백 명이 보험을 계약 체결하는 성과를 거둠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75020927"/>
                  </a:ext>
                </a:extLst>
              </a:tr>
              <a:tr h="812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中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 err="1"/>
                        <a:t>워터드롭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창업자 방송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/>
                        <a:t>텐센트</a:t>
                      </a:r>
                      <a:r>
                        <a:rPr lang="ko-KR" altLang="en-US" sz="1400" dirty="0"/>
                        <a:t> 지원을 받는 중국 디지털 보험 기술 플랫폼 </a:t>
                      </a:r>
                      <a:r>
                        <a:rPr lang="ko-KR" altLang="en-US" sz="1400" dirty="0" err="1"/>
                        <a:t>워터드롭이</a:t>
                      </a:r>
                      <a:r>
                        <a:rPr lang="ko-KR" altLang="en-US" sz="1400" dirty="0"/>
                        <a:t> 라이브 방송을 통해 보험판매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/>
                        <a:t>위챗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콰이서우</a:t>
                      </a:r>
                      <a:r>
                        <a:rPr lang="ko-KR" altLang="en-US" sz="1400" dirty="0"/>
                        <a:t> 등의 플랫폼에서 라이브 방송 누적 시청자 수 </a:t>
                      </a:r>
                      <a:r>
                        <a:rPr lang="en-US" altLang="ko-KR" sz="1400" dirty="0"/>
                        <a:t>110</a:t>
                      </a:r>
                      <a:r>
                        <a:rPr lang="ko-KR" altLang="en-US" sz="1400" dirty="0"/>
                        <a:t>만 명</a:t>
                      </a:r>
                      <a:r>
                        <a:rPr lang="en-US" altLang="ko-KR" sz="1400" dirty="0"/>
                        <a:t>, '</a:t>
                      </a:r>
                      <a:r>
                        <a:rPr lang="ko-KR" altLang="en-US" sz="1400" dirty="0"/>
                        <a:t>좋아요</a:t>
                      </a:r>
                      <a:r>
                        <a:rPr lang="en-US" altLang="ko-KR" sz="1400" dirty="0"/>
                        <a:t>’ 6</a:t>
                      </a:r>
                      <a:r>
                        <a:rPr lang="ko-KR" altLang="en-US" sz="1400" dirty="0"/>
                        <a:t>만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천 개 달성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7889803"/>
                  </a:ext>
                </a:extLst>
              </a:tr>
              <a:tr h="726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中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 err="1"/>
                        <a:t>리지엔웨이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시청자수 </a:t>
                      </a:r>
                      <a:r>
                        <a:rPr lang="en-US" altLang="ko-KR" sz="1400" dirty="0"/>
                        <a:t>91</a:t>
                      </a:r>
                      <a:r>
                        <a:rPr lang="ko-KR" altLang="en-US" sz="1400" dirty="0"/>
                        <a:t>만명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보험료 수입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억 위안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한화 약 </a:t>
                      </a:r>
                      <a:r>
                        <a:rPr lang="en-US" altLang="ko-KR" sz="1400" dirty="0"/>
                        <a:t>720</a:t>
                      </a:r>
                      <a:r>
                        <a:rPr lang="ko-KR" altLang="en-US" sz="1400" dirty="0"/>
                        <a:t>억원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의 성과를 기록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534418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5F82D7A-FAE6-4014-A188-6FE7BCABA217}"/>
              </a:ext>
            </a:extLst>
          </p:cNvPr>
          <p:cNvSpPr txBox="1"/>
          <p:nvPr/>
        </p:nvSpPr>
        <p:spPr>
          <a:xfrm>
            <a:off x="414426" y="960684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시장 현황</a:t>
            </a:r>
          </a:p>
        </p:txBody>
      </p:sp>
    </p:spTree>
    <p:extLst>
      <p:ext uri="{BB962C8B-B14F-4D97-AF65-F5344CB8AC3E}">
        <p14:creationId xmlns:p14="http://schemas.microsoft.com/office/powerpoint/2010/main" val="113374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845049" cy="1119926"/>
            <a:chOff x="-31489" y="18355"/>
            <a:chExt cx="4845049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4738798" cy="1119926"/>
              <a:chOff x="565885" y="1076559"/>
              <a:chExt cx="47387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47387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02.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주요기능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FC7BC9B-854D-43FD-927B-CB329C41E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792774"/>
              </p:ext>
            </p:extLst>
          </p:nvPr>
        </p:nvGraphicFramePr>
        <p:xfrm>
          <a:off x="440669" y="102045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704208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616525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8416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RDBMS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2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Entity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Table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93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Attribute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Column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14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Relationship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F.K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4985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480C808-806D-4F8D-B8C4-8BF3A164F926}"/>
              </a:ext>
            </a:extLst>
          </p:cNvPr>
          <p:cNvSpPr txBox="1"/>
          <p:nvPr/>
        </p:nvSpPr>
        <p:spPr>
          <a:xfrm>
            <a:off x="414426" y="2645107"/>
            <a:ext cx="2473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</a:t>
            </a:r>
            <a:r>
              <a:rPr lang="en-US" altLang="ko-KR" sz="2400" b="1" dirty="0"/>
              <a:t>Entity </a:t>
            </a:r>
            <a:r>
              <a:rPr lang="ko-KR" altLang="en-US" sz="2400" b="1" dirty="0"/>
              <a:t>리스트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048F04-5A48-43A2-ACA0-0D6083D515DE}"/>
              </a:ext>
            </a:extLst>
          </p:cNvPr>
          <p:cNvSpPr txBox="1"/>
          <p:nvPr/>
        </p:nvSpPr>
        <p:spPr>
          <a:xfrm>
            <a:off x="414426" y="3876793"/>
            <a:ext cx="2956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</a:t>
            </a:r>
            <a:r>
              <a:rPr lang="en-US" altLang="ko-KR" sz="2400" b="1" dirty="0"/>
              <a:t>Attribute </a:t>
            </a:r>
            <a:r>
              <a:rPr lang="ko-KR" altLang="en-US" sz="2400" b="1" dirty="0"/>
              <a:t>리스트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98891F-ED0E-4D8B-890B-799EFAF6FE5A}"/>
              </a:ext>
            </a:extLst>
          </p:cNvPr>
          <p:cNvSpPr txBox="1"/>
          <p:nvPr/>
        </p:nvSpPr>
        <p:spPr>
          <a:xfrm>
            <a:off x="414426" y="5238203"/>
            <a:ext cx="3438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</a:t>
            </a:r>
            <a:r>
              <a:rPr lang="en-US" altLang="ko-KR" sz="2400" b="1" dirty="0"/>
              <a:t>Relationship </a:t>
            </a:r>
            <a:r>
              <a:rPr lang="ko-KR" altLang="en-US" sz="2400" b="1" dirty="0"/>
              <a:t>리스트</a:t>
            </a:r>
          </a:p>
        </p:txBody>
      </p:sp>
    </p:spTree>
    <p:extLst>
      <p:ext uri="{BB962C8B-B14F-4D97-AF65-F5344CB8AC3E}">
        <p14:creationId xmlns:p14="http://schemas.microsoft.com/office/powerpoint/2010/main" val="367263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845049" cy="1119926"/>
            <a:chOff x="-31489" y="18355"/>
            <a:chExt cx="4845049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4738798" cy="1119926"/>
              <a:chOff x="565885" y="1076559"/>
              <a:chExt cx="47387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47387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02.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주요기능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E2635BD-6961-4016-A929-191942E91F36}"/>
              </a:ext>
            </a:extLst>
          </p:cNvPr>
          <p:cNvGraphicFramePr>
            <a:graphicFrameLocks noGrp="1"/>
          </p:cNvGraphicFramePr>
          <p:nvPr/>
        </p:nvGraphicFramePr>
        <p:xfrm>
          <a:off x="204685" y="943262"/>
          <a:ext cx="11301699" cy="360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5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6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85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3883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업무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1st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2nd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3rd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개인 </a:t>
                      </a:r>
                      <a:endParaRPr lang="en-US" altLang="ko-KR" sz="1200" b="0" strike="noStrike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금융 업무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계좌조회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인증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인증서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금융 인증서를 통해 사용자 인증 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568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스마트폰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사용자 모바일을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보안카드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/OTP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없이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통해 인증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704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등록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ID/PWD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를 통해 인증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사용자관리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회원 정보 관리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본인 인증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모바일에 인증번호 전송하여 회원 실명 및 모바일 번호 확인 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 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 가입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//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비밀번호 암호화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, ID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중복 체크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도로명 주소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검토 필요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회원 탈퇴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 탈퇴 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// </a:t>
                      </a:r>
                      <a:r>
                        <a:rPr lang="ko-KR" altLang="en-US" sz="1200" b="0" strike="noStrike" dirty="0" err="1">
                          <a:solidFill>
                            <a:schemeClr val="tx1"/>
                          </a:solidFill>
                        </a:rPr>
                        <a:t>계정계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 시스템에서는 개인 정보 파기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                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탈퇴 회원 정보 및 거래정보 </a:t>
                      </a:r>
                      <a:r>
                        <a:rPr lang="ko-KR" altLang="en-US" sz="1200" b="0" strike="noStrike" dirty="0" err="1">
                          <a:solidFill>
                            <a:schemeClr val="tx1"/>
                          </a:solidFill>
                        </a:rPr>
                        <a:t>백업후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년 보관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회원 정보 변경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 재인증후 정보 변경 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변경 사항 로그 기록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변경 전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후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시점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 정보 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인증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모바일 번호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메일 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아이핀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후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화면에 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비밀번호 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ko-KR" altLang="en-US" sz="1200" b="0" strike="noStrike" dirty="0" err="1">
                          <a:solidFill>
                            <a:schemeClr val="tx1"/>
                          </a:solidFill>
                        </a:rPr>
                        <a:t>입력후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  사용자 인증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(ID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찾기와 동일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후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문자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숫자 조합의 임의생성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자리 비밀 번호를 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모바일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방식으로 전송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09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845049" cy="1119926"/>
            <a:chOff x="-31489" y="18355"/>
            <a:chExt cx="4845049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4738798" cy="1119926"/>
              <a:chOff x="565885" y="1076559"/>
              <a:chExt cx="47387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47387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02.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주요기능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E2635BD-6961-4016-A929-191942E91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080758"/>
              </p:ext>
            </p:extLst>
          </p:nvPr>
        </p:nvGraphicFramePr>
        <p:xfrm>
          <a:off x="204685" y="943262"/>
          <a:ext cx="11301699" cy="5964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960">
                  <a:extLst>
                    <a:ext uri="{9D8B030D-6E8A-4147-A177-3AD203B41FA5}">
                      <a16:colId xmlns:a16="http://schemas.microsoft.com/office/drawing/2014/main" val="2273481353"/>
                    </a:ext>
                  </a:extLst>
                </a:gridCol>
                <a:gridCol w="114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7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47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3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3883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업무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1st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400" b="1" baseline="30000" dirty="0">
                          <a:solidFill>
                            <a:schemeClr val="tx1"/>
                          </a:solidFill>
                        </a:rPr>
                        <a:t>nd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3rd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데이터포맷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직원인증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신청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5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승인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781044"/>
                  </a:ext>
                </a:extLst>
              </a:tr>
              <a:tr h="301568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상품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상품 신청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상품 승인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526366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방송시간 예약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 </a:t>
                      </a:r>
                      <a:r>
                        <a:rPr lang="ko-KR" altLang="en-US" sz="1200" b="0" strike="noStrike" dirty="0" err="1">
                          <a:solidFill>
                            <a:schemeClr val="tx1"/>
                          </a:solidFill>
                        </a:rPr>
                        <a:t>소개글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 공지사항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 송출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영상 송출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실시간 채팅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실시간 문의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456385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49850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상품 판매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 err="1">
                          <a:solidFill>
                            <a:schemeClr val="tx1"/>
                          </a:solidFill>
                        </a:rPr>
                        <a:t>해피콜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840963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판매링크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552879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연결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351405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 달력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583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589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845049" cy="1119926"/>
            <a:chOff x="-31489" y="18355"/>
            <a:chExt cx="4845049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4738798" cy="1119926"/>
              <a:chOff x="565885" y="1076559"/>
              <a:chExt cx="47387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47387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02.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주요기능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E2635BD-6961-4016-A929-191942E91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062498"/>
              </p:ext>
            </p:extLst>
          </p:nvPr>
        </p:nvGraphicFramePr>
        <p:xfrm>
          <a:off x="204685" y="943262"/>
          <a:ext cx="11301699" cy="4460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960">
                  <a:extLst>
                    <a:ext uri="{9D8B030D-6E8A-4147-A177-3AD203B41FA5}">
                      <a16:colId xmlns:a16="http://schemas.microsoft.com/office/drawing/2014/main" val="2273481353"/>
                    </a:ext>
                  </a:extLst>
                </a:gridCol>
                <a:gridCol w="114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6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1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47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3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3883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업무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1st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2nd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3rd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데이터포맷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시청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라이브 방송 시청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568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관리자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송출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라이브 방송 송출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704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17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C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2788</TotalTime>
  <Words>688</Words>
  <Application>Microsoft Office PowerPoint</Application>
  <PresentationFormat>와이드스크린</PresentationFormat>
  <Paragraphs>193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HY헤드라인M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voyager</dc:creator>
  <cp:lastModifiedBy>이해니</cp:lastModifiedBy>
  <cp:revision>120</cp:revision>
  <dcterms:created xsi:type="dcterms:W3CDTF">2017-12-08T06:06:09Z</dcterms:created>
  <dcterms:modified xsi:type="dcterms:W3CDTF">2021-07-02T12:04:56Z</dcterms:modified>
</cp:coreProperties>
</file>