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20" autoAdjust="0"/>
    <p:restoredTop sz="94660"/>
  </p:normalViewPr>
  <p:slideViewPr>
    <p:cSldViewPr snapToGrid="0">
      <p:cViewPr>
        <p:scale>
          <a:sx n="75" d="100"/>
          <a:sy n="75" d="100"/>
        </p:scale>
        <p:origin x="3882" y="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2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[통합 문서2]Sheet2!피벗 테이블1</c:name>
    <c:fmtId val="3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Sheet2!$B$1:$B$2</c:f>
              <c:strCache>
                <c:ptCount val="1"/>
                <c:pt idx="0">
                  <c:v>강남구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Sheet2!$A$3:$A$8</c:f>
              <c:strCache>
                <c:ptCount val="5"/>
                <c:pt idx="0">
                  <c:v>20대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  <c:pt idx="4">
                  <c:v>60대</c:v>
                </c:pt>
              </c:strCache>
            </c:strRef>
          </c:cat>
          <c:val>
            <c:numRef>
              <c:f>Sheet2!$B$3:$B$8</c:f>
              <c:numCache>
                <c:formatCode>General</c:formatCode>
                <c:ptCount val="5"/>
                <c:pt idx="0">
                  <c:v>11185</c:v>
                </c:pt>
                <c:pt idx="1">
                  <c:v>15997</c:v>
                </c:pt>
                <c:pt idx="2">
                  <c:v>16034</c:v>
                </c:pt>
                <c:pt idx="3">
                  <c:v>16006</c:v>
                </c:pt>
                <c:pt idx="4">
                  <c:v>3187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AA8-48C1-BF96-8FDCE26E7F11}"/>
            </c:ext>
          </c:extLst>
        </c:ser>
        <c:ser>
          <c:idx val="1"/>
          <c:order val="1"/>
          <c:tx>
            <c:strRef>
              <c:f>Sheet2!$C$1:$C$2</c:f>
              <c:strCache>
                <c:ptCount val="1"/>
                <c:pt idx="0">
                  <c:v>강동구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Sheet2!$A$3:$A$8</c:f>
              <c:strCache>
                <c:ptCount val="5"/>
                <c:pt idx="0">
                  <c:v>20대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  <c:pt idx="4">
                  <c:v>60대</c:v>
                </c:pt>
              </c:strCache>
            </c:strRef>
          </c:cat>
          <c:val>
            <c:numRef>
              <c:f>Sheet2!$C$3:$C$8</c:f>
              <c:numCache>
                <c:formatCode>General</c:formatCode>
                <c:ptCount val="5"/>
                <c:pt idx="0">
                  <c:v>6886</c:v>
                </c:pt>
                <c:pt idx="1">
                  <c:v>9696</c:v>
                </c:pt>
                <c:pt idx="2">
                  <c:v>9809</c:v>
                </c:pt>
                <c:pt idx="3">
                  <c:v>9785</c:v>
                </c:pt>
                <c:pt idx="4">
                  <c:v>1942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AA8-48C1-BF96-8FDCE26E7F11}"/>
            </c:ext>
          </c:extLst>
        </c:ser>
        <c:ser>
          <c:idx val="2"/>
          <c:order val="2"/>
          <c:tx>
            <c:strRef>
              <c:f>Sheet2!$D$1:$D$2</c:f>
              <c:strCache>
                <c:ptCount val="1"/>
                <c:pt idx="0">
                  <c:v>강북구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Sheet2!$A$3:$A$8</c:f>
              <c:strCache>
                <c:ptCount val="5"/>
                <c:pt idx="0">
                  <c:v>20대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  <c:pt idx="4">
                  <c:v>60대</c:v>
                </c:pt>
              </c:strCache>
            </c:strRef>
          </c:cat>
          <c:val>
            <c:numRef>
              <c:f>Sheet2!$D$3:$D$8</c:f>
              <c:numCache>
                <c:formatCode>General</c:formatCode>
                <c:ptCount val="5"/>
                <c:pt idx="0">
                  <c:v>5904</c:v>
                </c:pt>
                <c:pt idx="1">
                  <c:v>8416</c:v>
                </c:pt>
                <c:pt idx="2">
                  <c:v>8440</c:v>
                </c:pt>
                <c:pt idx="3">
                  <c:v>8509</c:v>
                </c:pt>
                <c:pt idx="4">
                  <c:v>1676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AA8-48C1-BF96-8FDCE26E7F11}"/>
            </c:ext>
          </c:extLst>
        </c:ser>
        <c:ser>
          <c:idx val="3"/>
          <c:order val="3"/>
          <c:tx>
            <c:strRef>
              <c:f>Sheet2!$E$1:$E$2</c:f>
              <c:strCache>
                <c:ptCount val="1"/>
                <c:pt idx="0">
                  <c:v>강서구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Sheet2!$A$3:$A$8</c:f>
              <c:strCache>
                <c:ptCount val="5"/>
                <c:pt idx="0">
                  <c:v>20대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  <c:pt idx="4">
                  <c:v>60대</c:v>
                </c:pt>
              </c:strCache>
            </c:strRef>
          </c:cat>
          <c:val>
            <c:numRef>
              <c:f>Sheet2!$E$3:$E$8</c:f>
              <c:numCache>
                <c:formatCode>General</c:formatCode>
                <c:ptCount val="5"/>
                <c:pt idx="0">
                  <c:v>6170</c:v>
                </c:pt>
                <c:pt idx="1">
                  <c:v>8637</c:v>
                </c:pt>
                <c:pt idx="2">
                  <c:v>8806</c:v>
                </c:pt>
                <c:pt idx="3">
                  <c:v>8960</c:v>
                </c:pt>
                <c:pt idx="4">
                  <c:v>1734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AA8-48C1-BF96-8FDCE26E7F11}"/>
            </c:ext>
          </c:extLst>
        </c:ser>
        <c:ser>
          <c:idx val="4"/>
          <c:order val="4"/>
          <c:tx>
            <c:strRef>
              <c:f>Sheet2!$F$1:$F$2</c:f>
              <c:strCache>
                <c:ptCount val="1"/>
                <c:pt idx="0">
                  <c:v>관악구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Sheet2!$A$3:$A$8</c:f>
              <c:strCache>
                <c:ptCount val="5"/>
                <c:pt idx="0">
                  <c:v>20대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  <c:pt idx="4">
                  <c:v>60대</c:v>
                </c:pt>
              </c:strCache>
            </c:strRef>
          </c:cat>
          <c:val>
            <c:numRef>
              <c:f>Sheet2!$F$3:$F$8</c:f>
              <c:numCache>
                <c:formatCode>General</c:formatCode>
                <c:ptCount val="5"/>
                <c:pt idx="0">
                  <c:v>9309</c:v>
                </c:pt>
                <c:pt idx="1">
                  <c:v>13310</c:v>
                </c:pt>
                <c:pt idx="2">
                  <c:v>13179</c:v>
                </c:pt>
                <c:pt idx="3">
                  <c:v>13084</c:v>
                </c:pt>
                <c:pt idx="4">
                  <c:v>2583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AA8-48C1-BF96-8FDCE26E7F11}"/>
            </c:ext>
          </c:extLst>
        </c:ser>
        <c:ser>
          <c:idx val="5"/>
          <c:order val="5"/>
          <c:tx>
            <c:strRef>
              <c:f>Sheet2!$G$1:$G$2</c:f>
              <c:strCache>
                <c:ptCount val="1"/>
                <c:pt idx="0">
                  <c:v>광진구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Sheet2!$A$3:$A$8</c:f>
              <c:strCache>
                <c:ptCount val="5"/>
                <c:pt idx="0">
                  <c:v>20대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  <c:pt idx="4">
                  <c:v>60대</c:v>
                </c:pt>
              </c:strCache>
            </c:strRef>
          </c:cat>
          <c:val>
            <c:numRef>
              <c:f>Sheet2!$G$3:$G$8</c:f>
              <c:numCache>
                <c:formatCode>General</c:formatCode>
                <c:ptCount val="5"/>
                <c:pt idx="0">
                  <c:v>4798</c:v>
                </c:pt>
                <c:pt idx="1">
                  <c:v>6703</c:v>
                </c:pt>
                <c:pt idx="2">
                  <c:v>6855</c:v>
                </c:pt>
                <c:pt idx="3">
                  <c:v>6807</c:v>
                </c:pt>
                <c:pt idx="4">
                  <c:v>1354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AA8-48C1-BF96-8FDCE26E7F11}"/>
            </c:ext>
          </c:extLst>
        </c:ser>
        <c:ser>
          <c:idx val="6"/>
          <c:order val="6"/>
          <c:tx>
            <c:strRef>
              <c:f>Sheet2!$H$1:$H$2</c:f>
              <c:strCache>
                <c:ptCount val="1"/>
                <c:pt idx="0">
                  <c:v>구로구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Sheet2!$A$3:$A$8</c:f>
              <c:strCache>
                <c:ptCount val="5"/>
                <c:pt idx="0">
                  <c:v>20대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  <c:pt idx="4">
                  <c:v>60대</c:v>
                </c:pt>
              </c:strCache>
            </c:strRef>
          </c:cat>
          <c:val>
            <c:numRef>
              <c:f>Sheet2!$H$3:$H$8</c:f>
              <c:numCache>
                <c:formatCode>General</c:formatCode>
                <c:ptCount val="5"/>
                <c:pt idx="0">
                  <c:v>5471</c:v>
                </c:pt>
                <c:pt idx="1">
                  <c:v>7750</c:v>
                </c:pt>
                <c:pt idx="2">
                  <c:v>7778</c:v>
                </c:pt>
                <c:pt idx="3">
                  <c:v>7903</c:v>
                </c:pt>
                <c:pt idx="4">
                  <c:v>1592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AA8-48C1-BF96-8FDCE26E7F11}"/>
            </c:ext>
          </c:extLst>
        </c:ser>
        <c:ser>
          <c:idx val="7"/>
          <c:order val="7"/>
          <c:tx>
            <c:strRef>
              <c:f>Sheet2!$I$1:$I$2</c:f>
              <c:strCache>
                <c:ptCount val="1"/>
                <c:pt idx="0">
                  <c:v>금천구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Sheet2!$A$3:$A$8</c:f>
              <c:strCache>
                <c:ptCount val="5"/>
                <c:pt idx="0">
                  <c:v>20대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  <c:pt idx="4">
                  <c:v>60대</c:v>
                </c:pt>
              </c:strCache>
            </c:strRef>
          </c:cat>
          <c:val>
            <c:numRef>
              <c:f>Sheet2!$I$3:$I$8</c:f>
              <c:numCache>
                <c:formatCode>General</c:formatCode>
                <c:ptCount val="5"/>
                <c:pt idx="0">
                  <c:v>3152</c:v>
                </c:pt>
                <c:pt idx="1">
                  <c:v>4452</c:v>
                </c:pt>
                <c:pt idx="2">
                  <c:v>4514</c:v>
                </c:pt>
                <c:pt idx="3">
                  <c:v>4606</c:v>
                </c:pt>
                <c:pt idx="4">
                  <c:v>961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8AA8-48C1-BF96-8FDCE26E7F11}"/>
            </c:ext>
          </c:extLst>
        </c:ser>
        <c:ser>
          <c:idx val="8"/>
          <c:order val="8"/>
          <c:tx>
            <c:strRef>
              <c:f>Sheet2!$J$1:$J$2</c:f>
              <c:strCache>
                <c:ptCount val="1"/>
                <c:pt idx="0">
                  <c:v>노원구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Sheet2!$A$3:$A$8</c:f>
              <c:strCache>
                <c:ptCount val="5"/>
                <c:pt idx="0">
                  <c:v>20대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  <c:pt idx="4">
                  <c:v>60대</c:v>
                </c:pt>
              </c:strCache>
            </c:strRef>
          </c:cat>
          <c:val>
            <c:numRef>
              <c:f>Sheet2!$J$3:$J$8</c:f>
              <c:numCache>
                <c:formatCode>General</c:formatCode>
                <c:ptCount val="5"/>
                <c:pt idx="0">
                  <c:v>8752</c:v>
                </c:pt>
                <c:pt idx="1">
                  <c:v>12696</c:v>
                </c:pt>
                <c:pt idx="2">
                  <c:v>12643</c:v>
                </c:pt>
                <c:pt idx="3">
                  <c:v>12684</c:v>
                </c:pt>
                <c:pt idx="4">
                  <c:v>2580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AA8-48C1-BF96-8FDCE26E7F11}"/>
            </c:ext>
          </c:extLst>
        </c:ser>
        <c:ser>
          <c:idx val="9"/>
          <c:order val="9"/>
          <c:tx>
            <c:strRef>
              <c:f>Sheet2!$K$1:$K$2</c:f>
              <c:strCache>
                <c:ptCount val="1"/>
                <c:pt idx="0">
                  <c:v>도봉구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Sheet2!$A$3:$A$8</c:f>
              <c:strCache>
                <c:ptCount val="5"/>
                <c:pt idx="0">
                  <c:v>20대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  <c:pt idx="4">
                  <c:v>60대</c:v>
                </c:pt>
              </c:strCache>
            </c:strRef>
          </c:cat>
          <c:val>
            <c:numRef>
              <c:f>Sheet2!$K$3:$K$8</c:f>
              <c:numCache>
                <c:formatCode>General</c:formatCode>
                <c:ptCount val="5"/>
                <c:pt idx="0">
                  <c:v>5954</c:v>
                </c:pt>
                <c:pt idx="1">
                  <c:v>8609</c:v>
                </c:pt>
                <c:pt idx="2">
                  <c:v>8717</c:v>
                </c:pt>
                <c:pt idx="3">
                  <c:v>8518</c:v>
                </c:pt>
                <c:pt idx="4">
                  <c:v>1693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8AA8-48C1-BF96-8FDCE26E7F11}"/>
            </c:ext>
          </c:extLst>
        </c:ser>
        <c:ser>
          <c:idx val="10"/>
          <c:order val="10"/>
          <c:tx>
            <c:strRef>
              <c:f>Sheet2!$L$1:$L$2</c:f>
              <c:strCache>
                <c:ptCount val="1"/>
                <c:pt idx="0">
                  <c:v>동대문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Sheet2!$A$3:$A$8</c:f>
              <c:strCache>
                <c:ptCount val="5"/>
                <c:pt idx="0">
                  <c:v>20대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  <c:pt idx="4">
                  <c:v>60대</c:v>
                </c:pt>
              </c:strCache>
            </c:strRef>
          </c:cat>
          <c:val>
            <c:numRef>
              <c:f>Sheet2!$L$3:$L$8</c:f>
              <c:numCache>
                <c:formatCode>General</c:formatCode>
                <c:ptCount val="5"/>
                <c:pt idx="0">
                  <c:v>5408</c:v>
                </c:pt>
                <c:pt idx="1">
                  <c:v>7681</c:v>
                </c:pt>
                <c:pt idx="2">
                  <c:v>7674</c:v>
                </c:pt>
                <c:pt idx="3">
                  <c:v>7699</c:v>
                </c:pt>
                <c:pt idx="4">
                  <c:v>1577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8AA8-48C1-BF96-8FDCE26E7F11}"/>
            </c:ext>
          </c:extLst>
        </c:ser>
        <c:ser>
          <c:idx val="11"/>
          <c:order val="11"/>
          <c:tx>
            <c:strRef>
              <c:f>Sheet2!$M$1:$M$2</c:f>
              <c:strCache>
                <c:ptCount val="1"/>
                <c:pt idx="0">
                  <c:v>동작구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Sheet2!$A$3:$A$8</c:f>
              <c:strCache>
                <c:ptCount val="5"/>
                <c:pt idx="0">
                  <c:v>20대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  <c:pt idx="4">
                  <c:v>60대</c:v>
                </c:pt>
              </c:strCache>
            </c:strRef>
          </c:cat>
          <c:val>
            <c:numRef>
              <c:f>Sheet2!$M$3:$M$8</c:f>
              <c:numCache>
                <c:formatCode>General</c:formatCode>
                <c:ptCount val="5"/>
                <c:pt idx="0">
                  <c:v>5857</c:v>
                </c:pt>
                <c:pt idx="1">
                  <c:v>8313</c:v>
                </c:pt>
                <c:pt idx="2">
                  <c:v>8319</c:v>
                </c:pt>
                <c:pt idx="3">
                  <c:v>8325</c:v>
                </c:pt>
                <c:pt idx="4">
                  <c:v>1671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8AA8-48C1-BF96-8FDCE26E7F11}"/>
            </c:ext>
          </c:extLst>
        </c:ser>
        <c:ser>
          <c:idx val="12"/>
          <c:order val="12"/>
          <c:tx>
            <c:strRef>
              <c:f>Sheet2!$N$1:$N$2</c:f>
              <c:strCache>
                <c:ptCount val="1"/>
                <c:pt idx="0">
                  <c:v>마포구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Sheet2!$A$3:$A$8</c:f>
              <c:strCache>
                <c:ptCount val="5"/>
                <c:pt idx="0">
                  <c:v>20대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  <c:pt idx="4">
                  <c:v>60대</c:v>
                </c:pt>
              </c:strCache>
            </c:strRef>
          </c:cat>
          <c:val>
            <c:numRef>
              <c:f>Sheet2!$N$3:$N$8</c:f>
              <c:numCache>
                <c:formatCode>General</c:formatCode>
                <c:ptCount val="5"/>
                <c:pt idx="0">
                  <c:v>6655</c:v>
                </c:pt>
                <c:pt idx="1">
                  <c:v>9309</c:v>
                </c:pt>
                <c:pt idx="2">
                  <c:v>9516</c:v>
                </c:pt>
                <c:pt idx="3">
                  <c:v>9369</c:v>
                </c:pt>
                <c:pt idx="4">
                  <c:v>1857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8AA8-48C1-BF96-8FDCE26E7F11}"/>
            </c:ext>
          </c:extLst>
        </c:ser>
        <c:ser>
          <c:idx val="13"/>
          <c:order val="13"/>
          <c:tx>
            <c:strRef>
              <c:f>Sheet2!$O$1:$O$2</c:f>
              <c:strCache>
                <c:ptCount val="1"/>
                <c:pt idx="0">
                  <c:v>서대문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Sheet2!$A$3:$A$8</c:f>
              <c:strCache>
                <c:ptCount val="5"/>
                <c:pt idx="0">
                  <c:v>20대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  <c:pt idx="4">
                  <c:v>60대</c:v>
                </c:pt>
              </c:strCache>
            </c:strRef>
          </c:cat>
          <c:val>
            <c:numRef>
              <c:f>Sheet2!$O$3:$O$8</c:f>
              <c:numCache>
                <c:formatCode>General</c:formatCode>
                <c:ptCount val="5"/>
                <c:pt idx="0">
                  <c:v>4878</c:v>
                </c:pt>
                <c:pt idx="1">
                  <c:v>7021</c:v>
                </c:pt>
                <c:pt idx="2">
                  <c:v>7021</c:v>
                </c:pt>
                <c:pt idx="3">
                  <c:v>6973</c:v>
                </c:pt>
                <c:pt idx="4">
                  <c:v>1387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8AA8-48C1-BF96-8FDCE26E7F11}"/>
            </c:ext>
          </c:extLst>
        </c:ser>
        <c:ser>
          <c:idx val="14"/>
          <c:order val="14"/>
          <c:tx>
            <c:strRef>
              <c:f>Sheet2!$P$1:$P$2</c:f>
              <c:strCache>
                <c:ptCount val="1"/>
                <c:pt idx="0">
                  <c:v>서초구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Sheet2!$A$3:$A$8</c:f>
              <c:strCache>
                <c:ptCount val="5"/>
                <c:pt idx="0">
                  <c:v>20대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  <c:pt idx="4">
                  <c:v>60대</c:v>
                </c:pt>
              </c:strCache>
            </c:strRef>
          </c:cat>
          <c:val>
            <c:numRef>
              <c:f>Sheet2!$P$3:$P$8</c:f>
              <c:numCache>
                <c:formatCode>General</c:formatCode>
                <c:ptCount val="5"/>
                <c:pt idx="0">
                  <c:v>6041</c:v>
                </c:pt>
                <c:pt idx="1">
                  <c:v>8681</c:v>
                </c:pt>
                <c:pt idx="2">
                  <c:v>8729</c:v>
                </c:pt>
                <c:pt idx="3">
                  <c:v>8662</c:v>
                </c:pt>
                <c:pt idx="4">
                  <c:v>1711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8AA8-48C1-BF96-8FDCE26E7F11}"/>
            </c:ext>
          </c:extLst>
        </c:ser>
        <c:ser>
          <c:idx val="15"/>
          <c:order val="15"/>
          <c:tx>
            <c:strRef>
              <c:f>Sheet2!$Q$1:$Q$2</c:f>
              <c:strCache>
                <c:ptCount val="1"/>
                <c:pt idx="0">
                  <c:v>성동구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Sheet2!$A$3:$A$8</c:f>
              <c:strCache>
                <c:ptCount val="5"/>
                <c:pt idx="0">
                  <c:v>20대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  <c:pt idx="4">
                  <c:v>60대</c:v>
                </c:pt>
              </c:strCache>
            </c:strRef>
          </c:cat>
          <c:val>
            <c:numRef>
              <c:f>Sheet2!$Q$3:$Q$8</c:f>
              <c:numCache>
                <c:formatCode>General</c:formatCode>
                <c:ptCount val="5"/>
                <c:pt idx="0">
                  <c:v>3992</c:v>
                </c:pt>
                <c:pt idx="1">
                  <c:v>5712</c:v>
                </c:pt>
                <c:pt idx="2">
                  <c:v>5689</c:v>
                </c:pt>
                <c:pt idx="3">
                  <c:v>5571</c:v>
                </c:pt>
                <c:pt idx="4">
                  <c:v>1135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8AA8-48C1-BF96-8FDCE26E7F11}"/>
            </c:ext>
          </c:extLst>
        </c:ser>
        <c:ser>
          <c:idx val="16"/>
          <c:order val="16"/>
          <c:tx>
            <c:strRef>
              <c:f>Sheet2!$R$1:$R$2</c:f>
              <c:strCache>
                <c:ptCount val="1"/>
                <c:pt idx="0">
                  <c:v>성북구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Sheet2!$A$3:$A$8</c:f>
              <c:strCache>
                <c:ptCount val="5"/>
                <c:pt idx="0">
                  <c:v>20대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  <c:pt idx="4">
                  <c:v>60대</c:v>
                </c:pt>
              </c:strCache>
            </c:strRef>
          </c:cat>
          <c:val>
            <c:numRef>
              <c:f>Sheet2!$R$3:$R$8</c:f>
              <c:numCache>
                <c:formatCode>General</c:formatCode>
                <c:ptCount val="5"/>
                <c:pt idx="0">
                  <c:v>6594</c:v>
                </c:pt>
                <c:pt idx="1">
                  <c:v>9679</c:v>
                </c:pt>
                <c:pt idx="2">
                  <c:v>9683</c:v>
                </c:pt>
                <c:pt idx="3">
                  <c:v>9595</c:v>
                </c:pt>
                <c:pt idx="4">
                  <c:v>1918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8AA8-48C1-BF96-8FDCE26E7F11}"/>
            </c:ext>
          </c:extLst>
        </c:ser>
        <c:ser>
          <c:idx val="17"/>
          <c:order val="17"/>
          <c:tx>
            <c:strRef>
              <c:f>Sheet2!$S$1:$S$2</c:f>
              <c:strCache>
                <c:ptCount val="1"/>
                <c:pt idx="0">
                  <c:v>송파구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Sheet2!$A$3:$A$8</c:f>
              <c:strCache>
                <c:ptCount val="5"/>
                <c:pt idx="0">
                  <c:v>20대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  <c:pt idx="4">
                  <c:v>60대</c:v>
                </c:pt>
              </c:strCache>
            </c:strRef>
          </c:cat>
          <c:val>
            <c:numRef>
              <c:f>Sheet2!$S$3:$S$8</c:f>
              <c:numCache>
                <c:formatCode>General</c:formatCode>
                <c:ptCount val="5"/>
                <c:pt idx="0">
                  <c:v>8500</c:v>
                </c:pt>
                <c:pt idx="1">
                  <c:v>12057</c:v>
                </c:pt>
                <c:pt idx="2">
                  <c:v>12264</c:v>
                </c:pt>
                <c:pt idx="3">
                  <c:v>12188</c:v>
                </c:pt>
                <c:pt idx="4">
                  <c:v>2461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8AA8-48C1-BF96-8FDCE26E7F11}"/>
            </c:ext>
          </c:extLst>
        </c:ser>
        <c:ser>
          <c:idx val="18"/>
          <c:order val="18"/>
          <c:tx>
            <c:strRef>
              <c:f>Sheet2!$T$1:$T$2</c:f>
              <c:strCache>
                <c:ptCount val="1"/>
                <c:pt idx="0">
                  <c:v>양천구</c:v>
                </c:pt>
              </c:strCache>
            </c:strRef>
          </c:tx>
          <c:spPr>
            <a:solidFill>
              <a:schemeClr val="accent1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Sheet2!$A$3:$A$8</c:f>
              <c:strCache>
                <c:ptCount val="5"/>
                <c:pt idx="0">
                  <c:v>20대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  <c:pt idx="4">
                  <c:v>60대</c:v>
                </c:pt>
              </c:strCache>
            </c:strRef>
          </c:cat>
          <c:val>
            <c:numRef>
              <c:f>Sheet2!$T$3:$T$8</c:f>
              <c:numCache>
                <c:formatCode>General</c:formatCode>
                <c:ptCount val="5"/>
                <c:pt idx="0">
                  <c:v>4290</c:v>
                </c:pt>
                <c:pt idx="1">
                  <c:v>6054</c:v>
                </c:pt>
                <c:pt idx="2">
                  <c:v>6002</c:v>
                </c:pt>
                <c:pt idx="3">
                  <c:v>6162</c:v>
                </c:pt>
                <c:pt idx="4">
                  <c:v>1196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8AA8-48C1-BF96-8FDCE26E7F11}"/>
            </c:ext>
          </c:extLst>
        </c:ser>
        <c:ser>
          <c:idx val="19"/>
          <c:order val="19"/>
          <c:tx>
            <c:strRef>
              <c:f>Sheet2!$U$1:$U$2</c:f>
              <c:strCache>
                <c:ptCount val="1"/>
                <c:pt idx="0">
                  <c:v>영등포</c:v>
                </c:pt>
              </c:strCache>
            </c:strRef>
          </c:tx>
          <c:spPr>
            <a:solidFill>
              <a:schemeClr val="accent2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Sheet2!$A$3:$A$8</c:f>
              <c:strCache>
                <c:ptCount val="5"/>
                <c:pt idx="0">
                  <c:v>20대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  <c:pt idx="4">
                  <c:v>60대</c:v>
                </c:pt>
              </c:strCache>
            </c:strRef>
          </c:cat>
          <c:val>
            <c:numRef>
              <c:f>Sheet2!$U$3:$U$8</c:f>
              <c:numCache>
                <c:formatCode>General</c:formatCode>
                <c:ptCount val="5"/>
                <c:pt idx="0">
                  <c:v>7270</c:v>
                </c:pt>
                <c:pt idx="1">
                  <c:v>10503</c:v>
                </c:pt>
                <c:pt idx="2">
                  <c:v>10584</c:v>
                </c:pt>
                <c:pt idx="3">
                  <c:v>10823</c:v>
                </c:pt>
                <c:pt idx="4">
                  <c:v>2047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8AA8-48C1-BF96-8FDCE26E7F11}"/>
            </c:ext>
          </c:extLst>
        </c:ser>
        <c:ser>
          <c:idx val="20"/>
          <c:order val="20"/>
          <c:tx>
            <c:strRef>
              <c:f>Sheet2!$V$1:$V$2</c:f>
              <c:strCache>
                <c:ptCount val="1"/>
                <c:pt idx="0">
                  <c:v>용산구</c:v>
                </c:pt>
              </c:strCache>
            </c:strRef>
          </c:tx>
          <c:spPr>
            <a:solidFill>
              <a:schemeClr val="accent3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Sheet2!$A$3:$A$8</c:f>
              <c:strCache>
                <c:ptCount val="5"/>
                <c:pt idx="0">
                  <c:v>20대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  <c:pt idx="4">
                  <c:v>60대</c:v>
                </c:pt>
              </c:strCache>
            </c:strRef>
          </c:cat>
          <c:val>
            <c:numRef>
              <c:f>Sheet2!$V$3:$V$8</c:f>
              <c:numCache>
                <c:formatCode>General</c:formatCode>
                <c:ptCount val="5"/>
                <c:pt idx="0">
                  <c:v>6520</c:v>
                </c:pt>
                <c:pt idx="1">
                  <c:v>9339</c:v>
                </c:pt>
                <c:pt idx="2">
                  <c:v>9415</c:v>
                </c:pt>
                <c:pt idx="3">
                  <c:v>9413</c:v>
                </c:pt>
                <c:pt idx="4">
                  <c:v>1857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8AA8-48C1-BF96-8FDCE26E7F11}"/>
            </c:ext>
          </c:extLst>
        </c:ser>
        <c:ser>
          <c:idx val="21"/>
          <c:order val="21"/>
          <c:tx>
            <c:strRef>
              <c:f>Sheet2!$W$1:$W$2</c:f>
              <c:strCache>
                <c:ptCount val="1"/>
                <c:pt idx="0">
                  <c:v>은평구</c:v>
                </c:pt>
              </c:strCache>
            </c:strRef>
          </c:tx>
          <c:spPr>
            <a:solidFill>
              <a:schemeClr val="accent4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Sheet2!$A$3:$A$8</c:f>
              <c:strCache>
                <c:ptCount val="5"/>
                <c:pt idx="0">
                  <c:v>20대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  <c:pt idx="4">
                  <c:v>60대</c:v>
                </c:pt>
              </c:strCache>
            </c:strRef>
          </c:cat>
          <c:val>
            <c:numRef>
              <c:f>Sheet2!$W$3:$W$8</c:f>
              <c:numCache>
                <c:formatCode>General</c:formatCode>
                <c:ptCount val="5"/>
                <c:pt idx="0">
                  <c:v>5703</c:v>
                </c:pt>
                <c:pt idx="1">
                  <c:v>8291</c:v>
                </c:pt>
                <c:pt idx="2">
                  <c:v>8286</c:v>
                </c:pt>
                <c:pt idx="3">
                  <c:v>8068</c:v>
                </c:pt>
                <c:pt idx="4">
                  <c:v>1685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5-8AA8-48C1-BF96-8FDCE26E7F11}"/>
            </c:ext>
          </c:extLst>
        </c:ser>
        <c:ser>
          <c:idx val="22"/>
          <c:order val="22"/>
          <c:tx>
            <c:strRef>
              <c:f>Sheet2!$X$1:$X$2</c:f>
              <c:strCache>
                <c:ptCount val="1"/>
                <c:pt idx="0">
                  <c:v>종로구</c:v>
                </c:pt>
              </c:strCache>
            </c:strRef>
          </c:tx>
          <c:spPr>
            <a:solidFill>
              <a:schemeClr val="accent5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Sheet2!$A$3:$A$8</c:f>
              <c:strCache>
                <c:ptCount val="5"/>
                <c:pt idx="0">
                  <c:v>20대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  <c:pt idx="4">
                  <c:v>60대</c:v>
                </c:pt>
              </c:strCache>
            </c:strRef>
          </c:cat>
          <c:val>
            <c:numRef>
              <c:f>Sheet2!$X$3:$X$8</c:f>
              <c:numCache>
                <c:formatCode>General</c:formatCode>
                <c:ptCount val="5"/>
                <c:pt idx="0">
                  <c:v>5880</c:v>
                </c:pt>
                <c:pt idx="1">
                  <c:v>8486</c:v>
                </c:pt>
                <c:pt idx="2">
                  <c:v>8454</c:v>
                </c:pt>
                <c:pt idx="3">
                  <c:v>8387</c:v>
                </c:pt>
                <c:pt idx="4">
                  <c:v>1693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8AA8-48C1-BF96-8FDCE26E7F11}"/>
            </c:ext>
          </c:extLst>
        </c:ser>
        <c:ser>
          <c:idx val="23"/>
          <c:order val="23"/>
          <c:tx>
            <c:strRef>
              <c:f>Sheet2!$Y$1:$Y$2</c:f>
              <c:strCache>
                <c:ptCount val="1"/>
                <c:pt idx="0">
                  <c:v>중구 </c:v>
                </c:pt>
              </c:strCache>
            </c:strRef>
          </c:tx>
          <c:spPr>
            <a:solidFill>
              <a:schemeClr val="accent6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Sheet2!$A$3:$A$8</c:f>
              <c:strCache>
                <c:ptCount val="5"/>
                <c:pt idx="0">
                  <c:v>20대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  <c:pt idx="4">
                  <c:v>60대</c:v>
                </c:pt>
              </c:strCache>
            </c:strRef>
          </c:cat>
          <c:val>
            <c:numRef>
              <c:f>Sheet2!$Y$3:$Y$8</c:f>
              <c:numCache>
                <c:formatCode>General</c:formatCode>
                <c:ptCount val="5"/>
                <c:pt idx="0">
                  <c:v>7992</c:v>
                </c:pt>
                <c:pt idx="1">
                  <c:v>11313</c:v>
                </c:pt>
                <c:pt idx="2">
                  <c:v>11309</c:v>
                </c:pt>
                <c:pt idx="3">
                  <c:v>11209</c:v>
                </c:pt>
                <c:pt idx="4">
                  <c:v>2300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8AA8-48C1-BF96-8FDCE26E7F11}"/>
            </c:ext>
          </c:extLst>
        </c:ser>
        <c:ser>
          <c:idx val="24"/>
          <c:order val="24"/>
          <c:tx>
            <c:strRef>
              <c:f>Sheet2!$Z$1:$Z$2</c:f>
              <c:strCache>
                <c:ptCount val="1"/>
                <c:pt idx="0">
                  <c:v>중랑구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Sheet2!$A$3:$A$8</c:f>
              <c:strCache>
                <c:ptCount val="5"/>
                <c:pt idx="0">
                  <c:v>20대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  <c:pt idx="4">
                  <c:v>60대</c:v>
                </c:pt>
              </c:strCache>
            </c:strRef>
          </c:cat>
          <c:val>
            <c:numRef>
              <c:f>Sheet2!$Z$3:$Z$8</c:f>
              <c:numCache>
                <c:formatCode>General</c:formatCode>
                <c:ptCount val="5"/>
                <c:pt idx="0">
                  <c:v>5792</c:v>
                </c:pt>
                <c:pt idx="1">
                  <c:v>8466</c:v>
                </c:pt>
                <c:pt idx="2">
                  <c:v>8270</c:v>
                </c:pt>
                <c:pt idx="3">
                  <c:v>8323</c:v>
                </c:pt>
                <c:pt idx="4">
                  <c:v>1640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8-8AA8-48C1-BF96-8FDCE26E7F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7818544"/>
        <c:axId val="137814800"/>
      </c:barChart>
      <c:catAx>
        <c:axId val="1378185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7814800"/>
        <c:crosses val="autoZero"/>
        <c:auto val="1"/>
        <c:lblAlgn val="ctr"/>
        <c:lblOffset val="100"/>
        <c:noMultiLvlLbl val="0"/>
      </c:catAx>
      <c:valAx>
        <c:axId val="137814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78185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A1C7E4-74C8-4585-8126-5702420A5F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A80D1B4-9E65-489D-86E8-6DB03EF3AD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C165E2-D356-47FB-A3B8-F44E7B9E7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4F658-083F-495F-83F0-03F46C993254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4FFF5E-F0AC-48C1-B63C-0DC925FCF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4388B8-E216-4B72-BAD4-365288B62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311EC-55CF-4DDC-BB9E-3BCBFC6C93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877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121BA7-C4FB-442D-9C89-28AD16126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FB898DA-84C1-433D-8168-A1BE5A73A6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15D42E-B130-49B4-9ADA-0436C294A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4F658-083F-495F-83F0-03F46C993254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F176F7-2C38-4F7C-98B6-A60F69779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4CDC8A-F894-4DFE-BBF9-01D2678FE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311EC-55CF-4DDC-BB9E-3BCBFC6C93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1775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E630698-2B5B-4061-8606-15BD761E10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BD5FD5-2D50-4B48-AD33-6505DF6AFB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96F51F-7644-4137-8B2F-BE9FA42F4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4F658-083F-495F-83F0-03F46C993254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202ACE-FC39-4522-A6EC-0117086AB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FAAF07-884D-4BFA-AFB0-1D21BEB13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311EC-55CF-4DDC-BB9E-3BCBFC6C93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434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648617-BCC0-43CA-91F2-43357A885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7A9E50-E65F-4C16-BF57-0C93E3D26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9DD19F-F12D-4309-9DEC-8DD6CC016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4F658-083F-495F-83F0-03F46C993254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1D2FAB-80CA-4AC3-9635-34D06F314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C26F68-E5D3-4C2B-84C0-97BA363C0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311EC-55CF-4DDC-BB9E-3BCBFC6C93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2350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5EA072-12F3-4219-AC0A-E7240656A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D21B63-5653-4018-858F-874499412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53D375-3A43-4682-BF6F-6CEFCFECE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4F658-083F-495F-83F0-03F46C993254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48F9DE-835B-4CA5-BDB2-8F255037C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238DE5-A5D7-4E9F-A2FB-07A4BF1E9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311EC-55CF-4DDC-BB9E-3BCBFC6C93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8557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A16FBB-86B7-4F70-A023-0B72412BA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92048B-F43F-4598-9F20-FB81764246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47DC2D5-0038-4931-B701-54FB351F24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6BBC0B-AD97-494F-92E4-D93224A11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4F658-083F-495F-83F0-03F46C993254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54262C-265F-4FA3-B22F-D66C936CB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AC0705-6578-48DE-AADD-7F465E649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311EC-55CF-4DDC-BB9E-3BCBFC6C93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5648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2451C7-0393-483B-BEFC-B83A0F17C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DE3F7D-7F26-4B09-A776-1ED8A1B9A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A84B43-90F6-4571-8783-BE0C27FDC0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F6C0693-7636-4428-ABB1-4C86823A25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937A465-15D2-4544-8C6D-24E4791EE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81BB807-FF38-4209-8DD6-AB9EBB87E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4F658-083F-495F-83F0-03F46C993254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E19E04E-437E-4C89-99B5-F99B27B51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C5A4028-A944-4592-BF81-07E81FACC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311EC-55CF-4DDC-BB9E-3BCBFC6C93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551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FE89DB-0D6D-4718-9713-D39701B04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DBFE3D1-FC98-479A-9B5E-3A96099CA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4F658-083F-495F-83F0-03F46C993254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BDC33FE-2E2C-4A8A-9E7C-D10877CC1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431C22-C139-4DBC-A322-628FFDDDA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311EC-55CF-4DDC-BB9E-3BCBFC6C93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211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3745DF-52CA-453D-A5CB-1EBACD2E8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4F658-083F-495F-83F0-03F46C993254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5333F5F-65FF-444B-8E41-B06AF4C14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34A4D4-9C25-4C2C-B2D3-D58C05B53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311EC-55CF-4DDC-BB9E-3BCBFC6C93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8355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4874B8-25D4-4A41-ACDA-ED5B461D0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473EAF-3E6B-4E65-9075-8059A08CC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3DBC4F6-D086-4AA2-A320-B787A4A073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1D2AF7-987F-4133-84CC-F2296614F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4F658-083F-495F-83F0-03F46C993254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B2932F-D2E3-4697-B1F0-0452D9E18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395F66-E65D-4BFB-A475-EC82D43D6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311EC-55CF-4DDC-BB9E-3BCBFC6C93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435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07E60F-5812-4B99-8A97-B3882AA45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A445EB0-DCB0-4036-BEED-D579D85088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5A25A8A-FA39-4CD0-8B15-D9255A7091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28DA61-9341-42D1-BD73-4A06D65EE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4F658-083F-495F-83F0-03F46C993254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168A29-C0DE-4996-93F8-ED77F8796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FA40BE-4C56-44DF-A000-3A7E3FDD8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311EC-55CF-4DDC-BB9E-3BCBFC6C93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860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E8069DC-B9D8-4D03-B345-7B9968A79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03649F-F046-42DC-8808-A9BA3CF02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8D37F6-DC43-4CDD-A417-8B34E9DD37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34F658-083F-495F-83F0-03F46C993254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3B3F84-247F-4D67-9988-EFAD521D0E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B20D41-05E7-4E34-B0E3-92398EBD95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9311EC-55CF-4DDC-BB9E-3BCBFC6C93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1968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77F8D-3463-4EBA-864D-B8237FA89C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서울시 거주자</a:t>
            </a:r>
            <a:br>
              <a:rPr lang="ko-KR" altLang="en-US" dirty="0"/>
            </a:br>
            <a:r>
              <a:rPr lang="ko-KR" altLang="en-US" dirty="0"/>
              <a:t>건강제품 마케팅 대상추출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106B2C6-6C8B-43C8-84AC-9A39EE472D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/>
              <a:t>한국폴리텍대학</a:t>
            </a:r>
            <a:r>
              <a:rPr lang="ko-KR" altLang="en-US" dirty="0"/>
              <a:t> </a:t>
            </a:r>
            <a:r>
              <a:rPr lang="ko-KR" altLang="en-US" dirty="0" err="1"/>
              <a:t>광명융합기술교육원</a:t>
            </a:r>
            <a:r>
              <a:rPr lang="ko-KR" altLang="en-US" dirty="0"/>
              <a:t> 데이터분석과 </a:t>
            </a:r>
            <a:r>
              <a:rPr lang="en-US" altLang="ko-KR" dirty="0"/>
              <a:t>2021</a:t>
            </a:r>
            <a:r>
              <a:rPr lang="ko-KR" altLang="en-US" dirty="0"/>
              <a:t>학년 </a:t>
            </a:r>
            <a:r>
              <a:rPr lang="en-US" altLang="ko-KR" dirty="0"/>
              <a:t>2160340104 </a:t>
            </a:r>
            <a:r>
              <a:rPr lang="ko-KR" altLang="en-US" dirty="0"/>
              <a:t>이해니</a:t>
            </a:r>
          </a:p>
        </p:txBody>
      </p:sp>
    </p:spTree>
    <p:extLst>
      <p:ext uri="{BB962C8B-B14F-4D97-AF65-F5344CB8AC3E}">
        <p14:creationId xmlns:p14="http://schemas.microsoft.com/office/powerpoint/2010/main" val="3614811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1C0CD2-DEEA-46F7-8B67-EB33C556A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오염사업장이 가장 많은 지역구 구하기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6705D4-487F-492B-A2DE-4DB042CACBBE}"/>
              </a:ext>
            </a:extLst>
          </p:cNvPr>
          <p:cNvSpPr txBox="1"/>
          <p:nvPr/>
        </p:nvSpPr>
        <p:spPr>
          <a:xfrm>
            <a:off x="838200" y="1859181"/>
            <a:ext cx="7013197" cy="424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-- </a:t>
            </a:r>
            <a:r>
              <a:rPr lang="ko-KR" altLang="en-US" dirty="0"/>
              <a:t>최종 </a:t>
            </a:r>
            <a:r>
              <a:rPr lang="en-US" altLang="ko-KR" dirty="0"/>
              <a:t>: </a:t>
            </a:r>
            <a:r>
              <a:rPr lang="ko-KR" altLang="en-US" dirty="0"/>
              <a:t>오염물질 배출 설치 사업장이 가장 많은 구</a:t>
            </a:r>
          </a:p>
          <a:p>
            <a:r>
              <a:rPr lang="en-US" altLang="ko-KR" dirty="0"/>
              <a:t>SELECT GU FROM (</a:t>
            </a:r>
          </a:p>
          <a:p>
            <a:r>
              <a:rPr lang="en-US" altLang="ko-KR" dirty="0"/>
              <a:t>    SELECT COUNT(*), GU FROM(</a:t>
            </a:r>
          </a:p>
          <a:p>
            <a:r>
              <a:rPr lang="en-US" altLang="ko-KR" dirty="0"/>
              <a:t>        SELECT NVL(ADDR1, ADDR2) AS GU FROM (</a:t>
            </a:r>
          </a:p>
          <a:p>
            <a:r>
              <a:rPr lang="en-US" altLang="ko-KR" dirty="0"/>
              <a:t>            SELECT * FROM (</a:t>
            </a:r>
          </a:p>
          <a:p>
            <a:r>
              <a:rPr lang="en-US" altLang="ko-KR" dirty="0"/>
              <a:t>                SELECT LOCATION_ADDR, ROAD_ADDR, SUBSTR(LOCATION_ADDR,7,3) AS ADDR1, SUBSTR(ROAD_ADDR,7,3) AS ADDR2 FROM </a:t>
            </a:r>
          </a:p>
          <a:p>
            <a:r>
              <a:rPr lang="en-US" altLang="ko-KR" dirty="0"/>
              <a:t>                    (SELECT * FROM POLLUTION WHERE LOCATION_ADDR LIKE '%</a:t>
            </a:r>
            <a:r>
              <a:rPr lang="ko-KR" altLang="en-US" dirty="0"/>
              <a:t>서울특별시</a:t>
            </a:r>
            <a:r>
              <a:rPr lang="en-US" altLang="ko-KR" dirty="0"/>
              <a:t>%' OR ROAD_ADDR LIKE '%</a:t>
            </a:r>
            <a:r>
              <a:rPr lang="ko-KR" altLang="en-US" dirty="0"/>
              <a:t>서울특별시</a:t>
            </a:r>
            <a:r>
              <a:rPr lang="en-US" altLang="ko-KR" dirty="0"/>
              <a:t>%')</a:t>
            </a:r>
          </a:p>
          <a:p>
            <a:r>
              <a:rPr lang="en-US" altLang="ko-KR" dirty="0"/>
              <a:t>            )</a:t>
            </a:r>
          </a:p>
          <a:p>
            <a:r>
              <a:rPr lang="en-US" altLang="ko-KR" dirty="0"/>
              <a:t>        )</a:t>
            </a:r>
          </a:p>
          <a:p>
            <a:r>
              <a:rPr lang="en-US" altLang="ko-KR" dirty="0"/>
              <a:t>    ) GROUP BY GU ORDER BY COUNT(*) DESC </a:t>
            </a:r>
          </a:p>
          <a:p>
            <a:r>
              <a:rPr lang="en-US" altLang="ko-KR" dirty="0"/>
              <a:t>) WHERE ROWNUM = 1;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7C50431-C3D7-4B1B-A142-6A0BAA6CA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4071" y="1859181"/>
            <a:ext cx="581025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352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1C0CD2-DEEA-46F7-8B67-EB33C556A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400" dirty="0"/>
              <a:t>연령대별</a:t>
            </a:r>
            <a:r>
              <a:rPr lang="en-US" altLang="ko-KR" sz="4400" dirty="0"/>
              <a:t>, </a:t>
            </a:r>
            <a:r>
              <a:rPr lang="ko-KR" altLang="en-US" dirty="0"/>
              <a:t>지역구</a:t>
            </a:r>
            <a:r>
              <a:rPr lang="ko-KR" altLang="en-US" sz="4400" dirty="0"/>
              <a:t>별 고객 수 추출하기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6705D4-487F-492B-A2DE-4DB042CACBBE}"/>
              </a:ext>
            </a:extLst>
          </p:cNvPr>
          <p:cNvSpPr txBox="1"/>
          <p:nvPr/>
        </p:nvSpPr>
        <p:spPr>
          <a:xfrm>
            <a:off x="838200" y="1859181"/>
            <a:ext cx="7559180" cy="3647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-- </a:t>
            </a:r>
            <a:r>
              <a:rPr lang="ko-KR" altLang="en-US" sz="1100" dirty="0"/>
              <a:t>연령대별</a:t>
            </a:r>
            <a:r>
              <a:rPr lang="en-US" altLang="ko-KR" sz="1100" dirty="0"/>
              <a:t>, GU</a:t>
            </a:r>
            <a:r>
              <a:rPr lang="ko-KR" altLang="en-US" sz="1100" dirty="0"/>
              <a:t>별 고객 수 추출</a:t>
            </a:r>
          </a:p>
          <a:p>
            <a:r>
              <a:rPr lang="en-US" altLang="ko-KR" sz="1100" dirty="0"/>
              <a:t>SELECT GU, AGE_RANGE, COUNT(*) FROM (</a:t>
            </a:r>
          </a:p>
          <a:p>
            <a:r>
              <a:rPr lang="en-US" altLang="ko-KR" sz="1100" dirty="0"/>
              <a:t>    SELECT GU,</a:t>
            </a:r>
          </a:p>
          <a:p>
            <a:r>
              <a:rPr lang="en-US" altLang="ko-KR" sz="1100" dirty="0"/>
              <a:t>    CASE</a:t>
            </a:r>
          </a:p>
          <a:p>
            <a:r>
              <a:rPr lang="en-US" altLang="ko-KR" sz="1100" dirty="0"/>
              <a:t>        WHEN AGE BETWEEN 10 AND 19 THEN '10</a:t>
            </a:r>
            <a:r>
              <a:rPr lang="ko-KR" altLang="en-US" sz="1100" dirty="0"/>
              <a:t>대</a:t>
            </a:r>
            <a:r>
              <a:rPr lang="en-US" altLang="ko-KR" sz="1100" dirty="0"/>
              <a:t>'</a:t>
            </a:r>
          </a:p>
          <a:p>
            <a:r>
              <a:rPr lang="en-US" altLang="ko-KR" sz="1100" dirty="0"/>
              <a:t>        WHEN AGE BETWEEN 20 AND 29 THEN '20</a:t>
            </a:r>
            <a:r>
              <a:rPr lang="ko-KR" altLang="en-US" sz="1100" dirty="0"/>
              <a:t>대</a:t>
            </a:r>
            <a:r>
              <a:rPr lang="en-US" altLang="ko-KR" sz="1100" dirty="0"/>
              <a:t>'</a:t>
            </a:r>
          </a:p>
          <a:p>
            <a:r>
              <a:rPr lang="en-US" altLang="ko-KR" sz="1100" dirty="0"/>
              <a:t>        WHEN AGE BETWEEN 30 AND 39 THEN '30</a:t>
            </a:r>
            <a:r>
              <a:rPr lang="ko-KR" altLang="en-US" sz="1100" dirty="0"/>
              <a:t>대</a:t>
            </a:r>
            <a:r>
              <a:rPr lang="en-US" altLang="ko-KR" sz="1100" dirty="0"/>
              <a:t>'</a:t>
            </a:r>
          </a:p>
          <a:p>
            <a:r>
              <a:rPr lang="en-US" altLang="ko-KR" sz="1100" dirty="0"/>
              <a:t>        WHEN AGE BETWEEN 40 AND 49 THEN '40</a:t>
            </a:r>
            <a:r>
              <a:rPr lang="ko-KR" altLang="en-US" sz="1100" dirty="0"/>
              <a:t>대</a:t>
            </a:r>
            <a:r>
              <a:rPr lang="en-US" altLang="ko-KR" sz="1100" dirty="0"/>
              <a:t>'</a:t>
            </a:r>
          </a:p>
          <a:p>
            <a:r>
              <a:rPr lang="en-US" altLang="ko-KR" sz="1100" dirty="0"/>
              <a:t>        WHEN AGE BETWEEN 50 AND 59 THEN '50</a:t>
            </a:r>
            <a:r>
              <a:rPr lang="ko-KR" altLang="en-US" sz="1100" dirty="0"/>
              <a:t>대</a:t>
            </a:r>
            <a:r>
              <a:rPr lang="en-US" altLang="ko-KR" sz="1100" dirty="0"/>
              <a:t>'</a:t>
            </a:r>
          </a:p>
          <a:p>
            <a:r>
              <a:rPr lang="en-US" altLang="ko-KR" sz="1100" dirty="0"/>
              <a:t>        WHEN AGE BETWEEN 60 AND 69 THEN '60</a:t>
            </a:r>
            <a:r>
              <a:rPr lang="ko-KR" altLang="en-US" sz="1100" dirty="0"/>
              <a:t>대</a:t>
            </a:r>
            <a:r>
              <a:rPr lang="en-US" altLang="ko-KR" sz="1100" dirty="0"/>
              <a:t>'</a:t>
            </a:r>
          </a:p>
          <a:p>
            <a:r>
              <a:rPr lang="en-US" altLang="ko-KR" sz="1100" dirty="0"/>
              <a:t>        WHEN AGE BETWEEN 70 AND 79 THEN '70</a:t>
            </a:r>
            <a:r>
              <a:rPr lang="ko-KR" altLang="en-US" sz="1100" dirty="0"/>
              <a:t>대</a:t>
            </a:r>
            <a:r>
              <a:rPr lang="en-US" altLang="ko-KR" sz="1100" dirty="0"/>
              <a:t>'</a:t>
            </a:r>
          </a:p>
          <a:p>
            <a:r>
              <a:rPr lang="en-US" altLang="ko-KR" sz="1100" dirty="0"/>
              <a:t>        ELSE '</a:t>
            </a:r>
            <a:r>
              <a:rPr lang="ko-KR" altLang="en-US" sz="1100" dirty="0"/>
              <a:t>기타</a:t>
            </a:r>
            <a:r>
              <a:rPr lang="en-US" altLang="ko-KR" sz="1100" dirty="0"/>
              <a:t>'</a:t>
            </a:r>
          </a:p>
          <a:p>
            <a:r>
              <a:rPr lang="en-US" altLang="ko-KR" sz="1100" dirty="0"/>
              <a:t>    END AS AGE_RANGE</a:t>
            </a:r>
          </a:p>
          <a:p>
            <a:r>
              <a:rPr lang="en-US" altLang="ko-KR" sz="1100" dirty="0"/>
              <a:t>    FROM (</a:t>
            </a:r>
          </a:p>
          <a:p>
            <a:r>
              <a:rPr lang="en-US" altLang="ko-KR" sz="1100" dirty="0"/>
              <a:t>        SELECT </a:t>
            </a:r>
            <a:r>
              <a:rPr lang="en-US" altLang="ko-KR" sz="1100" dirty="0" err="1"/>
              <a:t>substr</a:t>
            </a:r>
            <a:r>
              <a:rPr lang="en-US" altLang="ko-KR" sz="1100" dirty="0"/>
              <a:t>(ADDRESS1, 4,3) as GU, </a:t>
            </a:r>
            <a:r>
              <a:rPr lang="en-US" altLang="ko-KR" sz="1100" dirty="0" err="1"/>
              <a:t>trunc</a:t>
            </a:r>
            <a:r>
              <a:rPr lang="en-US" altLang="ko-KR" sz="1100" dirty="0"/>
              <a:t>((</a:t>
            </a:r>
            <a:r>
              <a:rPr lang="en-US" altLang="ko-KR" sz="1100" dirty="0" err="1"/>
              <a:t>sysdate</a:t>
            </a:r>
            <a:r>
              <a:rPr lang="en-US" altLang="ko-KR" sz="1100" dirty="0"/>
              <a:t> - BIRTH_DT) / 365) as AGE FROM (</a:t>
            </a:r>
          </a:p>
          <a:p>
            <a:r>
              <a:rPr lang="en-US" altLang="ko-KR" sz="1100" dirty="0"/>
              <a:t>            SELECT * FROM (SELECT * FROM CUSTOMER WHERE SUBSTR(ADDRESS1, 0,2) = '</a:t>
            </a:r>
            <a:r>
              <a:rPr lang="ko-KR" altLang="en-US" sz="1100" dirty="0"/>
              <a:t>서울</a:t>
            </a:r>
            <a:r>
              <a:rPr lang="en-US" altLang="ko-KR" sz="1100" dirty="0"/>
              <a:t>') SEOUL</a:t>
            </a:r>
          </a:p>
          <a:p>
            <a:r>
              <a:rPr lang="en-US" altLang="ko-KR" sz="1100" dirty="0"/>
              <a:t>        )</a:t>
            </a:r>
          </a:p>
          <a:p>
            <a:r>
              <a:rPr lang="en-US" altLang="ko-KR" sz="1100" dirty="0"/>
              <a:t>    )</a:t>
            </a:r>
          </a:p>
          <a:p>
            <a:r>
              <a:rPr lang="en-US" altLang="ko-KR" sz="1100" dirty="0"/>
              <a:t>)</a:t>
            </a:r>
          </a:p>
          <a:p>
            <a:r>
              <a:rPr lang="en-US" altLang="ko-KR" sz="1100" dirty="0"/>
              <a:t>GROUP BY GU, AGE_RANGE</a:t>
            </a:r>
          </a:p>
          <a:p>
            <a:r>
              <a:rPr lang="en-US" altLang="ko-KR" sz="1100" dirty="0"/>
              <a:t>ORDER BY COUNT(*) DESC;</a:t>
            </a:r>
            <a:endParaRPr lang="ko-KR" altLang="en-US" sz="11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1DE4CAA-8817-4C48-8898-41EABF2FF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7448" y="1859181"/>
            <a:ext cx="2295525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710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1C0CD2-DEEA-46F7-8B67-EB33C556A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고객</a:t>
            </a:r>
            <a:r>
              <a:rPr lang="en-US" altLang="ko-KR" dirty="0"/>
              <a:t>(Customer) </a:t>
            </a:r>
            <a:r>
              <a:rPr lang="ko-KR" altLang="en-US" dirty="0"/>
              <a:t>데이터와 연계</a:t>
            </a:r>
            <a:r>
              <a:rPr lang="en-US" altLang="ko-KR" dirty="0"/>
              <a:t>(Join)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6705D4-487F-492B-A2DE-4DB042CACBBE}"/>
              </a:ext>
            </a:extLst>
          </p:cNvPr>
          <p:cNvSpPr txBox="1"/>
          <p:nvPr/>
        </p:nvSpPr>
        <p:spPr>
          <a:xfrm>
            <a:off x="838200" y="1859181"/>
            <a:ext cx="7559180" cy="4801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-- </a:t>
            </a:r>
            <a:r>
              <a:rPr lang="ko-KR" altLang="en-US" sz="900" dirty="0"/>
              <a:t>두 개 </a:t>
            </a:r>
            <a:r>
              <a:rPr lang="en-US" altLang="ko-KR" sz="900" dirty="0"/>
              <a:t>JOIN : </a:t>
            </a:r>
            <a:r>
              <a:rPr lang="ko-KR" altLang="en-US" sz="900" dirty="0" err="1"/>
              <a:t>페기물이</a:t>
            </a:r>
            <a:r>
              <a:rPr lang="ko-KR" altLang="en-US" sz="900" dirty="0"/>
              <a:t> 가장 많은 지역의 </a:t>
            </a:r>
            <a:r>
              <a:rPr lang="en-US" altLang="ko-KR" sz="900" dirty="0"/>
              <a:t>=&gt; </a:t>
            </a:r>
            <a:r>
              <a:rPr lang="ko-KR" altLang="en-US" sz="900" dirty="0"/>
              <a:t>고객 </a:t>
            </a:r>
            <a:r>
              <a:rPr lang="ko-KR" altLang="en-US" sz="900" dirty="0" err="1"/>
              <a:t>연령대별가</a:t>
            </a:r>
            <a:r>
              <a:rPr lang="ko-KR" altLang="en-US" sz="900" dirty="0"/>
              <a:t> 가장 많은 분포 구하기 </a:t>
            </a:r>
            <a:r>
              <a:rPr lang="en-US" altLang="ko-KR" sz="900" dirty="0"/>
              <a:t>=&gt; 50</a:t>
            </a:r>
            <a:r>
              <a:rPr lang="ko-KR" altLang="en-US" sz="900" dirty="0"/>
              <a:t>대</a:t>
            </a:r>
          </a:p>
          <a:p>
            <a:r>
              <a:rPr lang="en-US" altLang="ko-KR" sz="900" dirty="0"/>
              <a:t>SELECT AGE_RANGE FROM (SELECT GU, AGE_RANGE, COUNT(*) AS COUNT FROM (</a:t>
            </a:r>
          </a:p>
          <a:p>
            <a:r>
              <a:rPr lang="en-US" altLang="ko-KR" sz="900" dirty="0"/>
              <a:t>        SELECT GU,</a:t>
            </a:r>
          </a:p>
          <a:p>
            <a:r>
              <a:rPr lang="en-US" altLang="ko-KR" sz="900" dirty="0"/>
              <a:t>        CASE</a:t>
            </a:r>
          </a:p>
          <a:p>
            <a:r>
              <a:rPr lang="en-US" altLang="ko-KR" sz="900" dirty="0"/>
              <a:t>            WHEN AGE BETWEEN 10 AND 19 THEN '10</a:t>
            </a:r>
            <a:r>
              <a:rPr lang="ko-KR" altLang="en-US" sz="900" dirty="0"/>
              <a:t>대</a:t>
            </a:r>
            <a:r>
              <a:rPr lang="en-US" altLang="ko-KR" sz="900" dirty="0"/>
              <a:t>'</a:t>
            </a:r>
          </a:p>
          <a:p>
            <a:r>
              <a:rPr lang="en-US" altLang="ko-KR" sz="900" dirty="0"/>
              <a:t>            WHEN AGE BETWEEN 20 AND 29 THEN '20</a:t>
            </a:r>
            <a:r>
              <a:rPr lang="ko-KR" altLang="en-US" sz="900" dirty="0"/>
              <a:t>대</a:t>
            </a:r>
            <a:r>
              <a:rPr lang="en-US" altLang="ko-KR" sz="900" dirty="0"/>
              <a:t>'</a:t>
            </a:r>
          </a:p>
          <a:p>
            <a:r>
              <a:rPr lang="en-US" altLang="ko-KR" sz="900" dirty="0"/>
              <a:t>            WHEN AGE BETWEEN 30 AND 39 THEN '30</a:t>
            </a:r>
            <a:r>
              <a:rPr lang="ko-KR" altLang="en-US" sz="900" dirty="0"/>
              <a:t>대</a:t>
            </a:r>
            <a:r>
              <a:rPr lang="en-US" altLang="ko-KR" sz="900" dirty="0"/>
              <a:t>'</a:t>
            </a:r>
          </a:p>
          <a:p>
            <a:r>
              <a:rPr lang="en-US" altLang="ko-KR" sz="900" dirty="0"/>
              <a:t>            WHEN AGE BETWEEN 40 AND 49 THEN '40</a:t>
            </a:r>
            <a:r>
              <a:rPr lang="ko-KR" altLang="en-US" sz="900" dirty="0"/>
              <a:t>대</a:t>
            </a:r>
            <a:r>
              <a:rPr lang="en-US" altLang="ko-KR" sz="900" dirty="0"/>
              <a:t>'</a:t>
            </a:r>
          </a:p>
          <a:p>
            <a:r>
              <a:rPr lang="en-US" altLang="ko-KR" sz="900" dirty="0"/>
              <a:t>            WHEN AGE BETWEEN 50 AND 59 THEN '50</a:t>
            </a:r>
            <a:r>
              <a:rPr lang="ko-KR" altLang="en-US" sz="900" dirty="0"/>
              <a:t>대</a:t>
            </a:r>
            <a:r>
              <a:rPr lang="en-US" altLang="ko-KR" sz="900" dirty="0"/>
              <a:t>'</a:t>
            </a:r>
          </a:p>
          <a:p>
            <a:r>
              <a:rPr lang="en-US" altLang="ko-KR" sz="900" dirty="0"/>
              <a:t>            WHEN AGE BETWEEN 60 AND 69 THEN '60</a:t>
            </a:r>
            <a:r>
              <a:rPr lang="ko-KR" altLang="en-US" sz="900" dirty="0"/>
              <a:t>대</a:t>
            </a:r>
            <a:r>
              <a:rPr lang="en-US" altLang="ko-KR" sz="900" dirty="0"/>
              <a:t>'</a:t>
            </a:r>
          </a:p>
          <a:p>
            <a:r>
              <a:rPr lang="en-US" altLang="ko-KR" sz="900" dirty="0"/>
              <a:t>            WHEN AGE BETWEEN 70 AND 79 THEN '70</a:t>
            </a:r>
            <a:r>
              <a:rPr lang="ko-KR" altLang="en-US" sz="900" dirty="0"/>
              <a:t>대</a:t>
            </a:r>
            <a:r>
              <a:rPr lang="en-US" altLang="ko-KR" sz="900" dirty="0"/>
              <a:t>'</a:t>
            </a:r>
          </a:p>
          <a:p>
            <a:r>
              <a:rPr lang="en-US" altLang="ko-KR" sz="900" dirty="0"/>
              <a:t>            ELSE '</a:t>
            </a:r>
            <a:r>
              <a:rPr lang="ko-KR" altLang="en-US" sz="900" dirty="0"/>
              <a:t>기타</a:t>
            </a:r>
            <a:r>
              <a:rPr lang="en-US" altLang="ko-KR" sz="900" dirty="0"/>
              <a:t>'</a:t>
            </a:r>
          </a:p>
          <a:p>
            <a:r>
              <a:rPr lang="en-US" altLang="ko-KR" sz="900" dirty="0"/>
              <a:t>        END AS AGE_RANGE</a:t>
            </a:r>
          </a:p>
          <a:p>
            <a:r>
              <a:rPr lang="en-US" altLang="ko-KR" sz="900" dirty="0"/>
              <a:t>        FROM (</a:t>
            </a:r>
          </a:p>
          <a:p>
            <a:r>
              <a:rPr lang="en-US" altLang="ko-KR" sz="900" dirty="0"/>
              <a:t>            SELECT </a:t>
            </a:r>
            <a:r>
              <a:rPr lang="en-US" altLang="ko-KR" sz="900" dirty="0" err="1"/>
              <a:t>substr</a:t>
            </a:r>
            <a:r>
              <a:rPr lang="en-US" altLang="ko-KR" sz="900" dirty="0"/>
              <a:t>(ADDRESS1, 4,3) as GU, </a:t>
            </a:r>
            <a:r>
              <a:rPr lang="en-US" altLang="ko-KR" sz="900" dirty="0" err="1"/>
              <a:t>trunc</a:t>
            </a:r>
            <a:r>
              <a:rPr lang="en-US" altLang="ko-KR" sz="900" dirty="0"/>
              <a:t>((</a:t>
            </a:r>
            <a:r>
              <a:rPr lang="en-US" altLang="ko-KR" sz="900" dirty="0" err="1"/>
              <a:t>sysdate</a:t>
            </a:r>
            <a:r>
              <a:rPr lang="en-US" altLang="ko-KR" sz="900" dirty="0"/>
              <a:t> - BIRTH_DT) / 365) as AGE FROM (</a:t>
            </a:r>
          </a:p>
          <a:p>
            <a:r>
              <a:rPr lang="en-US" altLang="ko-KR" sz="900" dirty="0"/>
              <a:t>                SELECT * FROM (SELECT * FROM CUSTOMER WHERE SUBSTR(ADDRESS1, 0,2) = '</a:t>
            </a:r>
            <a:r>
              <a:rPr lang="ko-KR" altLang="en-US" sz="900" dirty="0"/>
              <a:t>서울</a:t>
            </a:r>
            <a:r>
              <a:rPr lang="en-US" altLang="ko-KR" sz="900" dirty="0"/>
              <a:t>') SEOUL</a:t>
            </a:r>
          </a:p>
          <a:p>
            <a:r>
              <a:rPr lang="en-US" altLang="ko-KR" sz="900" dirty="0"/>
              <a:t>            )</a:t>
            </a:r>
          </a:p>
          <a:p>
            <a:r>
              <a:rPr lang="en-US" altLang="ko-KR" sz="900" dirty="0"/>
              <a:t>        )</a:t>
            </a:r>
          </a:p>
          <a:p>
            <a:r>
              <a:rPr lang="en-US" altLang="ko-KR" sz="900" dirty="0"/>
              <a:t>    )</a:t>
            </a:r>
          </a:p>
          <a:p>
            <a:r>
              <a:rPr lang="en-US" altLang="ko-KR" sz="900" dirty="0"/>
              <a:t>    GROUP BY GU, AGE_RANGE</a:t>
            </a:r>
          </a:p>
          <a:p>
            <a:r>
              <a:rPr lang="en-US" altLang="ko-KR" sz="900" dirty="0"/>
              <a:t>    ORDER BY COUNT(*) DESC) C</a:t>
            </a:r>
          </a:p>
          <a:p>
            <a:r>
              <a:rPr lang="en-US" altLang="ko-KR" sz="900" dirty="0"/>
              <a:t>INNER JOIN (SELECT GU FROM (</a:t>
            </a:r>
          </a:p>
          <a:p>
            <a:r>
              <a:rPr lang="en-US" altLang="ko-KR" sz="900" dirty="0"/>
              <a:t>        SELECT COUNT(*), GU FROM(</a:t>
            </a:r>
          </a:p>
          <a:p>
            <a:r>
              <a:rPr lang="en-US" altLang="ko-KR" sz="900" dirty="0"/>
              <a:t>            SELECT NVL(ADDR1, ADDR2) AS GU FROM (</a:t>
            </a:r>
          </a:p>
          <a:p>
            <a:r>
              <a:rPr lang="en-US" altLang="ko-KR" sz="900" dirty="0"/>
              <a:t>                SELECT * FROM (</a:t>
            </a:r>
          </a:p>
          <a:p>
            <a:r>
              <a:rPr lang="en-US" altLang="ko-KR" sz="900" dirty="0"/>
              <a:t>                    SELECT LOCATION_ADDR, ROAD_ADDR, SUBSTR(LOCATION_ADDR,7,3) AS ADDR1, SUBSTR(ROAD_ADDR,7,3) AS ADDR2 FROM </a:t>
            </a:r>
          </a:p>
          <a:p>
            <a:r>
              <a:rPr lang="en-US" altLang="ko-KR" sz="900" dirty="0"/>
              <a:t>                        (SELECT * FROM POLLUTION WHERE LOCATION_ADDR LIKE '%</a:t>
            </a:r>
            <a:r>
              <a:rPr lang="ko-KR" altLang="en-US" sz="900" dirty="0"/>
              <a:t>서울특별시</a:t>
            </a:r>
            <a:r>
              <a:rPr lang="en-US" altLang="ko-KR" sz="900" dirty="0"/>
              <a:t>%' OR ROAD_ADDR LIKE '%</a:t>
            </a:r>
            <a:r>
              <a:rPr lang="ko-KR" altLang="en-US" sz="900" dirty="0"/>
              <a:t>서울특별시</a:t>
            </a:r>
            <a:r>
              <a:rPr lang="en-US" altLang="ko-KR" sz="900" dirty="0"/>
              <a:t>%')</a:t>
            </a:r>
          </a:p>
          <a:p>
            <a:r>
              <a:rPr lang="en-US" altLang="ko-KR" sz="900" dirty="0"/>
              <a:t>                )</a:t>
            </a:r>
          </a:p>
          <a:p>
            <a:r>
              <a:rPr lang="en-US" altLang="ko-KR" sz="900" dirty="0"/>
              <a:t>            )</a:t>
            </a:r>
          </a:p>
          <a:p>
            <a:r>
              <a:rPr lang="en-US" altLang="ko-KR" sz="900" dirty="0"/>
              <a:t>        ) GROUP BY GU ORDER BY COUNT(*) DESC </a:t>
            </a:r>
          </a:p>
          <a:p>
            <a:r>
              <a:rPr lang="en-US" altLang="ko-KR" sz="900" dirty="0"/>
              <a:t>    ) WHERE ROWNUM = 1) P ON</a:t>
            </a:r>
          </a:p>
          <a:p>
            <a:r>
              <a:rPr lang="en-US" altLang="ko-KR" sz="900" dirty="0"/>
              <a:t>C.GU = P.GU</a:t>
            </a:r>
          </a:p>
          <a:p>
            <a:r>
              <a:rPr lang="en-US" altLang="ko-KR" sz="900" dirty="0"/>
              <a:t>WHERE ROWNUM = 1;</a:t>
            </a:r>
            <a:endParaRPr lang="ko-KR" altLang="en-US" sz="9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1C26308-3797-48F8-B819-5CF4D193B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1501" y="1859181"/>
            <a:ext cx="108585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282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1C0CD2-DEEA-46F7-8B67-EB33C556A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마케팅 대상자 구하기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6705D4-487F-492B-A2DE-4DB042CACBBE}"/>
              </a:ext>
            </a:extLst>
          </p:cNvPr>
          <p:cNvSpPr txBox="1"/>
          <p:nvPr/>
        </p:nvSpPr>
        <p:spPr>
          <a:xfrm>
            <a:off x="401973" y="1481676"/>
            <a:ext cx="6099495" cy="49398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500" dirty="0"/>
              <a:t>SELECT * FROM (</a:t>
            </a:r>
          </a:p>
          <a:p>
            <a:r>
              <a:rPr lang="en-US" altLang="ko-KR" sz="500" dirty="0"/>
              <a:t>    SELECT ID, NAME, MOBILE_NO, EMAIL, ADDRESS1,BIRTH_DT, GU,</a:t>
            </a:r>
          </a:p>
          <a:p>
            <a:r>
              <a:rPr lang="en-US" altLang="ko-KR" sz="500" dirty="0"/>
              <a:t>    CASE</a:t>
            </a:r>
          </a:p>
          <a:p>
            <a:r>
              <a:rPr lang="en-US" altLang="ko-KR" sz="500" dirty="0"/>
              <a:t>        WHEN AGE BETWEEN 10 AND 19 THEN '10</a:t>
            </a:r>
            <a:r>
              <a:rPr lang="ko-KR" altLang="en-US" sz="500" dirty="0"/>
              <a:t>대</a:t>
            </a:r>
            <a:r>
              <a:rPr lang="en-US" altLang="ko-KR" sz="500" dirty="0"/>
              <a:t>'</a:t>
            </a:r>
          </a:p>
          <a:p>
            <a:r>
              <a:rPr lang="en-US" altLang="ko-KR" sz="500" dirty="0"/>
              <a:t>        WHEN AGE BETWEEN 20 AND 29 THEN '20</a:t>
            </a:r>
            <a:r>
              <a:rPr lang="ko-KR" altLang="en-US" sz="500" dirty="0"/>
              <a:t>대</a:t>
            </a:r>
            <a:r>
              <a:rPr lang="en-US" altLang="ko-KR" sz="500" dirty="0"/>
              <a:t>'</a:t>
            </a:r>
          </a:p>
          <a:p>
            <a:r>
              <a:rPr lang="en-US" altLang="ko-KR" sz="500" dirty="0"/>
              <a:t>        WHEN AGE BETWEEN 30 AND 39 THEN '30</a:t>
            </a:r>
            <a:r>
              <a:rPr lang="ko-KR" altLang="en-US" sz="500" dirty="0"/>
              <a:t>대</a:t>
            </a:r>
            <a:r>
              <a:rPr lang="en-US" altLang="ko-KR" sz="500" dirty="0"/>
              <a:t>'</a:t>
            </a:r>
          </a:p>
          <a:p>
            <a:r>
              <a:rPr lang="en-US" altLang="ko-KR" sz="500" dirty="0"/>
              <a:t>        WHEN AGE BETWEEN 40 AND 49 THEN '40</a:t>
            </a:r>
            <a:r>
              <a:rPr lang="ko-KR" altLang="en-US" sz="500" dirty="0"/>
              <a:t>대</a:t>
            </a:r>
            <a:r>
              <a:rPr lang="en-US" altLang="ko-KR" sz="500" dirty="0"/>
              <a:t>'</a:t>
            </a:r>
          </a:p>
          <a:p>
            <a:r>
              <a:rPr lang="en-US" altLang="ko-KR" sz="500" dirty="0"/>
              <a:t>        WHEN AGE BETWEEN 50 AND 59 THEN '50</a:t>
            </a:r>
            <a:r>
              <a:rPr lang="ko-KR" altLang="en-US" sz="500" dirty="0"/>
              <a:t>대</a:t>
            </a:r>
            <a:r>
              <a:rPr lang="en-US" altLang="ko-KR" sz="500" dirty="0"/>
              <a:t>'</a:t>
            </a:r>
          </a:p>
          <a:p>
            <a:r>
              <a:rPr lang="en-US" altLang="ko-KR" sz="500" dirty="0"/>
              <a:t>        WHEN AGE BETWEEN 60 AND 69 THEN '60</a:t>
            </a:r>
            <a:r>
              <a:rPr lang="ko-KR" altLang="en-US" sz="500" dirty="0"/>
              <a:t>대</a:t>
            </a:r>
            <a:r>
              <a:rPr lang="en-US" altLang="ko-KR" sz="500" dirty="0"/>
              <a:t>'</a:t>
            </a:r>
          </a:p>
          <a:p>
            <a:r>
              <a:rPr lang="en-US" altLang="ko-KR" sz="500" dirty="0"/>
              <a:t>        WHEN AGE BETWEEN 70 AND 79 THEN '70</a:t>
            </a:r>
            <a:r>
              <a:rPr lang="ko-KR" altLang="en-US" sz="500" dirty="0"/>
              <a:t>대</a:t>
            </a:r>
            <a:r>
              <a:rPr lang="en-US" altLang="ko-KR" sz="500" dirty="0"/>
              <a:t>'</a:t>
            </a:r>
          </a:p>
          <a:p>
            <a:r>
              <a:rPr lang="en-US" altLang="ko-KR" sz="500" dirty="0"/>
              <a:t>        ELSE '</a:t>
            </a:r>
            <a:r>
              <a:rPr lang="ko-KR" altLang="en-US" sz="500" dirty="0"/>
              <a:t>기타</a:t>
            </a:r>
            <a:r>
              <a:rPr lang="en-US" altLang="ko-KR" sz="500" dirty="0"/>
              <a:t>'</a:t>
            </a:r>
          </a:p>
          <a:p>
            <a:r>
              <a:rPr lang="en-US" altLang="ko-KR" sz="500" dirty="0"/>
              <a:t>    END AS AGE_RANGE</a:t>
            </a:r>
          </a:p>
          <a:p>
            <a:r>
              <a:rPr lang="en-US" altLang="ko-KR" sz="500" dirty="0"/>
              <a:t>    FROM (</a:t>
            </a:r>
          </a:p>
          <a:p>
            <a:r>
              <a:rPr lang="en-US" altLang="ko-KR" sz="500" dirty="0"/>
              <a:t>        SELECT ID, NAME, MOBILE_NO, EMAIL, ADDRESS1,BIRTH_DT,substr(ADDRESS1, 4,3) as GU, </a:t>
            </a:r>
            <a:r>
              <a:rPr lang="en-US" altLang="ko-KR" sz="500" dirty="0" err="1"/>
              <a:t>trunc</a:t>
            </a:r>
            <a:r>
              <a:rPr lang="en-US" altLang="ko-KR" sz="500" dirty="0"/>
              <a:t>((</a:t>
            </a:r>
            <a:r>
              <a:rPr lang="en-US" altLang="ko-KR" sz="500" dirty="0" err="1"/>
              <a:t>sysdate</a:t>
            </a:r>
            <a:r>
              <a:rPr lang="en-US" altLang="ko-KR" sz="500" dirty="0"/>
              <a:t> - BIRTH_DT) / 365) as AGE FROM  (</a:t>
            </a:r>
          </a:p>
          <a:p>
            <a:r>
              <a:rPr lang="en-US" altLang="ko-KR" sz="500" dirty="0"/>
              <a:t>            SELECT * FROM (SELECT * FROM CUSTOMER WHERE SUBSTR(ADDRESS1, 0,2) = '</a:t>
            </a:r>
            <a:r>
              <a:rPr lang="ko-KR" altLang="en-US" sz="500" dirty="0"/>
              <a:t>서울</a:t>
            </a:r>
            <a:r>
              <a:rPr lang="en-US" altLang="ko-KR" sz="500" dirty="0"/>
              <a:t>') SEOUL</a:t>
            </a:r>
          </a:p>
          <a:p>
            <a:r>
              <a:rPr lang="en-US" altLang="ko-KR" sz="500" dirty="0"/>
              <a:t>        )</a:t>
            </a:r>
          </a:p>
          <a:p>
            <a:r>
              <a:rPr lang="en-US" altLang="ko-KR" sz="500" dirty="0"/>
              <a:t>    )</a:t>
            </a:r>
          </a:p>
          <a:p>
            <a:r>
              <a:rPr lang="en-US" altLang="ko-KR" sz="500" dirty="0"/>
              <a:t>)</a:t>
            </a:r>
          </a:p>
          <a:p>
            <a:r>
              <a:rPr lang="en-US" altLang="ko-KR" sz="500" dirty="0"/>
              <a:t>WHERE AGE_RANGE = (</a:t>
            </a:r>
          </a:p>
          <a:p>
            <a:r>
              <a:rPr lang="en-US" altLang="ko-KR" sz="500" dirty="0"/>
              <a:t>SELECT AGE_RANGE FROM (SELECT GU, AGE_RANGE, COUNT(*) AS COUNT FROM (</a:t>
            </a:r>
          </a:p>
          <a:p>
            <a:r>
              <a:rPr lang="en-US" altLang="ko-KR" sz="500" dirty="0"/>
              <a:t>        SELECT GU,</a:t>
            </a:r>
          </a:p>
          <a:p>
            <a:r>
              <a:rPr lang="en-US" altLang="ko-KR" sz="500" dirty="0"/>
              <a:t>        CASE</a:t>
            </a:r>
          </a:p>
          <a:p>
            <a:r>
              <a:rPr lang="en-US" altLang="ko-KR" sz="500" dirty="0"/>
              <a:t>            WHEN AGE BETWEEN 10 AND 19 THEN '10</a:t>
            </a:r>
            <a:r>
              <a:rPr lang="ko-KR" altLang="en-US" sz="500" dirty="0"/>
              <a:t>대</a:t>
            </a:r>
            <a:r>
              <a:rPr lang="en-US" altLang="ko-KR" sz="500" dirty="0"/>
              <a:t>'</a:t>
            </a:r>
          </a:p>
          <a:p>
            <a:r>
              <a:rPr lang="en-US" altLang="ko-KR" sz="500" dirty="0"/>
              <a:t>            WHEN AGE BETWEEN 20 AND 29 THEN '20</a:t>
            </a:r>
            <a:r>
              <a:rPr lang="ko-KR" altLang="en-US" sz="500" dirty="0"/>
              <a:t>대</a:t>
            </a:r>
            <a:r>
              <a:rPr lang="en-US" altLang="ko-KR" sz="500" dirty="0"/>
              <a:t>'</a:t>
            </a:r>
          </a:p>
          <a:p>
            <a:r>
              <a:rPr lang="en-US" altLang="ko-KR" sz="500" dirty="0"/>
              <a:t>            WHEN AGE BETWEEN 30 AND 39 THEN '30</a:t>
            </a:r>
            <a:r>
              <a:rPr lang="ko-KR" altLang="en-US" sz="500" dirty="0"/>
              <a:t>대</a:t>
            </a:r>
            <a:r>
              <a:rPr lang="en-US" altLang="ko-KR" sz="500" dirty="0"/>
              <a:t>'</a:t>
            </a:r>
          </a:p>
          <a:p>
            <a:r>
              <a:rPr lang="en-US" altLang="ko-KR" sz="500" dirty="0"/>
              <a:t>            WHEN AGE BETWEEN 40 AND 49 THEN '40</a:t>
            </a:r>
            <a:r>
              <a:rPr lang="ko-KR" altLang="en-US" sz="500" dirty="0"/>
              <a:t>대</a:t>
            </a:r>
            <a:r>
              <a:rPr lang="en-US" altLang="ko-KR" sz="500" dirty="0"/>
              <a:t>'</a:t>
            </a:r>
          </a:p>
          <a:p>
            <a:r>
              <a:rPr lang="en-US" altLang="ko-KR" sz="500" dirty="0"/>
              <a:t>            WHEN AGE BETWEEN 50 AND 59 THEN '50</a:t>
            </a:r>
            <a:r>
              <a:rPr lang="ko-KR" altLang="en-US" sz="500" dirty="0"/>
              <a:t>대</a:t>
            </a:r>
            <a:r>
              <a:rPr lang="en-US" altLang="ko-KR" sz="500" dirty="0"/>
              <a:t>'</a:t>
            </a:r>
          </a:p>
          <a:p>
            <a:r>
              <a:rPr lang="en-US" altLang="ko-KR" sz="500" dirty="0"/>
              <a:t>            WHEN AGE BETWEEN 60 AND 69 THEN '60</a:t>
            </a:r>
            <a:r>
              <a:rPr lang="ko-KR" altLang="en-US" sz="500" dirty="0"/>
              <a:t>대</a:t>
            </a:r>
            <a:r>
              <a:rPr lang="en-US" altLang="ko-KR" sz="500" dirty="0"/>
              <a:t>'</a:t>
            </a:r>
          </a:p>
          <a:p>
            <a:r>
              <a:rPr lang="en-US" altLang="ko-KR" sz="500" dirty="0"/>
              <a:t>            WHEN AGE BETWEEN 70 AND 79 THEN '70</a:t>
            </a:r>
            <a:r>
              <a:rPr lang="ko-KR" altLang="en-US" sz="500" dirty="0"/>
              <a:t>대</a:t>
            </a:r>
            <a:r>
              <a:rPr lang="en-US" altLang="ko-KR" sz="500" dirty="0"/>
              <a:t>'</a:t>
            </a:r>
          </a:p>
          <a:p>
            <a:r>
              <a:rPr lang="en-US" altLang="ko-KR" sz="500" dirty="0"/>
              <a:t>            ELSE '</a:t>
            </a:r>
            <a:r>
              <a:rPr lang="ko-KR" altLang="en-US" sz="500" dirty="0"/>
              <a:t>기타</a:t>
            </a:r>
            <a:r>
              <a:rPr lang="en-US" altLang="ko-KR" sz="500" dirty="0"/>
              <a:t>'</a:t>
            </a:r>
          </a:p>
          <a:p>
            <a:r>
              <a:rPr lang="en-US" altLang="ko-KR" sz="500" dirty="0"/>
              <a:t>        END AS AGE_RANGE</a:t>
            </a:r>
          </a:p>
          <a:p>
            <a:r>
              <a:rPr lang="en-US" altLang="ko-KR" sz="500" dirty="0"/>
              <a:t>        FROM (</a:t>
            </a:r>
          </a:p>
          <a:p>
            <a:r>
              <a:rPr lang="en-US" altLang="ko-KR" sz="500" dirty="0"/>
              <a:t>            SELECT </a:t>
            </a:r>
            <a:r>
              <a:rPr lang="en-US" altLang="ko-KR" sz="500" dirty="0" err="1"/>
              <a:t>substr</a:t>
            </a:r>
            <a:r>
              <a:rPr lang="en-US" altLang="ko-KR" sz="500" dirty="0"/>
              <a:t>(ADDRESS1, 4,3) as GU, </a:t>
            </a:r>
            <a:r>
              <a:rPr lang="en-US" altLang="ko-KR" sz="500" dirty="0" err="1"/>
              <a:t>trunc</a:t>
            </a:r>
            <a:r>
              <a:rPr lang="en-US" altLang="ko-KR" sz="500" dirty="0"/>
              <a:t>((</a:t>
            </a:r>
            <a:r>
              <a:rPr lang="en-US" altLang="ko-KR" sz="500" dirty="0" err="1"/>
              <a:t>sysdate</a:t>
            </a:r>
            <a:r>
              <a:rPr lang="en-US" altLang="ko-KR" sz="500" dirty="0"/>
              <a:t> - BIRTH_DT) / 365) as AGE FROM (</a:t>
            </a:r>
          </a:p>
          <a:p>
            <a:r>
              <a:rPr lang="en-US" altLang="ko-KR" sz="500" dirty="0"/>
              <a:t>                SELECT * FROM (SELECT * FROM CUSTOMER WHERE SUBSTR(ADDRESS1, 0,2) = '</a:t>
            </a:r>
            <a:r>
              <a:rPr lang="ko-KR" altLang="en-US" sz="500" dirty="0"/>
              <a:t>서울</a:t>
            </a:r>
            <a:r>
              <a:rPr lang="en-US" altLang="ko-KR" sz="500" dirty="0"/>
              <a:t>') SEOUL</a:t>
            </a:r>
          </a:p>
          <a:p>
            <a:r>
              <a:rPr lang="en-US" altLang="ko-KR" sz="500" dirty="0"/>
              <a:t>            )</a:t>
            </a:r>
          </a:p>
          <a:p>
            <a:r>
              <a:rPr lang="en-US" altLang="ko-KR" sz="500" dirty="0"/>
              <a:t>        )</a:t>
            </a:r>
          </a:p>
          <a:p>
            <a:r>
              <a:rPr lang="en-US" altLang="ko-KR" sz="500" dirty="0"/>
              <a:t>    )</a:t>
            </a:r>
          </a:p>
          <a:p>
            <a:r>
              <a:rPr lang="en-US" altLang="ko-KR" sz="500" dirty="0"/>
              <a:t>    GROUP BY GU, AGE_RANGE</a:t>
            </a:r>
          </a:p>
          <a:p>
            <a:r>
              <a:rPr lang="en-US" altLang="ko-KR" sz="500" dirty="0"/>
              <a:t>    ORDER BY COUNT(*) DESC) C</a:t>
            </a:r>
          </a:p>
          <a:p>
            <a:r>
              <a:rPr lang="en-US" altLang="ko-KR" sz="500" dirty="0"/>
              <a:t>INNER JOIN (SELECT GU FROM (</a:t>
            </a:r>
          </a:p>
          <a:p>
            <a:r>
              <a:rPr lang="en-US" altLang="ko-KR" sz="500" dirty="0"/>
              <a:t>        SELECT COUNT(*), GU FROM(</a:t>
            </a:r>
          </a:p>
          <a:p>
            <a:r>
              <a:rPr lang="en-US" altLang="ko-KR" sz="500" dirty="0"/>
              <a:t>            SELECT NVL(ADDR1, ADDR2) AS GU FROM (</a:t>
            </a:r>
          </a:p>
          <a:p>
            <a:r>
              <a:rPr lang="en-US" altLang="ko-KR" sz="500" dirty="0"/>
              <a:t>                SELECT * FROM (</a:t>
            </a:r>
          </a:p>
          <a:p>
            <a:r>
              <a:rPr lang="en-US" altLang="ko-KR" sz="500" dirty="0"/>
              <a:t>                    SELECT LOCATION_ADDR, ROAD_ADDR, SUBSTR(LOCATION_ADDR,7,3) AS ADDR1, SUBSTR(ROAD_ADDR,7,3) AS ADDR2 FROM </a:t>
            </a:r>
          </a:p>
          <a:p>
            <a:r>
              <a:rPr lang="en-US" altLang="ko-KR" sz="500" dirty="0"/>
              <a:t>                        (SELECT * FROM POLLUTION WHERE LOCATION_ADDR LIKE '%</a:t>
            </a:r>
            <a:r>
              <a:rPr lang="ko-KR" altLang="en-US" sz="500" dirty="0"/>
              <a:t>서울특별시</a:t>
            </a:r>
            <a:r>
              <a:rPr lang="en-US" altLang="ko-KR" sz="500" dirty="0"/>
              <a:t>%' OR ROAD_ADDR LIKE '%</a:t>
            </a:r>
            <a:r>
              <a:rPr lang="ko-KR" altLang="en-US" sz="500" dirty="0"/>
              <a:t>서울특별시</a:t>
            </a:r>
            <a:r>
              <a:rPr lang="en-US" altLang="ko-KR" sz="500" dirty="0"/>
              <a:t>%')</a:t>
            </a:r>
          </a:p>
          <a:p>
            <a:r>
              <a:rPr lang="en-US" altLang="ko-KR" sz="500" dirty="0"/>
              <a:t>                )</a:t>
            </a:r>
          </a:p>
          <a:p>
            <a:r>
              <a:rPr lang="en-US" altLang="ko-KR" sz="500" dirty="0"/>
              <a:t>            )</a:t>
            </a:r>
          </a:p>
          <a:p>
            <a:r>
              <a:rPr lang="en-US" altLang="ko-KR" sz="500" dirty="0"/>
              <a:t>        ) GROUP BY GU ORDER BY COUNT(*) DESC </a:t>
            </a:r>
          </a:p>
          <a:p>
            <a:r>
              <a:rPr lang="en-US" altLang="ko-KR" sz="500" dirty="0"/>
              <a:t>    ) WHERE ROWNUM = 1) P ON</a:t>
            </a:r>
          </a:p>
          <a:p>
            <a:r>
              <a:rPr lang="en-US" altLang="ko-KR" sz="500" dirty="0"/>
              <a:t>C.GU = P.GU</a:t>
            </a:r>
          </a:p>
          <a:p>
            <a:r>
              <a:rPr lang="en-US" altLang="ko-KR" sz="500" dirty="0"/>
              <a:t>WHERE ROWNUM = 1</a:t>
            </a:r>
          </a:p>
          <a:p>
            <a:r>
              <a:rPr lang="en-US" altLang="ko-KR" sz="500" dirty="0"/>
              <a:t>) AND GU = (</a:t>
            </a:r>
          </a:p>
          <a:p>
            <a:r>
              <a:rPr lang="en-US" altLang="ko-KR" sz="500" dirty="0"/>
              <a:t>    SELECT GU FROM (</a:t>
            </a:r>
          </a:p>
          <a:p>
            <a:r>
              <a:rPr lang="en-US" altLang="ko-KR" sz="500" dirty="0"/>
              <a:t>        SELECT COUNT(*), GU FROM(</a:t>
            </a:r>
          </a:p>
          <a:p>
            <a:r>
              <a:rPr lang="en-US" altLang="ko-KR" sz="500" dirty="0"/>
              <a:t>            SELECT NVL(ADDR1, ADDR2) AS GU FROM (</a:t>
            </a:r>
          </a:p>
          <a:p>
            <a:r>
              <a:rPr lang="en-US" altLang="ko-KR" sz="500" dirty="0"/>
              <a:t>                SELECT * FROM (</a:t>
            </a:r>
          </a:p>
          <a:p>
            <a:r>
              <a:rPr lang="en-US" altLang="ko-KR" sz="500" dirty="0"/>
              <a:t>                    SELECT LOCATION_ADDR, ROAD_ADDR, SUBSTR(LOCATION_ADDR,7,3) AS ADDR1, SUBSTR(ROAD_ADDR,7,3) AS ADDR2 FROM </a:t>
            </a:r>
          </a:p>
          <a:p>
            <a:r>
              <a:rPr lang="en-US" altLang="ko-KR" sz="500" dirty="0"/>
              <a:t>                        (SELECT * FROM POLLUTION WHERE LOCATION_ADDR LIKE '%</a:t>
            </a:r>
            <a:r>
              <a:rPr lang="ko-KR" altLang="en-US" sz="500" dirty="0"/>
              <a:t>서울특별시</a:t>
            </a:r>
            <a:r>
              <a:rPr lang="en-US" altLang="ko-KR" sz="500" dirty="0"/>
              <a:t>%' OR ROAD_ADDR LIKE '%</a:t>
            </a:r>
            <a:r>
              <a:rPr lang="ko-KR" altLang="en-US" sz="500" dirty="0"/>
              <a:t>서울특별시</a:t>
            </a:r>
            <a:r>
              <a:rPr lang="en-US" altLang="ko-KR" sz="500" dirty="0"/>
              <a:t>%')</a:t>
            </a:r>
          </a:p>
          <a:p>
            <a:r>
              <a:rPr lang="en-US" altLang="ko-KR" sz="500" dirty="0"/>
              <a:t>                )</a:t>
            </a:r>
          </a:p>
          <a:p>
            <a:r>
              <a:rPr lang="en-US" altLang="ko-KR" sz="500" dirty="0"/>
              <a:t>            )</a:t>
            </a:r>
          </a:p>
          <a:p>
            <a:r>
              <a:rPr lang="en-US" altLang="ko-KR" sz="500" dirty="0"/>
              <a:t>        ) GROUP BY GU ORDER BY COUNT(*) DESC </a:t>
            </a:r>
          </a:p>
          <a:p>
            <a:r>
              <a:rPr lang="en-US" altLang="ko-KR" sz="500" dirty="0"/>
              <a:t>    ) WHERE ROWNUM = 1</a:t>
            </a:r>
          </a:p>
          <a:p>
            <a:r>
              <a:rPr lang="en-US" altLang="ko-KR" sz="500" dirty="0"/>
              <a:t>);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2C9A8B7-8E61-4F67-AA0E-DEB2B5CF2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0404" y="1486992"/>
            <a:ext cx="5179623" cy="2202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004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1C0CD2-DEEA-46F7-8B67-EB33C556A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CSV </a:t>
            </a:r>
            <a:r>
              <a:rPr lang="ko-KR" altLang="en-US" dirty="0"/>
              <a:t>파일로 </a:t>
            </a:r>
            <a:r>
              <a:rPr lang="en-US" altLang="ko-KR" dirty="0"/>
              <a:t>SPOOL =&gt; </a:t>
            </a:r>
            <a:r>
              <a:rPr lang="ko-KR" altLang="en-US" dirty="0"/>
              <a:t>실패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6705D4-487F-492B-A2DE-4DB042CACBBE}"/>
              </a:ext>
            </a:extLst>
          </p:cNvPr>
          <p:cNvSpPr txBox="1"/>
          <p:nvPr/>
        </p:nvSpPr>
        <p:spPr>
          <a:xfrm>
            <a:off x="838200" y="1859181"/>
            <a:ext cx="7148119" cy="100642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-- </a:t>
            </a:r>
            <a:r>
              <a:rPr lang="ko-KR" altLang="en-US" sz="900" dirty="0"/>
              <a:t>한글 깨지는 오류 발생</a:t>
            </a:r>
            <a:r>
              <a:rPr lang="en-US" altLang="ko-KR" sz="900" dirty="0"/>
              <a:t>… </a:t>
            </a:r>
            <a:r>
              <a:rPr lang="ko-KR" altLang="en-US" sz="900" dirty="0"/>
              <a:t>해결 방법은 찾는 중</a:t>
            </a:r>
            <a:r>
              <a:rPr lang="en-US" altLang="ko-KR" sz="900" dirty="0"/>
              <a:t>!</a:t>
            </a:r>
            <a:endParaRPr lang="ko-KR" altLang="en-US" sz="900" dirty="0"/>
          </a:p>
          <a:p>
            <a:r>
              <a:rPr lang="en-US" altLang="ko-KR" sz="900" dirty="0"/>
              <a:t>SET FEEDBACK OFF</a:t>
            </a:r>
          </a:p>
          <a:p>
            <a:r>
              <a:rPr lang="en-US" altLang="ko-KR" sz="900" dirty="0"/>
              <a:t>SET HEAD ON</a:t>
            </a:r>
          </a:p>
          <a:p>
            <a:r>
              <a:rPr lang="en-US" altLang="ko-KR" sz="900" dirty="0"/>
              <a:t>SPOOL C:\kopo-04-database\project-2\pollution_customer.CSV</a:t>
            </a:r>
          </a:p>
          <a:p>
            <a:r>
              <a:rPr lang="en-US" altLang="ko-KR" sz="900" dirty="0"/>
              <a:t>SELECT /*csv*/ * FROM (</a:t>
            </a:r>
          </a:p>
          <a:p>
            <a:r>
              <a:rPr lang="en-US" altLang="ko-KR" sz="900" dirty="0"/>
              <a:t>    SELECT ID, NAME, MOBILE_NO, EMAIL, ADDRESS1,BIRTH_DT, GU,</a:t>
            </a:r>
          </a:p>
          <a:p>
            <a:r>
              <a:rPr lang="en-US" altLang="ko-KR" sz="900" dirty="0"/>
              <a:t>    CASE</a:t>
            </a:r>
          </a:p>
          <a:p>
            <a:r>
              <a:rPr lang="en-US" altLang="ko-KR" sz="900" dirty="0"/>
              <a:t>        WHEN AGE BETWEEN 10 AND 19 THEN '10</a:t>
            </a:r>
            <a:r>
              <a:rPr lang="ko-KR" altLang="en-US" sz="900" dirty="0"/>
              <a:t>대</a:t>
            </a:r>
            <a:r>
              <a:rPr lang="en-US" altLang="ko-KR" sz="900" dirty="0"/>
              <a:t>'</a:t>
            </a:r>
          </a:p>
          <a:p>
            <a:r>
              <a:rPr lang="en-US" altLang="ko-KR" sz="900" dirty="0"/>
              <a:t>        WHEN AGE BETWEEN 20 AND 29 THEN '20</a:t>
            </a:r>
            <a:r>
              <a:rPr lang="ko-KR" altLang="en-US" sz="900" dirty="0"/>
              <a:t>대</a:t>
            </a:r>
            <a:r>
              <a:rPr lang="en-US" altLang="ko-KR" sz="900" dirty="0"/>
              <a:t>'</a:t>
            </a:r>
          </a:p>
          <a:p>
            <a:r>
              <a:rPr lang="en-US" altLang="ko-KR" sz="900" dirty="0"/>
              <a:t>        WHEN AGE BETWEEN 30 AND 39 THEN '30</a:t>
            </a:r>
            <a:r>
              <a:rPr lang="ko-KR" altLang="en-US" sz="900" dirty="0"/>
              <a:t>대</a:t>
            </a:r>
            <a:r>
              <a:rPr lang="en-US" altLang="ko-KR" sz="900" dirty="0"/>
              <a:t>'</a:t>
            </a:r>
          </a:p>
          <a:p>
            <a:r>
              <a:rPr lang="en-US" altLang="ko-KR" sz="900" dirty="0"/>
              <a:t>        WHEN AGE BETWEEN 40 AND 49 THEN '40</a:t>
            </a:r>
            <a:r>
              <a:rPr lang="ko-KR" altLang="en-US" sz="900" dirty="0"/>
              <a:t>대</a:t>
            </a:r>
            <a:r>
              <a:rPr lang="en-US" altLang="ko-KR" sz="900" dirty="0"/>
              <a:t>'</a:t>
            </a:r>
          </a:p>
          <a:p>
            <a:r>
              <a:rPr lang="en-US" altLang="ko-KR" sz="900" dirty="0"/>
              <a:t>        WHEN AGE BETWEEN 50 AND 59 THEN '50</a:t>
            </a:r>
            <a:r>
              <a:rPr lang="ko-KR" altLang="en-US" sz="900" dirty="0"/>
              <a:t>대</a:t>
            </a:r>
            <a:r>
              <a:rPr lang="en-US" altLang="ko-KR" sz="900" dirty="0"/>
              <a:t>'</a:t>
            </a:r>
          </a:p>
          <a:p>
            <a:r>
              <a:rPr lang="en-US" altLang="ko-KR" sz="900" dirty="0"/>
              <a:t>        WHEN AGE BETWEEN 60 AND 69 THEN '60</a:t>
            </a:r>
            <a:r>
              <a:rPr lang="ko-KR" altLang="en-US" sz="900" dirty="0"/>
              <a:t>대</a:t>
            </a:r>
            <a:r>
              <a:rPr lang="en-US" altLang="ko-KR" sz="900" dirty="0"/>
              <a:t>'</a:t>
            </a:r>
          </a:p>
          <a:p>
            <a:r>
              <a:rPr lang="en-US" altLang="ko-KR" sz="900" dirty="0"/>
              <a:t>        WHEN AGE BETWEEN 70 AND 79 THEN '70</a:t>
            </a:r>
            <a:r>
              <a:rPr lang="ko-KR" altLang="en-US" sz="900" dirty="0"/>
              <a:t>대</a:t>
            </a:r>
            <a:r>
              <a:rPr lang="en-US" altLang="ko-KR" sz="900" dirty="0"/>
              <a:t>'</a:t>
            </a:r>
          </a:p>
          <a:p>
            <a:r>
              <a:rPr lang="en-US" altLang="ko-KR" sz="900" dirty="0"/>
              <a:t>        ELSE '</a:t>
            </a:r>
            <a:r>
              <a:rPr lang="ko-KR" altLang="en-US" sz="900" dirty="0"/>
              <a:t>기타</a:t>
            </a:r>
            <a:r>
              <a:rPr lang="en-US" altLang="ko-KR" sz="900" dirty="0"/>
              <a:t>'</a:t>
            </a:r>
          </a:p>
          <a:p>
            <a:r>
              <a:rPr lang="en-US" altLang="ko-KR" sz="900" dirty="0"/>
              <a:t>    END AS AGE_RANGE</a:t>
            </a:r>
          </a:p>
          <a:p>
            <a:r>
              <a:rPr lang="en-US" altLang="ko-KR" sz="900" dirty="0"/>
              <a:t>    FROM (</a:t>
            </a:r>
          </a:p>
          <a:p>
            <a:r>
              <a:rPr lang="en-US" altLang="ko-KR" sz="900" dirty="0"/>
              <a:t>        SELECT ID, NAME, MOBILE_NO, EMAIL, ADDRESS1,BIRTH_DT,substr(ADDRESS1, 4,3) as GU, </a:t>
            </a:r>
            <a:r>
              <a:rPr lang="en-US" altLang="ko-KR" sz="900" dirty="0" err="1"/>
              <a:t>trunc</a:t>
            </a:r>
            <a:r>
              <a:rPr lang="en-US" altLang="ko-KR" sz="900" dirty="0"/>
              <a:t>((</a:t>
            </a:r>
            <a:r>
              <a:rPr lang="en-US" altLang="ko-KR" sz="900" dirty="0" err="1"/>
              <a:t>sysdate</a:t>
            </a:r>
            <a:r>
              <a:rPr lang="en-US" altLang="ko-KR" sz="900" dirty="0"/>
              <a:t> - BIRTH_DT) / 365) as AGE FROM  (</a:t>
            </a:r>
          </a:p>
          <a:p>
            <a:r>
              <a:rPr lang="en-US" altLang="ko-KR" sz="900" dirty="0"/>
              <a:t>            SELECT * FROM (SELECT * FROM CUSTOMER WHERE SUBSTR(ADDRESS1, 0,2) = '</a:t>
            </a:r>
            <a:r>
              <a:rPr lang="ko-KR" altLang="en-US" sz="900" dirty="0"/>
              <a:t>서울</a:t>
            </a:r>
            <a:r>
              <a:rPr lang="en-US" altLang="ko-KR" sz="900" dirty="0"/>
              <a:t>') SEOUL</a:t>
            </a:r>
          </a:p>
          <a:p>
            <a:r>
              <a:rPr lang="en-US" altLang="ko-KR" sz="900" dirty="0"/>
              <a:t>        )</a:t>
            </a:r>
          </a:p>
          <a:p>
            <a:r>
              <a:rPr lang="en-US" altLang="ko-KR" sz="900" dirty="0"/>
              <a:t>    )</a:t>
            </a:r>
          </a:p>
          <a:p>
            <a:r>
              <a:rPr lang="en-US" altLang="ko-KR" sz="900" dirty="0"/>
              <a:t>)</a:t>
            </a:r>
          </a:p>
          <a:p>
            <a:r>
              <a:rPr lang="en-US" altLang="ko-KR" sz="900" dirty="0"/>
              <a:t>WHERE AGE_RANGE = (</a:t>
            </a:r>
          </a:p>
          <a:p>
            <a:r>
              <a:rPr lang="en-US" altLang="ko-KR" sz="900" dirty="0"/>
              <a:t>SELECT AGE_RANGE FROM (SELECT GU, AGE_RANGE, COUNT(*) AS COUNT FROM (</a:t>
            </a:r>
          </a:p>
          <a:p>
            <a:r>
              <a:rPr lang="en-US" altLang="ko-KR" sz="900" dirty="0"/>
              <a:t>        SELECT GU,</a:t>
            </a:r>
          </a:p>
          <a:p>
            <a:r>
              <a:rPr lang="en-US" altLang="ko-KR" sz="900" dirty="0"/>
              <a:t>        CASE</a:t>
            </a:r>
          </a:p>
          <a:p>
            <a:r>
              <a:rPr lang="en-US" altLang="ko-KR" sz="900" dirty="0"/>
              <a:t>            WHEN AGE BETWEEN 10 AND 19 THEN '10</a:t>
            </a:r>
            <a:r>
              <a:rPr lang="ko-KR" altLang="en-US" sz="900" dirty="0"/>
              <a:t>대</a:t>
            </a:r>
            <a:r>
              <a:rPr lang="en-US" altLang="ko-KR" sz="900" dirty="0"/>
              <a:t>'</a:t>
            </a:r>
          </a:p>
          <a:p>
            <a:r>
              <a:rPr lang="en-US" altLang="ko-KR" sz="900" dirty="0"/>
              <a:t>            WHEN AGE BETWEEN 20 AND 29 THEN '20</a:t>
            </a:r>
            <a:r>
              <a:rPr lang="ko-KR" altLang="en-US" sz="900" dirty="0"/>
              <a:t>대</a:t>
            </a:r>
            <a:r>
              <a:rPr lang="en-US" altLang="ko-KR" sz="900" dirty="0"/>
              <a:t>'</a:t>
            </a:r>
          </a:p>
          <a:p>
            <a:r>
              <a:rPr lang="en-US" altLang="ko-KR" sz="900" dirty="0"/>
              <a:t>            WHEN AGE BETWEEN 30 AND 39 THEN '30</a:t>
            </a:r>
            <a:r>
              <a:rPr lang="ko-KR" altLang="en-US" sz="900" dirty="0"/>
              <a:t>대</a:t>
            </a:r>
            <a:r>
              <a:rPr lang="en-US" altLang="ko-KR" sz="900" dirty="0"/>
              <a:t>'</a:t>
            </a:r>
          </a:p>
          <a:p>
            <a:r>
              <a:rPr lang="en-US" altLang="ko-KR" sz="900" dirty="0"/>
              <a:t>            WHEN AGE BETWEEN 40 AND 49 THEN '40</a:t>
            </a:r>
            <a:r>
              <a:rPr lang="ko-KR" altLang="en-US" sz="900" dirty="0"/>
              <a:t>대</a:t>
            </a:r>
            <a:r>
              <a:rPr lang="en-US" altLang="ko-KR" sz="900" dirty="0"/>
              <a:t>'</a:t>
            </a:r>
          </a:p>
          <a:p>
            <a:r>
              <a:rPr lang="en-US" altLang="ko-KR" sz="900" dirty="0"/>
              <a:t>            WHEN AGE BETWEEN 50 AND 59 THEN '50</a:t>
            </a:r>
            <a:r>
              <a:rPr lang="ko-KR" altLang="en-US" sz="900" dirty="0"/>
              <a:t>대</a:t>
            </a:r>
            <a:r>
              <a:rPr lang="en-US" altLang="ko-KR" sz="900" dirty="0"/>
              <a:t>'</a:t>
            </a:r>
          </a:p>
          <a:p>
            <a:r>
              <a:rPr lang="en-US" altLang="ko-KR" sz="900" dirty="0"/>
              <a:t>            WHEN AGE BETWEEN 60 AND 69 THEN '60</a:t>
            </a:r>
            <a:r>
              <a:rPr lang="ko-KR" altLang="en-US" sz="900" dirty="0"/>
              <a:t>대</a:t>
            </a:r>
            <a:r>
              <a:rPr lang="en-US" altLang="ko-KR" sz="900" dirty="0"/>
              <a:t>'</a:t>
            </a:r>
          </a:p>
          <a:p>
            <a:r>
              <a:rPr lang="en-US" altLang="ko-KR" sz="900" dirty="0"/>
              <a:t>            WHEN AGE BETWEEN 70 AND 79 THEN '70</a:t>
            </a:r>
            <a:r>
              <a:rPr lang="ko-KR" altLang="en-US" sz="900" dirty="0"/>
              <a:t>대</a:t>
            </a:r>
            <a:r>
              <a:rPr lang="en-US" altLang="ko-KR" sz="900" dirty="0"/>
              <a:t>'</a:t>
            </a:r>
          </a:p>
          <a:p>
            <a:r>
              <a:rPr lang="en-US" altLang="ko-KR" sz="900" dirty="0"/>
              <a:t>            ELSE '</a:t>
            </a:r>
            <a:r>
              <a:rPr lang="ko-KR" altLang="en-US" sz="900" dirty="0"/>
              <a:t>기타</a:t>
            </a:r>
            <a:r>
              <a:rPr lang="en-US" altLang="ko-KR" sz="900" dirty="0"/>
              <a:t>'</a:t>
            </a:r>
          </a:p>
          <a:p>
            <a:r>
              <a:rPr lang="en-US" altLang="ko-KR" sz="900" dirty="0"/>
              <a:t>        END AS AGE_RANGE</a:t>
            </a:r>
          </a:p>
          <a:p>
            <a:r>
              <a:rPr lang="en-US" altLang="ko-KR" sz="900" dirty="0"/>
              <a:t>        FROM (</a:t>
            </a:r>
          </a:p>
          <a:p>
            <a:r>
              <a:rPr lang="en-US" altLang="ko-KR" sz="900" dirty="0"/>
              <a:t>            SELECT </a:t>
            </a:r>
            <a:r>
              <a:rPr lang="en-US" altLang="ko-KR" sz="900" dirty="0" err="1"/>
              <a:t>substr</a:t>
            </a:r>
            <a:r>
              <a:rPr lang="en-US" altLang="ko-KR" sz="900" dirty="0"/>
              <a:t>(ADDRESS1, 4,3) as GU, </a:t>
            </a:r>
            <a:r>
              <a:rPr lang="en-US" altLang="ko-KR" sz="900" dirty="0" err="1"/>
              <a:t>trunc</a:t>
            </a:r>
            <a:r>
              <a:rPr lang="en-US" altLang="ko-KR" sz="900" dirty="0"/>
              <a:t>((</a:t>
            </a:r>
            <a:r>
              <a:rPr lang="en-US" altLang="ko-KR" sz="900" dirty="0" err="1"/>
              <a:t>sysdate</a:t>
            </a:r>
            <a:r>
              <a:rPr lang="en-US" altLang="ko-KR" sz="900" dirty="0"/>
              <a:t> - BIRTH_DT) / 365) as AGE FROM (</a:t>
            </a:r>
          </a:p>
          <a:p>
            <a:r>
              <a:rPr lang="en-US" altLang="ko-KR" sz="900" dirty="0"/>
              <a:t>                SELECT * FROM (SELECT * FROM CUSTOMER WHERE SUBSTR(ADDRESS1, 0,2) = '</a:t>
            </a:r>
            <a:r>
              <a:rPr lang="ko-KR" altLang="en-US" sz="900" dirty="0"/>
              <a:t>서울</a:t>
            </a:r>
            <a:r>
              <a:rPr lang="en-US" altLang="ko-KR" sz="900" dirty="0"/>
              <a:t>') SEOUL</a:t>
            </a:r>
          </a:p>
          <a:p>
            <a:r>
              <a:rPr lang="en-US" altLang="ko-KR" sz="900" dirty="0"/>
              <a:t>            )</a:t>
            </a:r>
          </a:p>
          <a:p>
            <a:r>
              <a:rPr lang="en-US" altLang="ko-KR" sz="900" dirty="0"/>
              <a:t>        )</a:t>
            </a:r>
          </a:p>
          <a:p>
            <a:r>
              <a:rPr lang="en-US" altLang="ko-KR" sz="900" dirty="0"/>
              <a:t>    )</a:t>
            </a:r>
          </a:p>
          <a:p>
            <a:r>
              <a:rPr lang="en-US" altLang="ko-KR" sz="900" dirty="0"/>
              <a:t>    GROUP BY GU, AGE_RANGE</a:t>
            </a:r>
          </a:p>
          <a:p>
            <a:r>
              <a:rPr lang="en-US" altLang="ko-KR" sz="900" dirty="0"/>
              <a:t>    ORDER BY COUNT(*) DESC) C</a:t>
            </a:r>
          </a:p>
          <a:p>
            <a:r>
              <a:rPr lang="en-US" altLang="ko-KR" sz="900" dirty="0"/>
              <a:t>INNER JOIN (SELECT GU FROM (</a:t>
            </a:r>
          </a:p>
          <a:p>
            <a:r>
              <a:rPr lang="en-US" altLang="ko-KR" sz="900" dirty="0"/>
              <a:t>        SELECT COUNT(*), GU FROM(</a:t>
            </a:r>
          </a:p>
          <a:p>
            <a:r>
              <a:rPr lang="en-US" altLang="ko-KR" sz="900" dirty="0"/>
              <a:t>            SELECT NVL(ADDR1, ADDR2) AS GU FROM (</a:t>
            </a:r>
          </a:p>
          <a:p>
            <a:r>
              <a:rPr lang="en-US" altLang="ko-KR" sz="900" dirty="0"/>
              <a:t>                SELECT * FROM (</a:t>
            </a:r>
          </a:p>
          <a:p>
            <a:r>
              <a:rPr lang="en-US" altLang="ko-KR" sz="900" dirty="0"/>
              <a:t>                    SELECT LOCATION_ADDR, ROAD_ADDR, SUBSTR(LOCATION_ADDR,7,3) AS ADDR1, SUBSTR(ROAD_ADDR,7,3) AS ADDR2 FROM </a:t>
            </a:r>
          </a:p>
          <a:p>
            <a:r>
              <a:rPr lang="en-US" altLang="ko-KR" sz="900" dirty="0"/>
              <a:t>                        (SELECT * FROM POLLUTION WHERE LOCATION_ADDR LIKE '%</a:t>
            </a:r>
            <a:r>
              <a:rPr lang="ko-KR" altLang="en-US" sz="900" dirty="0"/>
              <a:t>서울특별시</a:t>
            </a:r>
            <a:r>
              <a:rPr lang="en-US" altLang="ko-KR" sz="900" dirty="0"/>
              <a:t>%' OR ROAD_ADDR LIKE '%</a:t>
            </a:r>
            <a:r>
              <a:rPr lang="ko-KR" altLang="en-US" sz="900" dirty="0"/>
              <a:t>서울특별시</a:t>
            </a:r>
            <a:r>
              <a:rPr lang="en-US" altLang="ko-KR" sz="900" dirty="0"/>
              <a:t>%')</a:t>
            </a:r>
          </a:p>
          <a:p>
            <a:r>
              <a:rPr lang="en-US" altLang="ko-KR" sz="900" dirty="0"/>
              <a:t>                )</a:t>
            </a:r>
          </a:p>
          <a:p>
            <a:r>
              <a:rPr lang="en-US" altLang="ko-KR" sz="900" dirty="0"/>
              <a:t>            )</a:t>
            </a:r>
          </a:p>
          <a:p>
            <a:r>
              <a:rPr lang="en-US" altLang="ko-KR" sz="900" dirty="0"/>
              <a:t>        ) GROUP BY GU ORDER BY COUNT(*) DESC </a:t>
            </a:r>
          </a:p>
          <a:p>
            <a:r>
              <a:rPr lang="en-US" altLang="ko-KR" sz="900" dirty="0"/>
              <a:t>    ) WHERE ROWNUM = 1) P ON</a:t>
            </a:r>
          </a:p>
          <a:p>
            <a:r>
              <a:rPr lang="en-US" altLang="ko-KR" sz="900" dirty="0"/>
              <a:t>C.GU = P.GU</a:t>
            </a:r>
          </a:p>
          <a:p>
            <a:r>
              <a:rPr lang="en-US" altLang="ko-KR" sz="900" dirty="0"/>
              <a:t>WHERE ROWNUM = 1</a:t>
            </a:r>
          </a:p>
          <a:p>
            <a:r>
              <a:rPr lang="en-US" altLang="ko-KR" sz="900" dirty="0"/>
              <a:t>) AND GU = (</a:t>
            </a:r>
          </a:p>
          <a:p>
            <a:r>
              <a:rPr lang="en-US" altLang="ko-KR" sz="900" dirty="0"/>
              <a:t>    SELECT GU FROM (</a:t>
            </a:r>
          </a:p>
          <a:p>
            <a:r>
              <a:rPr lang="en-US" altLang="ko-KR" sz="900" dirty="0"/>
              <a:t>        SELECT COUNT(*), GU FROM(</a:t>
            </a:r>
          </a:p>
          <a:p>
            <a:r>
              <a:rPr lang="en-US" altLang="ko-KR" sz="900" dirty="0"/>
              <a:t>            SELECT NVL(ADDR1, ADDR2) AS GU FROM (</a:t>
            </a:r>
          </a:p>
          <a:p>
            <a:r>
              <a:rPr lang="en-US" altLang="ko-KR" sz="900" dirty="0"/>
              <a:t>                SELECT * FROM (</a:t>
            </a:r>
          </a:p>
          <a:p>
            <a:r>
              <a:rPr lang="en-US" altLang="ko-KR" sz="900" dirty="0"/>
              <a:t>                    SELECT LOCATION_ADDR, ROAD_ADDR, SUBSTR(LOCATION_ADDR,7,3) AS ADDR1, SUBSTR(ROAD_ADDR,7,3) AS ADDR2 FROM </a:t>
            </a:r>
          </a:p>
          <a:p>
            <a:r>
              <a:rPr lang="en-US" altLang="ko-KR" sz="900" dirty="0"/>
              <a:t>                        (SELECT * FROM POLLUTION WHERE LOCATION_ADDR LIKE '%</a:t>
            </a:r>
            <a:r>
              <a:rPr lang="ko-KR" altLang="en-US" sz="900" dirty="0"/>
              <a:t>서울특별시</a:t>
            </a:r>
            <a:r>
              <a:rPr lang="en-US" altLang="ko-KR" sz="900" dirty="0"/>
              <a:t>%' OR ROAD_ADDR LIKE '%</a:t>
            </a:r>
            <a:r>
              <a:rPr lang="ko-KR" altLang="en-US" sz="900" dirty="0"/>
              <a:t>서울특별시</a:t>
            </a:r>
            <a:r>
              <a:rPr lang="en-US" altLang="ko-KR" sz="900" dirty="0"/>
              <a:t>%')</a:t>
            </a:r>
          </a:p>
          <a:p>
            <a:r>
              <a:rPr lang="en-US" altLang="ko-KR" sz="900" dirty="0"/>
              <a:t>                )</a:t>
            </a:r>
          </a:p>
          <a:p>
            <a:r>
              <a:rPr lang="en-US" altLang="ko-KR" sz="900" dirty="0"/>
              <a:t>            )</a:t>
            </a:r>
          </a:p>
          <a:p>
            <a:r>
              <a:rPr lang="en-US" altLang="ko-KR" sz="900" dirty="0"/>
              <a:t>        ) GROUP BY GU ORDER BY COUNT(*) DESC </a:t>
            </a:r>
          </a:p>
          <a:p>
            <a:r>
              <a:rPr lang="en-US" altLang="ko-KR" sz="900" dirty="0"/>
              <a:t>    ) WHERE ROWNUM = 1</a:t>
            </a:r>
          </a:p>
          <a:p>
            <a:r>
              <a:rPr lang="en-US" altLang="ko-KR" sz="900" dirty="0"/>
              <a:t>);</a:t>
            </a:r>
          </a:p>
          <a:p>
            <a:r>
              <a:rPr lang="en-US" altLang="ko-KR" sz="900" dirty="0"/>
              <a:t>SPOOL OFF;</a:t>
            </a:r>
          </a:p>
          <a:p>
            <a:r>
              <a:rPr lang="en-US" altLang="ko-KR" sz="900" dirty="0"/>
              <a:t>EXIT;</a:t>
            </a:r>
            <a:endParaRPr lang="ko-KR" altLang="en-US" sz="9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9924BE2-85F0-44D7-B82E-FB2A324A3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7809" y="1859181"/>
            <a:ext cx="3892714" cy="2444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332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1C0CD2-DEEA-46F7-8B67-EB33C556A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ODBC, Excel</a:t>
            </a:r>
            <a:r>
              <a:rPr lang="ko-KR" altLang="en-US" dirty="0"/>
              <a:t>로 고객 목록 출력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8611B25-05B8-4513-ABAE-F44D44248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097" y="1427702"/>
            <a:ext cx="1086802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705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1C0CD2-DEEA-46F7-8B67-EB33C556A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ODBC, Excel</a:t>
            </a:r>
            <a:r>
              <a:rPr lang="ko-KR" altLang="en-US" dirty="0"/>
              <a:t>로 데이터 시각화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60179A-01EF-4AD0-A9E4-55978781E9AA}"/>
              </a:ext>
            </a:extLst>
          </p:cNvPr>
          <p:cNvSpPr txBox="1"/>
          <p:nvPr/>
        </p:nvSpPr>
        <p:spPr>
          <a:xfrm>
            <a:off x="902077" y="1828800"/>
            <a:ext cx="8642431" cy="44012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SELECT GU, AGE_RANGE, COUNT(*) FROM (</a:t>
            </a:r>
          </a:p>
          <a:p>
            <a:r>
              <a:rPr lang="en-US" altLang="ko-KR" sz="1400" dirty="0"/>
              <a:t>    SELECT GU,</a:t>
            </a:r>
          </a:p>
          <a:p>
            <a:r>
              <a:rPr lang="en-US" altLang="ko-KR" sz="1400" dirty="0"/>
              <a:t>    CASE</a:t>
            </a:r>
          </a:p>
          <a:p>
            <a:r>
              <a:rPr lang="en-US" altLang="ko-KR" sz="1400" dirty="0"/>
              <a:t>        WHEN AGE BETWEEN 10 AND 19 THEN '10</a:t>
            </a:r>
            <a:r>
              <a:rPr lang="ko-KR" altLang="en-US" sz="1400" dirty="0"/>
              <a:t>대</a:t>
            </a:r>
            <a:r>
              <a:rPr lang="en-US" altLang="ko-KR" sz="1400" dirty="0"/>
              <a:t>'</a:t>
            </a:r>
          </a:p>
          <a:p>
            <a:r>
              <a:rPr lang="en-US" altLang="ko-KR" sz="1400" dirty="0"/>
              <a:t>        WHEN AGE BETWEEN 20 AND 29 THEN '20</a:t>
            </a:r>
            <a:r>
              <a:rPr lang="ko-KR" altLang="en-US" sz="1400" dirty="0"/>
              <a:t>대</a:t>
            </a:r>
            <a:r>
              <a:rPr lang="en-US" altLang="ko-KR" sz="1400" dirty="0"/>
              <a:t>'</a:t>
            </a:r>
          </a:p>
          <a:p>
            <a:r>
              <a:rPr lang="en-US" altLang="ko-KR" sz="1400" dirty="0"/>
              <a:t>        WHEN AGE BETWEEN 30 AND 39 THEN '30</a:t>
            </a:r>
            <a:r>
              <a:rPr lang="ko-KR" altLang="en-US" sz="1400" dirty="0"/>
              <a:t>대</a:t>
            </a:r>
            <a:r>
              <a:rPr lang="en-US" altLang="ko-KR" sz="1400" dirty="0"/>
              <a:t>'</a:t>
            </a:r>
          </a:p>
          <a:p>
            <a:r>
              <a:rPr lang="en-US" altLang="ko-KR" sz="1400" dirty="0"/>
              <a:t>        WHEN AGE BETWEEN 40 AND 49 THEN '40</a:t>
            </a:r>
            <a:r>
              <a:rPr lang="ko-KR" altLang="en-US" sz="1400" dirty="0"/>
              <a:t>대</a:t>
            </a:r>
            <a:r>
              <a:rPr lang="en-US" altLang="ko-KR" sz="1400" dirty="0"/>
              <a:t>'</a:t>
            </a:r>
          </a:p>
          <a:p>
            <a:r>
              <a:rPr lang="en-US" altLang="ko-KR" sz="1400" dirty="0"/>
              <a:t>        WHEN AGE BETWEEN 50 AND 59 THEN '50</a:t>
            </a:r>
            <a:r>
              <a:rPr lang="ko-KR" altLang="en-US" sz="1400" dirty="0"/>
              <a:t>대</a:t>
            </a:r>
            <a:r>
              <a:rPr lang="en-US" altLang="ko-KR" sz="1400" dirty="0"/>
              <a:t>'</a:t>
            </a:r>
          </a:p>
          <a:p>
            <a:r>
              <a:rPr lang="en-US" altLang="ko-KR" sz="1400" dirty="0"/>
              <a:t>        WHEN AGE BETWEEN 60 AND 69 THEN '60</a:t>
            </a:r>
            <a:r>
              <a:rPr lang="ko-KR" altLang="en-US" sz="1400" dirty="0"/>
              <a:t>대</a:t>
            </a:r>
            <a:r>
              <a:rPr lang="en-US" altLang="ko-KR" sz="1400" dirty="0"/>
              <a:t>'</a:t>
            </a:r>
          </a:p>
          <a:p>
            <a:r>
              <a:rPr lang="en-US" altLang="ko-KR" sz="1400" dirty="0"/>
              <a:t>        WHEN AGE BETWEEN 70 AND 79 THEN '70</a:t>
            </a:r>
            <a:r>
              <a:rPr lang="ko-KR" altLang="en-US" sz="1400" dirty="0"/>
              <a:t>대</a:t>
            </a:r>
            <a:r>
              <a:rPr lang="en-US" altLang="ko-KR" sz="1400" dirty="0"/>
              <a:t>'</a:t>
            </a:r>
          </a:p>
          <a:p>
            <a:r>
              <a:rPr lang="en-US" altLang="ko-KR" sz="1400" dirty="0"/>
              <a:t>        ELSE '</a:t>
            </a:r>
            <a:r>
              <a:rPr lang="ko-KR" altLang="en-US" sz="1400" dirty="0"/>
              <a:t>기타</a:t>
            </a:r>
            <a:r>
              <a:rPr lang="en-US" altLang="ko-KR" sz="1400" dirty="0"/>
              <a:t>'</a:t>
            </a:r>
          </a:p>
          <a:p>
            <a:r>
              <a:rPr lang="en-US" altLang="ko-KR" sz="1400" dirty="0"/>
              <a:t>    END AS AGE_RANGE</a:t>
            </a:r>
          </a:p>
          <a:p>
            <a:r>
              <a:rPr lang="en-US" altLang="ko-KR" sz="1400" dirty="0"/>
              <a:t>    FROM (</a:t>
            </a:r>
          </a:p>
          <a:p>
            <a:r>
              <a:rPr lang="en-US" altLang="ko-KR" sz="1400" dirty="0"/>
              <a:t>        SELECT </a:t>
            </a:r>
            <a:r>
              <a:rPr lang="en-US" altLang="ko-KR" sz="1400" dirty="0" err="1"/>
              <a:t>substr</a:t>
            </a:r>
            <a:r>
              <a:rPr lang="en-US" altLang="ko-KR" sz="1400" dirty="0"/>
              <a:t>(ADDRESS1, 4,3) as GU, </a:t>
            </a:r>
            <a:r>
              <a:rPr lang="en-US" altLang="ko-KR" sz="1400" dirty="0" err="1"/>
              <a:t>trunc</a:t>
            </a:r>
            <a:r>
              <a:rPr lang="en-US" altLang="ko-KR" sz="1400" dirty="0"/>
              <a:t>((</a:t>
            </a:r>
            <a:r>
              <a:rPr lang="en-US" altLang="ko-KR" sz="1400" dirty="0" err="1"/>
              <a:t>sysdate</a:t>
            </a:r>
            <a:r>
              <a:rPr lang="en-US" altLang="ko-KR" sz="1400" dirty="0"/>
              <a:t> - BIRTH_DT) / 365) as AGE FROM (</a:t>
            </a:r>
          </a:p>
          <a:p>
            <a:r>
              <a:rPr lang="en-US" altLang="ko-KR" sz="1400" dirty="0"/>
              <a:t>            SELECT * FROM (SELECT * FROM CUSTOMER WHERE SUBSTR(ADDRESS1, 0,2) = '</a:t>
            </a:r>
            <a:r>
              <a:rPr lang="ko-KR" altLang="en-US" sz="1400" dirty="0"/>
              <a:t>서울</a:t>
            </a:r>
            <a:r>
              <a:rPr lang="en-US" altLang="ko-KR" sz="1400" dirty="0"/>
              <a:t>') SEOUL</a:t>
            </a:r>
          </a:p>
          <a:p>
            <a:r>
              <a:rPr lang="en-US" altLang="ko-KR" sz="1400" dirty="0"/>
              <a:t>        )</a:t>
            </a:r>
          </a:p>
          <a:p>
            <a:r>
              <a:rPr lang="en-US" altLang="ko-KR" sz="1400" dirty="0"/>
              <a:t>    )</a:t>
            </a:r>
          </a:p>
          <a:p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GROUP BY GU, AGE_RANGE</a:t>
            </a:r>
          </a:p>
          <a:p>
            <a:r>
              <a:rPr lang="en-US" altLang="ko-KR" sz="1400" dirty="0"/>
              <a:t>ORDER BY COUNT(*) DESC;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70888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1C0CD2-DEEA-46F7-8B67-EB33C556A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ODBC, Excel</a:t>
            </a:r>
            <a:r>
              <a:rPr lang="ko-KR" altLang="en-US" dirty="0"/>
              <a:t>로 데이터 시각화</a:t>
            </a:r>
          </a:p>
        </p:txBody>
      </p:sp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24DD2A51-E3A2-4B65-A7BB-7C1B71C1D40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952704"/>
              </p:ext>
            </p:extLst>
          </p:nvPr>
        </p:nvGraphicFramePr>
        <p:xfrm>
          <a:off x="838201" y="1511300"/>
          <a:ext cx="10414000" cy="4981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42049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2095</Words>
  <Application>Microsoft Office PowerPoint</Application>
  <PresentationFormat>와이드스크린</PresentationFormat>
  <Paragraphs>227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서울시 거주자 건강제품 마케팅 대상추출</vt:lpstr>
      <vt:lpstr>오염사업장이 가장 많은 지역구 구하기</vt:lpstr>
      <vt:lpstr>연령대별, 지역구별 고객 수 추출하기</vt:lpstr>
      <vt:lpstr>고객(Customer) 데이터와 연계(Join)</vt:lpstr>
      <vt:lpstr>마케팅 대상자 구하기</vt:lpstr>
      <vt:lpstr>CSV 파일로 SPOOL =&gt; 실패</vt:lpstr>
      <vt:lpstr>ODBC, Excel로 고객 목록 출력</vt:lpstr>
      <vt:lpstr>ODBC, Excel로 데이터 시각화</vt:lpstr>
      <vt:lpstr>ODBC, Excel로 데이터 시각화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이해니</dc:creator>
  <cp:lastModifiedBy>이해니</cp:lastModifiedBy>
  <cp:revision>3</cp:revision>
  <dcterms:created xsi:type="dcterms:W3CDTF">2021-05-09T14:43:12Z</dcterms:created>
  <dcterms:modified xsi:type="dcterms:W3CDTF">2021-05-11T05:27:45Z</dcterms:modified>
</cp:coreProperties>
</file>