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4678A-6D20-4E72-85F0-EFFAAA7F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F76FF1-E97B-4D95-A2EF-BEF63B28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1CAD8-DA9B-4A48-A618-BD2FEB9E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AAE29-B45E-43A6-83B4-C55F90A8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82FA2-EAB8-4CC5-9A73-FC6433D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3E8B7-B1E9-46A0-A735-68C3644A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E148E-E16A-4A31-BC32-190758E5A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4D21C-7F0F-402F-A126-3834FF4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18FA1-1113-49E7-B3DF-A5869988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87E85-8285-405C-9CEA-7055568F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79A6E-DB8C-4ECA-8602-D5E1DB945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E4FFE-6800-46D0-851D-939B62D46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FCCCD-A91E-4E8E-8B3B-CA87E3F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5BA81-DD42-4390-B6EF-D5D0DE36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D0E06-DB28-4975-A556-087CF21D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247B8-4351-4234-9025-6E4E829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00B72-2AEE-4B21-BF65-5602DF1C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7258F-663D-471B-AA4F-78B9BDFA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305FC-0788-4414-8E60-B0871C1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DBFFB-8B1E-426A-AA7A-B279413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1D81F-CBF3-4BC1-A961-22AE3B8E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5ADDE-3B83-4503-9F47-1C550962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5BB0A-B8CD-42C8-AF0F-E3077C62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B5D38-79CF-48CC-8CC9-A343BC8D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DFF3C-7A3A-4761-A3BC-743D3AA8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AEAFD-DBB9-4FA4-9886-648FC61D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F0EAC-FA29-4AC1-859B-214E8B127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96C8E-EC4C-479B-8B9C-FC34F3DCC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9DADA-8171-4B83-97F4-49A1101A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3D127-D34E-46A3-A254-6A1DBBE5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182CA6-5023-4B77-9AB2-74AE80D4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4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D7C6-38E8-4408-9186-0130AEDE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1C0A7-D71D-4CF9-9CA9-86E33FB0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9CEE0-3EFA-4DFC-94FD-C838DE96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198F3A-A256-47ED-8714-1697DD137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93E87-FC92-435F-8090-ABCB5EED0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FBC79D-AF7B-4FE9-A0AB-6D906595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118A00-F6B0-4416-A547-944B15B6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F1FE52-9286-43D3-B620-C04B6D81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9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22A99-A820-4C5B-A767-5D11822E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CD1C20-C02D-4F66-BC68-62E147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45F39C-EA0D-4B06-9E96-96BB5674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03AF0-1E36-4F1B-95E6-77BE488C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CFF90-267B-4343-BB63-51CFCD63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1B12B-9AF3-4C74-AA58-5ADC63AD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EC7F2-475D-4847-80CD-E10A5499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66A7-BB66-46C2-94CC-DDC1EAE4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E9E7-AF2B-463F-918A-EF7EC7BE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22123-5D87-4AFC-8FC1-7D523DE4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EF92E-6417-421A-A7BD-11581A80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B4E71-A590-4901-B4C9-738AC6C8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F51E3-3C5B-4E73-B025-C5D1FA9A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2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B476-F0AA-4F4C-A048-080FCE01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ECE2BD-BDBD-425E-A27F-F0A2C8B3F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0DC53-9DAE-45B1-93DB-488FB93C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CE6D3-BCAE-43DB-B631-A358B4B3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9090E-FF6B-45B8-991A-8C9AA3C9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85431-F2BC-44BE-8FF4-82E857CF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868E88-D87B-4DDA-A09C-49CB980A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60E98-F29F-4D46-9795-3BF930C5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25937-5E7F-4A05-8013-BDD5CC9FE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481B-6ED4-4945-BB33-DA4516BD5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34B46-1BC9-4D70-A6DC-E61EE6A7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3CB86-D490-415A-B65D-9025FD530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0CED-3F18-427E-BD02-CF4311B0C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8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1DAF9-8B1D-4BAF-A0D7-D522B387F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6A7F6-E9C7-4540-BD5F-5E9CBCE4A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2021-05-12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4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AAEE1B52-0323-468A-B837-D83E210B95E7}"/>
              </a:ext>
            </a:extLst>
          </p:cNvPr>
          <p:cNvSpPr/>
          <p:nvPr/>
        </p:nvSpPr>
        <p:spPr>
          <a:xfrm>
            <a:off x="8733183" y="1219200"/>
            <a:ext cx="2637182" cy="44527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메모리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백그라운드 프로세스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메모리에 위치한다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3CD55D77-CB60-43B6-AD45-407D60B05B05}"/>
              </a:ext>
            </a:extLst>
          </p:cNvPr>
          <p:cNvSpPr/>
          <p:nvPr/>
        </p:nvSpPr>
        <p:spPr>
          <a:xfrm>
            <a:off x="8733183" y="3313043"/>
            <a:ext cx="2637182" cy="23257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물리적인 </a:t>
            </a:r>
            <a:r>
              <a:rPr lang="en-US" altLang="ko-KR" sz="1400" dirty="0"/>
              <a:t>File</a:t>
            </a:r>
            <a:r>
              <a:rPr lang="ko-KR" altLang="en-US" sz="1400" dirty="0"/>
              <a:t>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Disk </a:t>
            </a:r>
            <a:r>
              <a:rPr lang="ko-KR" altLang="en-US" sz="1400" dirty="0"/>
              <a:t>상에 위치한다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09CBA-9016-43CF-81FD-38596B3B5BE6}"/>
              </a:ext>
            </a:extLst>
          </p:cNvPr>
          <p:cNvSpPr txBox="1"/>
          <p:nvPr/>
        </p:nvSpPr>
        <p:spPr>
          <a:xfrm>
            <a:off x="9166556" y="450574"/>
            <a:ext cx="163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DBMS Server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DCD9A-36BA-437D-8691-F0ADCAF515E4}"/>
              </a:ext>
            </a:extLst>
          </p:cNvPr>
          <p:cNvSpPr txBox="1"/>
          <p:nvPr/>
        </p:nvSpPr>
        <p:spPr>
          <a:xfrm>
            <a:off x="8885582" y="393099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EF1F8-2D5E-4F3E-BC59-651ACD7903D9}"/>
              </a:ext>
            </a:extLst>
          </p:cNvPr>
          <p:cNvSpPr txBox="1"/>
          <p:nvPr/>
        </p:nvSpPr>
        <p:spPr>
          <a:xfrm>
            <a:off x="8885582" y="197543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Instance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5306900F-3E48-4515-BA7A-D27849F0ADD0}"/>
              </a:ext>
            </a:extLst>
          </p:cNvPr>
          <p:cNvSpPr/>
          <p:nvPr/>
        </p:nvSpPr>
        <p:spPr>
          <a:xfrm>
            <a:off x="6274904" y="1113184"/>
            <a:ext cx="808383" cy="100630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E892D-5C57-4823-ABE1-CBDBA0A4CCDF}"/>
              </a:ext>
            </a:extLst>
          </p:cNvPr>
          <p:cNvSpPr txBox="1"/>
          <p:nvPr/>
        </p:nvSpPr>
        <p:spPr>
          <a:xfrm>
            <a:off x="6142384" y="45057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Listener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23B65-767C-43F9-8A50-308BA5E8E689}"/>
              </a:ext>
            </a:extLst>
          </p:cNvPr>
          <p:cNvSpPr txBox="1"/>
          <p:nvPr/>
        </p:nvSpPr>
        <p:spPr>
          <a:xfrm>
            <a:off x="5534590" y="2276670"/>
            <a:ext cx="2935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Listener</a:t>
            </a:r>
            <a:r>
              <a:rPr lang="ko-KR" altLang="en-US" sz="1400" b="1" dirty="0"/>
              <a:t>는 </a:t>
            </a:r>
            <a:r>
              <a:rPr lang="en-US" altLang="ko-KR" sz="1400" dirty="0"/>
              <a:t>Connection </a:t>
            </a:r>
            <a:r>
              <a:rPr lang="ko-KR" altLang="en-US" sz="1400" dirty="0"/>
              <a:t>요청을 듣고 기다리는 것이다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DBMS</a:t>
            </a:r>
            <a:r>
              <a:rPr lang="ko-KR" altLang="en-US" sz="1400" dirty="0"/>
              <a:t>는 </a:t>
            </a:r>
            <a:r>
              <a:rPr lang="en-US" altLang="ko-KR" sz="1400" dirty="0"/>
              <a:t>1521</a:t>
            </a:r>
            <a:r>
              <a:rPr lang="ko-KR" altLang="en-US" sz="1400" dirty="0"/>
              <a:t>번 포트에서 기다리고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웹서버는 </a:t>
            </a:r>
            <a:r>
              <a:rPr lang="en-US" altLang="ko-KR" sz="1400" dirty="0"/>
              <a:t>80</a:t>
            </a:r>
            <a:r>
              <a:rPr lang="ko-KR" altLang="en-US" sz="1400" dirty="0"/>
              <a:t>번 포트이다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3D332-64A3-4B00-B176-74D8E0A37D64}"/>
              </a:ext>
            </a:extLst>
          </p:cNvPr>
          <p:cNvSpPr txBox="1"/>
          <p:nvPr/>
        </p:nvSpPr>
        <p:spPr>
          <a:xfrm>
            <a:off x="1139686" y="4090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86A4E-8763-4BCC-B8F2-29DD87CEB593}"/>
              </a:ext>
            </a:extLst>
          </p:cNvPr>
          <p:cNvSpPr txBox="1"/>
          <p:nvPr/>
        </p:nvSpPr>
        <p:spPr>
          <a:xfrm>
            <a:off x="3127302" y="1216856"/>
            <a:ext cx="2626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IP, PORT </a:t>
            </a:r>
            <a:r>
              <a:rPr lang="en-US" altLang="ko-KR" sz="1400" dirty="0">
                <a:solidFill>
                  <a:schemeClr val="accent1"/>
                </a:solidFill>
              </a:rPr>
              <a:t>( H/W, O/S </a:t>
            </a:r>
            <a:r>
              <a:rPr lang="ko-KR" altLang="en-US" sz="1400" dirty="0">
                <a:solidFill>
                  <a:schemeClr val="accent1"/>
                </a:solidFill>
              </a:rPr>
              <a:t>에 접근</a:t>
            </a:r>
            <a:r>
              <a:rPr lang="en-US" altLang="ko-KR" sz="1400" dirty="0">
                <a:solidFill>
                  <a:schemeClr val="accent1"/>
                </a:solidFill>
              </a:rPr>
              <a:t> 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3D4FB-DB33-4046-AC82-EF5687E735E5}"/>
              </a:ext>
            </a:extLst>
          </p:cNvPr>
          <p:cNvSpPr txBox="1"/>
          <p:nvPr/>
        </p:nvSpPr>
        <p:spPr>
          <a:xfrm>
            <a:off x="3130288" y="1765132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SID</a:t>
            </a:r>
            <a:r>
              <a:rPr lang="en-US" altLang="ko-KR" sz="1400" dirty="0">
                <a:solidFill>
                  <a:schemeClr val="accent1"/>
                </a:solidFill>
              </a:rPr>
              <a:t> ( DBMS </a:t>
            </a:r>
            <a:r>
              <a:rPr lang="ko-KR" altLang="en-US" sz="1400" dirty="0">
                <a:solidFill>
                  <a:schemeClr val="accent1"/>
                </a:solidFill>
              </a:rPr>
              <a:t>고유 이름 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BAA08-8EA6-42E7-AA59-941FACAFB5AA}"/>
              </a:ext>
            </a:extLst>
          </p:cNvPr>
          <p:cNvSpPr txBox="1"/>
          <p:nvPr/>
        </p:nvSpPr>
        <p:spPr>
          <a:xfrm>
            <a:off x="3127302" y="2042876"/>
            <a:ext cx="2029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ID, PW </a:t>
            </a:r>
            <a:r>
              <a:rPr lang="en-US" altLang="ko-KR" sz="1400" dirty="0">
                <a:solidFill>
                  <a:schemeClr val="accent1"/>
                </a:solidFill>
              </a:rPr>
              <a:t>( DBMS </a:t>
            </a:r>
            <a:r>
              <a:rPr lang="ko-KR" altLang="en-US" sz="1400" dirty="0">
                <a:solidFill>
                  <a:schemeClr val="accent1"/>
                </a:solidFill>
              </a:rPr>
              <a:t>계정</a:t>
            </a:r>
            <a:r>
              <a:rPr lang="en-US" altLang="ko-KR" sz="1400" dirty="0">
                <a:solidFill>
                  <a:schemeClr val="accent1"/>
                </a:solidFill>
              </a:rPr>
              <a:t> 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F76DC181-C481-4C99-8FF7-1CBF05E20B94}"/>
              </a:ext>
            </a:extLst>
          </p:cNvPr>
          <p:cNvSpPr/>
          <p:nvPr/>
        </p:nvSpPr>
        <p:spPr>
          <a:xfrm>
            <a:off x="323097" y="4742982"/>
            <a:ext cx="3108627" cy="172020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56E32B80-8C68-49A4-8B38-D8FD24C9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44522"/>
              </p:ext>
            </p:extLst>
          </p:nvPr>
        </p:nvGraphicFramePr>
        <p:xfrm>
          <a:off x="436661" y="4820320"/>
          <a:ext cx="2881498" cy="158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49">
                  <a:extLst>
                    <a:ext uri="{9D8B030D-6E8A-4147-A177-3AD203B41FA5}">
                      <a16:colId xmlns:a16="http://schemas.microsoft.com/office/drawing/2014/main" val="4231251024"/>
                    </a:ext>
                  </a:extLst>
                </a:gridCol>
                <a:gridCol w="1440749">
                  <a:extLst>
                    <a:ext uri="{9D8B030D-6E8A-4147-A177-3AD203B41FA5}">
                      <a16:colId xmlns:a16="http://schemas.microsoft.com/office/drawing/2014/main" val="1023997450"/>
                    </a:ext>
                  </a:extLst>
                </a:gridCol>
              </a:tblGrid>
              <a:tr h="41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4869"/>
                  </a:ext>
                </a:extLst>
              </a:tr>
              <a:tr h="2283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디스크 상에 존재</a:t>
                      </a:r>
                    </a:p>
                  </a:txBody>
                  <a:tcPr marL="46754" marR="46754" marT="23377" marB="233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Memory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존재한다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21628"/>
                  </a:ext>
                </a:extLst>
              </a:tr>
              <a:tr h="386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실행 가능한 파일을 의미한다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실행 중인 프로그램을 의미한다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938431"/>
                  </a:ext>
                </a:extLst>
              </a:tr>
              <a:tr h="5518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디스크에 존재하는 프로그램은 메모리를 할당 받고 메모리를 사용할 수 있는 단계가 되어야 실행할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8911"/>
                  </a:ext>
                </a:extLst>
              </a:tr>
            </a:tbl>
          </a:graphicData>
        </a:graphic>
      </p:graphicFrame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06D4BA7-E179-407C-8F69-FFF909C99615}"/>
              </a:ext>
            </a:extLst>
          </p:cNvPr>
          <p:cNvSpPr/>
          <p:nvPr/>
        </p:nvSpPr>
        <p:spPr>
          <a:xfrm>
            <a:off x="2713880" y="1538010"/>
            <a:ext cx="3494764" cy="164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30B416-D292-45D8-AFD5-ED15C1BA47E5}"/>
              </a:ext>
            </a:extLst>
          </p:cNvPr>
          <p:cNvSpPr txBox="1"/>
          <p:nvPr/>
        </p:nvSpPr>
        <p:spPr>
          <a:xfrm>
            <a:off x="928177" y="3677054"/>
            <a:ext cx="283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Connection</a:t>
            </a:r>
            <a:r>
              <a:rPr lang="en-US" altLang="ko-KR" sz="1400" dirty="0">
                <a:solidFill>
                  <a:schemeClr val="accent1"/>
                </a:solidFill>
              </a:rPr>
              <a:t> ( </a:t>
            </a:r>
            <a:r>
              <a:rPr lang="ko-KR" altLang="en-US" sz="1400" dirty="0">
                <a:solidFill>
                  <a:schemeClr val="accent1"/>
                </a:solidFill>
              </a:rPr>
              <a:t>논리적 연결 통로</a:t>
            </a:r>
            <a:r>
              <a:rPr lang="en-US" altLang="ko-KR" sz="1400" dirty="0">
                <a:solidFill>
                  <a:schemeClr val="accent1"/>
                </a:solidFill>
              </a:rPr>
              <a:t> )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- SQL</a:t>
            </a:r>
            <a:r>
              <a:rPr lang="ko-KR" altLang="en-US" sz="1400" dirty="0">
                <a:solidFill>
                  <a:schemeClr val="accent1"/>
                </a:solidFill>
              </a:rPr>
              <a:t>을 주고 받음</a:t>
            </a:r>
          </a:p>
        </p:txBody>
      </p:sp>
      <p:sp>
        <p:nvSpPr>
          <p:cNvPr id="40" name="화살표: 위로 구부러짐 39">
            <a:extLst>
              <a:ext uri="{FF2B5EF4-FFF2-40B4-BE49-F238E27FC236}">
                <a16:creationId xmlns:a16="http://schemas.microsoft.com/office/drawing/2014/main" id="{B08ACED8-F3BC-4591-AD65-797D96A1ED50}"/>
              </a:ext>
            </a:extLst>
          </p:cNvPr>
          <p:cNvSpPr/>
          <p:nvPr/>
        </p:nvSpPr>
        <p:spPr>
          <a:xfrm rot="5400000">
            <a:off x="3793013" y="3017762"/>
            <a:ext cx="3522485" cy="1176254"/>
          </a:xfrm>
          <a:prstGeom prst="curvedUpArrow">
            <a:avLst>
              <a:gd name="adj1" fmla="val 10330"/>
              <a:gd name="adj2" fmla="val 308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958EFD1F-161C-4CD2-9C6A-C91E339D464B}"/>
              </a:ext>
            </a:extLst>
          </p:cNvPr>
          <p:cNvSpPr/>
          <p:nvPr/>
        </p:nvSpPr>
        <p:spPr>
          <a:xfrm>
            <a:off x="556591" y="1108718"/>
            <a:ext cx="2239618" cy="10063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JAVA, PYTHON</a:t>
            </a:r>
            <a:endParaRPr lang="ko-KR" altLang="en-US" b="1" dirty="0"/>
          </a:p>
        </p:txBody>
      </p:sp>
      <p:sp>
        <p:nvSpPr>
          <p:cNvPr id="32" name="사각형: 둥근 한쪽 모서리 31">
            <a:extLst>
              <a:ext uri="{FF2B5EF4-FFF2-40B4-BE49-F238E27FC236}">
                <a16:creationId xmlns:a16="http://schemas.microsoft.com/office/drawing/2014/main" id="{7C30E638-FC08-4A10-9A1B-DCD0B15AAAA7}"/>
              </a:ext>
            </a:extLst>
          </p:cNvPr>
          <p:cNvSpPr/>
          <p:nvPr/>
        </p:nvSpPr>
        <p:spPr>
          <a:xfrm>
            <a:off x="5446643" y="5367130"/>
            <a:ext cx="1743400" cy="10402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서버 프로세스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A2A41F3-77EF-4D2A-9653-E7DFF048BC5B}"/>
              </a:ext>
            </a:extLst>
          </p:cNvPr>
          <p:cNvSpPr/>
          <p:nvPr/>
        </p:nvSpPr>
        <p:spPr>
          <a:xfrm>
            <a:off x="4297925" y="862306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3528DAE-CDB9-4191-ACC2-446DF6B0A398}"/>
              </a:ext>
            </a:extLst>
          </p:cNvPr>
          <p:cNvSpPr/>
          <p:nvPr/>
        </p:nvSpPr>
        <p:spPr>
          <a:xfrm>
            <a:off x="4622406" y="3320967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4F4C76-0C77-43B5-9402-225278933F19}"/>
              </a:ext>
            </a:extLst>
          </p:cNvPr>
          <p:cNvSpPr/>
          <p:nvPr/>
        </p:nvSpPr>
        <p:spPr>
          <a:xfrm>
            <a:off x="3072098" y="3392132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AE47E71-68DA-416B-A61D-D8EBA267A784}"/>
              </a:ext>
            </a:extLst>
          </p:cNvPr>
          <p:cNvGrpSpPr/>
          <p:nvPr/>
        </p:nvGrpSpPr>
        <p:grpSpPr>
          <a:xfrm rot="21251254">
            <a:off x="3879216" y="1036068"/>
            <a:ext cx="1467630" cy="5391933"/>
            <a:chOff x="3761004" y="1425426"/>
            <a:chExt cx="1487760" cy="4951820"/>
          </a:xfrm>
        </p:grpSpPr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17EB6987-4F3A-4EC9-8B5F-7DAF64CCA108}"/>
                </a:ext>
              </a:extLst>
            </p:cNvPr>
            <p:cNvSpPr/>
            <p:nvPr/>
          </p:nvSpPr>
          <p:spPr>
            <a:xfrm rot="19267982">
              <a:off x="3879234" y="1425426"/>
              <a:ext cx="171877" cy="495182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>
              <a:extLst>
                <a:ext uri="{FF2B5EF4-FFF2-40B4-BE49-F238E27FC236}">
                  <a16:creationId xmlns:a16="http://schemas.microsoft.com/office/drawing/2014/main" id="{D927307A-331F-44C3-972B-2D7BAA02F8A4}"/>
                </a:ext>
              </a:extLst>
            </p:cNvPr>
            <p:cNvSpPr/>
            <p:nvPr/>
          </p:nvSpPr>
          <p:spPr>
            <a:xfrm>
              <a:off x="3761004" y="3879356"/>
              <a:ext cx="776201" cy="376389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SQL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15DFB55-794E-43D9-96AA-5F04154CDDD2}"/>
                </a:ext>
              </a:extLst>
            </p:cNvPr>
            <p:cNvCxnSpPr>
              <a:cxnSpLocks/>
            </p:cNvCxnSpPr>
            <p:nvPr/>
          </p:nvCxnSpPr>
          <p:spPr>
            <a:xfrm rot="348746">
              <a:off x="4408178" y="4436318"/>
              <a:ext cx="840586" cy="769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2419F34-5AAE-45BE-84D6-C0EAA9544AED}"/>
                </a:ext>
              </a:extLst>
            </p:cNvPr>
            <p:cNvCxnSpPr>
              <a:cxnSpLocks/>
            </p:cNvCxnSpPr>
            <p:nvPr/>
          </p:nvCxnSpPr>
          <p:spPr>
            <a:xfrm rot="348746" flipH="1" flipV="1">
              <a:off x="4216267" y="4326220"/>
              <a:ext cx="837112" cy="75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사각형: 모서리가 접힌 도형 52">
            <a:extLst>
              <a:ext uri="{FF2B5EF4-FFF2-40B4-BE49-F238E27FC236}">
                <a16:creationId xmlns:a16="http://schemas.microsoft.com/office/drawing/2014/main" id="{03FE9F08-ACFE-49A9-BED8-10EE168B15EF}"/>
              </a:ext>
            </a:extLst>
          </p:cNvPr>
          <p:cNvSpPr/>
          <p:nvPr/>
        </p:nvSpPr>
        <p:spPr>
          <a:xfrm>
            <a:off x="5534589" y="3540958"/>
            <a:ext cx="2801659" cy="123752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Web Server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</a:rPr>
              <a:t>보내고 </a:t>
            </a:r>
            <a:r>
              <a:rPr lang="en-US" altLang="ko-KR" sz="1200" dirty="0">
                <a:solidFill>
                  <a:schemeClr val="tx1"/>
                </a:solidFill>
              </a:rPr>
              <a:t>Connction</a:t>
            </a:r>
            <a:r>
              <a:rPr lang="ko-KR" altLang="en-US" sz="1200" dirty="0">
                <a:solidFill>
                  <a:schemeClr val="tx1"/>
                </a:solidFill>
              </a:rPr>
              <a:t>을 끊어버린다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반면</a:t>
            </a:r>
            <a:r>
              <a:rPr lang="en-US" altLang="ko-KR" sz="1200" dirty="0">
                <a:solidFill>
                  <a:schemeClr val="tx1"/>
                </a:solidFill>
              </a:rPr>
              <a:t>, WAS 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DBMS Server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</a:rPr>
              <a:t>Connection</a:t>
            </a:r>
            <a:r>
              <a:rPr lang="ko-KR" altLang="en-US" sz="1200" dirty="0">
                <a:solidFill>
                  <a:schemeClr val="tx1"/>
                </a:solidFill>
              </a:rPr>
              <a:t>을 계속 물고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커넥션이 빈번하면 부하가 발생하기 때문이다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8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AAEE1B52-0323-468A-B837-D83E210B95E7}"/>
              </a:ext>
            </a:extLst>
          </p:cNvPr>
          <p:cNvSpPr/>
          <p:nvPr/>
        </p:nvSpPr>
        <p:spPr>
          <a:xfrm>
            <a:off x="8733183" y="1219200"/>
            <a:ext cx="2637182" cy="44527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메모리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백그라운드 프로세스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메모리에 위치한다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3CD55D77-CB60-43B6-AD45-407D60B05B05}"/>
              </a:ext>
            </a:extLst>
          </p:cNvPr>
          <p:cNvSpPr/>
          <p:nvPr/>
        </p:nvSpPr>
        <p:spPr>
          <a:xfrm>
            <a:off x="8733183" y="3313043"/>
            <a:ext cx="2637182" cy="23257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물리적인 </a:t>
            </a:r>
            <a:r>
              <a:rPr lang="en-US" altLang="ko-KR" sz="1400" dirty="0"/>
              <a:t>File</a:t>
            </a:r>
            <a:r>
              <a:rPr lang="ko-KR" altLang="en-US" sz="1400" dirty="0"/>
              <a:t>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Disk </a:t>
            </a:r>
            <a:r>
              <a:rPr lang="ko-KR" altLang="en-US" sz="1400" dirty="0"/>
              <a:t>상에 위치한다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09CBA-9016-43CF-81FD-38596B3B5BE6}"/>
              </a:ext>
            </a:extLst>
          </p:cNvPr>
          <p:cNvSpPr txBox="1"/>
          <p:nvPr/>
        </p:nvSpPr>
        <p:spPr>
          <a:xfrm>
            <a:off x="8733183" y="450574"/>
            <a:ext cx="163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DBMS Server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DCD9A-36BA-437D-8691-F0ADCAF515E4}"/>
              </a:ext>
            </a:extLst>
          </p:cNvPr>
          <p:cNvSpPr txBox="1"/>
          <p:nvPr/>
        </p:nvSpPr>
        <p:spPr>
          <a:xfrm>
            <a:off x="8885582" y="393099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EF1F8-2D5E-4F3E-BC59-651ACD7903D9}"/>
              </a:ext>
            </a:extLst>
          </p:cNvPr>
          <p:cNvSpPr txBox="1"/>
          <p:nvPr/>
        </p:nvSpPr>
        <p:spPr>
          <a:xfrm>
            <a:off x="8885582" y="197543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Instance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5306900F-3E48-4515-BA7A-D27849F0ADD0}"/>
              </a:ext>
            </a:extLst>
          </p:cNvPr>
          <p:cNvSpPr/>
          <p:nvPr/>
        </p:nvSpPr>
        <p:spPr>
          <a:xfrm>
            <a:off x="6274904" y="1113184"/>
            <a:ext cx="808383" cy="100630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E892D-5C57-4823-ABE1-CBDBA0A4CCDF}"/>
              </a:ext>
            </a:extLst>
          </p:cNvPr>
          <p:cNvSpPr txBox="1"/>
          <p:nvPr/>
        </p:nvSpPr>
        <p:spPr>
          <a:xfrm>
            <a:off x="6142384" y="45057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Listener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3D332-64A3-4B00-B176-74D8E0A37D64}"/>
              </a:ext>
            </a:extLst>
          </p:cNvPr>
          <p:cNvSpPr txBox="1"/>
          <p:nvPr/>
        </p:nvSpPr>
        <p:spPr>
          <a:xfrm>
            <a:off x="1139686" y="4090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86A4E-8763-4BCC-B8F2-29DD87CEB593}"/>
              </a:ext>
            </a:extLst>
          </p:cNvPr>
          <p:cNvSpPr txBox="1"/>
          <p:nvPr/>
        </p:nvSpPr>
        <p:spPr>
          <a:xfrm>
            <a:off x="3127302" y="962705"/>
            <a:ext cx="2626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IP, PORT </a:t>
            </a:r>
            <a:r>
              <a:rPr lang="en-US" altLang="ko-KR" sz="1400">
                <a:solidFill>
                  <a:schemeClr val="accent1"/>
                </a:solidFill>
              </a:rPr>
              <a:t>( H/W, O/S </a:t>
            </a:r>
            <a:r>
              <a:rPr lang="ko-KR" altLang="en-US" sz="1400">
                <a:solidFill>
                  <a:schemeClr val="accent1"/>
                </a:solidFill>
              </a:rPr>
              <a:t>에 접근</a:t>
            </a:r>
            <a:r>
              <a:rPr lang="en-US" altLang="ko-KR" sz="1400">
                <a:solidFill>
                  <a:schemeClr val="accent1"/>
                </a:solidFill>
              </a:rPr>
              <a:t> 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3D4FB-DB33-4046-AC82-EF5687E735E5}"/>
              </a:ext>
            </a:extLst>
          </p:cNvPr>
          <p:cNvSpPr txBox="1"/>
          <p:nvPr/>
        </p:nvSpPr>
        <p:spPr>
          <a:xfrm>
            <a:off x="3130288" y="1844644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SID</a:t>
            </a:r>
            <a:r>
              <a:rPr lang="en-US" altLang="ko-KR" sz="1400" dirty="0">
                <a:solidFill>
                  <a:schemeClr val="accent1"/>
                </a:solidFill>
              </a:rPr>
              <a:t> ( DBMS </a:t>
            </a:r>
            <a:r>
              <a:rPr lang="ko-KR" altLang="en-US" sz="1400" dirty="0">
                <a:solidFill>
                  <a:schemeClr val="accent1"/>
                </a:solidFill>
              </a:rPr>
              <a:t>고유 이름 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BAA08-8EA6-42E7-AA59-941FACAFB5AA}"/>
              </a:ext>
            </a:extLst>
          </p:cNvPr>
          <p:cNvSpPr txBox="1"/>
          <p:nvPr/>
        </p:nvSpPr>
        <p:spPr>
          <a:xfrm>
            <a:off x="3127302" y="2122388"/>
            <a:ext cx="2029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ID, PW </a:t>
            </a:r>
            <a:r>
              <a:rPr lang="en-US" altLang="ko-KR" sz="1400" dirty="0">
                <a:solidFill>
                  <a:schemeClr val="accent1"/>
                </a:solidFill>
              </a:rPr>
              <a:t>( DBMS </a:t>
            </a:r>
            <a:r>
              <a:rPr lang="ko-KR" altLang="en-US" sz="1400" dirty="0">
                <a:solidFill>
                  <a:schemeClr val="accent1"/>
                </a:solidFill>
              </a:rPr>
              <a:t>계정</a:t>
            </a:r>
            <a:r>
              <a:rPr lang="en-US" altLang="ko-KR" sz="1400" dirty="0">
                <a:solidFill>
                  <a:schemeClr val="accent1"/>
                </a:solidFill>
              </a:rPr>
              <a:t> 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06D4BA7-E179-407C-8F69-FFF909C99615}"/>
              </a:ext>
            </a:extLst>
          </p:cNvPr>
          <p:cNvSpPr/>
          <p:nvPr/>
        </p:nvSpPr>
        <p:spPr>
          <a:xfrm>
            <a:off x="2713880" y="1538010"/>
            <a:ext cx="3494764" cy="164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30B416-D292-45D8-AFD5-ED15C1BA47E5}"/>
              </a:ext>
            </a:extLst>
          </p:cNvPr>
          <p:cNvSpPr txBox="1"/>
          <p:nvPr/>
        </p:nvSpPr>
        <p:spPr>
          <a:xfrm>
            <a:off x="194859" y="2732539"/>
            <a:ext cx="1702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Connection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- </a:t>
            </a:r>
            <a:r>
              <a:rPr lang="ko-KR" altLang="en-US" sz="1400" dirty="0">
                <a:solidFill>
                  <a:schemeClr val="accent1"/>
                </a:solidFill>
              </a:rPr>
              <a:t>논리적 연결 통로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en-US" altLang="ko-KR" sz="1400" dirty="0">
                <a:solidFill>
                  <a:schemeClr val="accent1"/>
                </a:solidFill>
              </a:rPr>
              <a:t>- SQL</a:t>
            </a:r>
            <a:r>
              <a:rPr lang="ko-KR" altLang="en-US" sz="1400" dirty="0">
                <a:solidFill>
                  <a:schemeClr val="accent1"/>
                </a:solidFill>
              </a:rPr>
              <a:t>을 주고 받음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4BE91E-B949-4C42-91B5-A5D041567598}"/>
              </a:ext>
            </a:extLst>
          </p:cNvPr>
          <p:cNvSpPr/>
          <p:nvPr/>
        </p:nvSpPr>
        <p:spPr>
          <a:xfrm>
            <a:off x="5554255" y="2712363"/>
            <a:ext cx="2857618" cy="1637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Optimizer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최적화기</a:t>
            </a:r>
            <a:r>
              <a:rPr lang="en-US" altLang="ko-KR" b="1" dirty="0"/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 err="1"/>
              <a:t>Executition</a:t>
            </a:r>
            <a:r>
              <a:rPr lang="en-US" altLang="ko-KR" dirty="0"/>
              <a:t> Plan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How to?</a:t>
            </a:r>
            <a:endParaRPr lang="ko-KR" altLang="en-US" dirty="0"/>
          </a:p>
        </p:txBody>
      </p: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958EFD1F-161C-4CD2-9C6A-C91E339D464B}"/>
              </a:ext>
            </a:extLst>
          </p:cNvPr>
          <p:cNvSpPr/>
          <p:nvPr/>
        </p:nvSpPr>
        <p:spPr>
          <a:xfrm>
            <a:off x="556591" y="1108718"/>
            <a:ext cx="2239618" cy="10063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JAVA, PYTHON</a:t>
            </a:r>
            <a:endParaRPr lang="ko-KR" altLang="en-US" b="1" dirty="0"/>
          </a:p>
        </p:txBody>
      </p:sp>
      <p:sp>
        <p:nvSpPr>
          <p:cNvPr id="32" name="사각형: 둥근 한쪽 모서리 31">
            <a:extLst>
              <a:ext uri="{FF2B5EF4-FFF2-40B4-BE49-F238E27FC236}">
                <a16:creationId xmlns:a16="http://schemas.microsoft.com/office/drawing/2014/main" id="{7C30E638-FC08-4A10-9A1B-DCD0B15AAAA7}"/>
              </a:ext>
            </a:extLst>
          </p:cNvPr>
          <p:cNvSpPr/>
          <p:nvPr/>
        </p:nvSpPr>
        <p:spPr>
          <a:xfrm>
            <a:off x="5339887" y="5744816"/>
            <a:ext cx="1743400" cy="10402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서버 프로세스</a:t>
            </a:r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2202C067-3E06-408D-8C2F-EF4B52526558}"/>
              </a:ext>
            </a:extLst>
          </p:cNvPr>
          <p:cNvSpPr/>
          <p:nvPr/>
        </p:nvSpPr>
        <p:spPr>
          <a:xfrm rot="5400000">
            <a:off x="3604170" y="3206606"/>
            <a:ext cx="3900171" cy="1176254"/>
          </a:xfrm>
          <a:prstGeom prst="curvedUpArrow">
            <a:avLst>
              <a:gd name="adj1" fmla="val 10330"/>
              <a:gd name="adj2" fmla="val 308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9287D0-C80A-40E5-BD5B-251D63D44C22}"/>
              </a:ext>
            </a:extLst>
          </p:cNvPr>
          <p:cNvGrpSpPr/>
          <p:nvPr/>
        </p:nvGrpSpPr>
        <p:grpSpPr>
          <a:xfrm rot="21251254">
            <a:off x="3059575" y="1492514"/>
            <a:ext cx="1179762" cy="5391933"/>
            <a:chOff x="3761004" y="1425426"/>
            <a:chExt cx="1195944" cy="4951820"/>
          </a:xfrm>
        </p:grpSpPr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D2BEBED6-806F-4496-AABF-FF7F99BE8B02}"/>
                </a:ext>
              </a:extLst>
            </p:cNvPr>
            <p:cNvSpPr/>
            <p:nvPr/>
          </p:nvSpPr>
          <p:spPr>
            <a:xfrm rot="19267982">
              <a:off x="3879234" y="1425426"/>
              <a:ext cx="171877" cy="495182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17DD6453-E0CD-4F90-B311-02FB22CD2203}"/>
                </a:ext>
              </a:extLst>
            </p:cNvPr>
            <p:cNvSpPr/>
            <p:nvPr/>
          </p:nvSpPr>
          <p:spPr>
            <a:xfrm>
              <a:off x="3761004" y="3879356"/>
              <a:ext cx="776201" cy="376389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SQL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04886E4-8B34-4F5B-9C6F-EF52307ADC90}"/>
                </a:ext>
              </a:extLst>
            </p:cNvPr>
            <p:cNvCxnSpPr/>
            <p:nvPr/>
          </p:nvCxnSpPr>
          <p:spPr>
            <a:xfrm>
              <a:off x="4453366" y="4399736"/>
              <a:ext cx="503582" cy="629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D0FD91D-BD02-4400-AD8A-2CAE8FFE50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3172" y="4265535"/>
              <a:ext cx="431458" cy="542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C52CB4EC-E3D4-4473-85B5-C24DE31C2BB8}"/>
              </a:ext>
            </a:extLst>
          </p:cNvPr>
          <p:cNvSpPr/>
          <p:nvPr/>
        </p:nvSpPr>
        <p:spPr>
          <a:xfrm>
            <a:off x="4089773" y="1270842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EFB3B11-1298-494D-9028-E405EE86768C}"/>
              </a:ext>
            </a:extLst>
          </p:cNvPr>
          <p:cNvSpPr/>
          <p:nvPr/>
        </p:nvSpPr>
        <p:spPr>
          <a:xfrm>
            <a:off x="4622406" y="3320967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4C1D1B0-4419-495A-A64C-2079D7BC65E4}"/>
              </a:ext>
            </a:extLst>
          </p:cNvPr>
          <p:cNvSpPr/>
          <p:nvPr/>
        </p:nvSpPr>
        <p:spPr>
          <a:xfrm>
            <a:off x="1052935" y="2453857"/>
            <a:ext cx="284922" cy="28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5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35D7F0-630D-407C-A74F-C08AF71D1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10043"/>
              </p:ext>
            </p:extLst>
          </p:nvPr>
        </p:nvGraphicFramePr>
        <p:xfrm>
          <a:off x="6096000" y="4639987"/>
          <a:ext cx="4155909" cy="113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303">
                  <a:extLst>
                    <a:ext uri="{9D8B030D-6E8A-4147-A177-3AD203B41FA5}">
                      <a16:colId xmlns:a16="http://schemas.microsoft.com/office/drawing/2014/main" val="575451905"/>
                    </a:ext>
                  </a:extLst>
                </a:gridCol>
                <a:gridCol w="1385303">
                  <a:extLst>
                    <a:ext uri="{9D8B030D-6E8A-4147-A177-3AD203B41FA5}">
                      <a16:colId xmlns:a16="http://schemas.microsoft.com/office/drawing/2014/main" val="4231251024"/>
                    </a:ext>
                  </a:extLst>
                </a:gridCol>
                <a:gridCol w="1385303">
                  <a:extLst>
                    <a:ext uri="{9D8B030D-6E8A-4147-A177-3AD203B41FA5}">
                      <a16:colId xmlns:a16="http://schemas.microsoft.com/office/drawing/2014/main" val="1023997450"/>
                    </a:ext>
                  </a:extLst>
                </a:gridCol>
              </a:tblGrid>
              <a:tr h="189613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4869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저장</a:t>
                      </a: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21628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938431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8911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326412"/>
                  </a:ext>
                </a:extLst>
              </a:tr>
              <a:tr h="189613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6754" marR="46754" marT="23377" marB="23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32546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D8A4EB8-78FA-4213-95AD-1FCAA2C58D1F}"/>
              </a:ext>
            </a:extLst>
          </p:cNvPr>
          <p:cNvSpPr/>
          <p:nvPr/>
        </p:nvSpPr>
        <p:spPr>
          <a:xfrm>
            <a:off x="3843130" y="1510748"/>
            <a:ext cx="1510748" cy="92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9818B-8A89-44CB-A720-1E30D87F8E68}"/>
              </a:ext>
            </a:extLst>
          </p:cNvPr>
          <p:cNvSpPr txBox="1"/>
          <p:nvPr/>
        </p:nvSpPr>
        <p:spPr>
          <a:xfrm>
            <a:off x="3551583" y="119356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DA0FD6-886E-4488-8340-3BD2D54223C1}"/>
              </a:ext>
            </a:extLst>
          </p:cNvPr>
          <p:cNvSpPr/>
          <p:nvPr/>
        </p:nvSpPr>
        <p:spPr>
          <a:xfrm>
            <a:off x="3843130" y="3955775"/>
            <a:ext cx="1510748" cy="92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C0649-48CF-4BFC-890E-3E055681EA1A}"/>
              </a:ext>
            </a:extLst>
          </p:cNvPr>
          <p:cNvSpPr txBox="1"/>
          <p:nvPr/>
        </p:nvSpPr>
        <p:spPr>
          <a:xfrm>
            <a:off x="3551583" y="36385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Disk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3F6420-111D-4B58-954F-4044CA69B9AF}"/>
              </a:ext>
            </a:extLst>
          </p:cNvPr>
          <p:cNvSpPr/>
          <p:nvPr/>
        </p:nvSpPr>
        <p:spPr>
          <a:xfrm>
            <a:off x="8044110" y="1562892"/>
            <a:ext cx="1510748" cy="92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505F2-D6BC-4B3B-8259-EB46BF71A6E5}"/>
              </a:ext>
            </a:extLst>
          </p:cNvPr>
          <p:cNvSpPr txBox="1"/>
          <p:nvPr/>
        </p:nvSpPr>
        <p:spPr>
          <a:xfrm>
            <a:off x="7752563" y="12457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EF33EA-B8DA-4FAB-ACE1-F4B23F20A96C}"/>
              </a:ext>
            </a:extLst>
          </p:cNvPr>
          <p:cNvCxnSpPr/>
          <p:nvPr/>
        </p:nvCxnSpPr>
        <p:spPr>
          <a:xfrm flipH="1">
            <a:off x="5764696" y="1987826"/>
            <a:ext cx="198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817680-A5D8-4134-AFBF-2509B40D5487}"/>
              </a:ext>
            </a:extLst>
          </p:cNvPr>
          <p:cNvCxnSpPr/>
          <p:nvPr/>
        </p:nvCxnSpPr>
        <p:spPr>
          <a:xfrm>
            <a:off x="4585252" y="2676939"/>
            <a:ext cx="0" cy="96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ED5C40-E71F-48F4-ADE7-B754570D0D72}"/>
              </a:ext>
            </a:extLst>
          </p:cNvPr>
          <p:cNvCxnSpPr/>
          <p:nvPr/>
        </p:nvCxnSpPr>
        <p:spPr>
          <a:xfrm flipV="1">
            <a:off x="4916557" y="2637183"/>
            <a:ext cx="0" cy="100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C61064-0BB3-4E14-991D-45836F259556}"/>
              </a:ext>
            </a:extLst>
          </p:cNvPr>
          <p:cNvCxnSpPr/>
          <p:nvPr/>
        </p:nvCxnSpPr>
        <p:spPr>
          <a:xfrm>
            <a:off x="5764696" y="2252870"/>
            <a:ext cx="198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B85A15-C88D-457E-9A80-6EC985F771CD}"/>
              </a:ext>
            </a:extLst>
          </p:cNvPr>
          <p:cNvCxnSpPr/>
          <p:nvPr/>
        </p:nvCxnSpPr>
        <p:spPr>
          <a:xfrm flipH="1">
            <a:off x="5552661" y="2782957"/>
            <a:ext cx="3127513" cy="159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&quot;허용 안 됨&quot; 기호 18">
            <a:extLst>
              <a:ext uri="{FF2B5EF4-FFF2-40B4-BE49-F238E27FC236}">
                <a16:creationId xmlns:a16="http://schemas.microsoft.com/office/drawing/2014/main" id="{FBF5E7FB-DAB8-4F38-B6E0-E8F9B06401BC}"/>
              </a:ext>
            </a:extLst>
          </p:cNvPr>
          <p:cNvSpPr/>
          <p:nvPr/>
        </p:nvSpPr>
        <p:spPr>
          <a:xfrm>
            <a:off x="6957391" y="3279915"/>
            <a:ext cx="543338" cy="5433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4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907BD-E52E-4CB3-9225-254F348FA316}"/>
              </a:ext>
            </a:extLst>
          </p:cNvPr>
          <p:cNvSpPr txBox="1"/>
          <p:nvPr/>
        </p:nvSpPr>
        <p:spPr>
          <a:xfrm>
            <a:off x="3525078" y="384313"/>
            <a:ext cx="15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Nested Loop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B745A-5BEF-4C31-A50A-315B1ACF421E}"/>
              </a:ext>
            </a:extLst>
          </p:cNvPr>
          <p:cNvSpPr txBox="1"/>
          <p:nvPr/>
        </p:nvSpPr>
        <p:spPr>
          <a:xfrm>
            <a:off x="3766823" y="2645683"/>
            <a:ext cx="1640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Driving Table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80DDA-E7B2-4BD7-9CE2-5E574BA24125}"/>
              </a:ext>
            </a:extLst>
          </p:cNvPr>
          <p:cNvSpPr txBox="1"/>
          <p:nvPr/>
        </p:nvSpPr>
        <p:spPr>
          <a:xfrm>
            <a:off x="3525078" y="934279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for </a:t>
            </a:r>
            <a:r>
              <a:rPr lang="ko-KR" altLang="en-US" dirty="0"/>
              <a:t>문으로 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A9B47D-E10C-4C29-83F5-77AA02FCF434}"/>
              </a:ext>
            </a:extLst>
          </p:cNvPr>
          <p:cNvSpPr/>
          <p:nvPr/>
        </p:nvSpPr>
        <p:spPr>
          <a:xfrm>
            <a:off x="3880110" y="3122616"/>
            <a:ext cx="1378226" cy="29817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30</a:t>
            </a:r>
          </a:p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0B4DC2-7B9E-4998-A42A-37DE8C421526}"/>
              </a:ext>
            </a:extLst>
          </p:cNvPr>
          <p:cNvSpPr/>
          <p:nvPr/>
        </p:nvSpPr>
        <p:spPr>
          <a:xfrm>
            <a:off x="5406887" y="3122616"/>
            <a:ext cx="1378226" cy="29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B108D-1E56-4B18-BE15-AB6DC68956BB}"/>
              </a:ext>
            </a:extLst>
          </p:cNvPr>
          <p:cNvSpPr txBox="1"/>
          <p:nvPr/>
        </p:nvSpPr>
        <p:spPr>
          <a:xfrm>
            <a:off x="4189952" y="610435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9CA9F-A346-4E39-B5D7-929C35F9894E}"/>
              </a:ext>
            </a:extLst>
          </p:cNvPr>
          <p:cNvSpPr txBox="1"/>
          <p:nvPr/>
        </p:nvSpPr>
        <p:spPr>
          <a:xfrm>
            <a:off x="5758407" y="610435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AE4198-1965-49D4-9888-20B2DF54A03C}"/>
              </a:ext>
            </a:extLst>
          </p:cNvPr>
          <p:cNvSpPr/>
          <p:nvPr/>
        </p:nvSpPr>
        <p:spPr>
          <a:xfrm>
            <a:off x="149215" y="3122616"/>
            <a:ext cx="2935356" cy="27082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186F3-8412-42E1-B500-6EB3C8387B38}"/>
              </a:ext>
            </a:extLst>
          </p:cNvPr>
          <p:cNvSpPr txBox="1"/>
          <p:nvPr/>
        </p:nvSpPr>
        <p:spPr>
          <a:xfrm>
            <a:off x="2500108" y="269609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D91E7E-C72D-4D25-9761-607173D1DF6E}"/>
              </a:ext>
            </a:extLst>
          </p:cNvPr>
          <p:cNvSpPr/>
          <p:nvPr/>
        </p:nvSpPr>
        <p:spPr>
          <a:xfrm>
            <a:off x="524179" y="3861152"/>
            <a:ext cx="2156201" cy="163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F6A15-1A6B-48CB-B761-B276091BD7B4}"/>
              </a:ext>
            </a:extLst>
          </p:cNvPr>
          <p:cNvSpPr txBox="1"/>
          <p:nvPr/>
        </p:nvSpPr>
        <p:spPr>
          <a:xfrm>
            <a:off x="2316072" y="341676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B3ACAADF-6635-4686-B2B0-0DD0231B964E}"/>
              </a:ext>
            </a:extLst>
          </p:cNvPr>
          <p:cNvSpPr/>
          <p:nvPr/>
        </p:nvSpPr>
        <p:spPr>
          <a:xfrm>
            <a:off x="3084571" y="2638914"/>
            <a:ext cx="636713" cy="483702"/>
          </a:xfrm>
          <a:prstGeom prst="mathEqua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양쪽 중괄호 14">
            <a:extLst>
              <a:ext uri="{FF2B5EF4-FFF2-40B4-BE49-F238E27FC236}">
                <a16:creationId xmlns:a16="http://schemas.microsoft.com/office/drawing/2014/main" id="{E879F513-A01F-4A8F-ACF8-3009AA748F56}"/>
              </a:ext>
            </a:extLst>
          </p:cNvPr>
          <p:cNvSpPr/>
          <p:nvPr/>
        </p:nvSpPr>
        <p:spPr>
          <a:xfrm>
            <a:off x="2316072" y="2696099"/>
            <a:ext cx="3442335" cy="351466"/>
          </a:xfrm>
          <a:prstGeom prst="bracePair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설명선: 굽은 선 16">
            <a:extLst>
              <a:ext uri="{FF2B5EF4-FFF2-40B4-BE49-F238E27FC236}">
                <a16:creationId xmlns:a16="http://schemas.microsoft.com/office/drawing/2014/main" id="{E30604E6-2ACF-4411-AA81-1C0E66AE603C}"/>
              </a:ext>
            </a:extLst>
          </p:cNvPr>
          <p:cNvSpPr/>
          <p:nvPr/>
        </p:nvSpPr>
        <p:spPr>
          <a:xfrm flipH="1">
            <a:off x="308841" y="2252937"/>
            <a:ext cx="3291286" cy="255754"/>
          </a:xfrm>
          <a:prstGeom prst="borderCallout2">
            <a:avLst>
              <a:gd name="adj1" fmla="val 44657"/>
              <a:gd name="adj2" fmla="val 123"/>
              <a:gd name="adj3" fmla="val 44658"/>
              <a:gd name="adj4" fmla="val -15862"/>
              <a:gd name="adj5" fmla="val 153953"/>
              <a:gd name="adj6" fmla="val -325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바깥쪽 </a:t>
            </a:r>
            <a:r>
              <a:rPr lang="en-US" altLang="ko-KR" sz="1400" dirty="0"/>
              <a:t>Loop </a:t>
            </a:r>
            <a:r>
              <a:rPr lang="ko-KR" altLang="en-US" sz="1400" dirty="0"/>
              <a:t>역할을 하는 테이블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0C102-94D9-4307-B3E3-930608BEEB4A}"/>
              </a:ext>
            </a:extLst>
          </p:cNvPr>
          <p:cNvSpPr txBox="1"/>
          <p:nvPr/>
        </p:nvSpPr>
        <p:spPr>
          <a:xfrm>
            <a:off x="1237622" y="33044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2191D-9144-4A30-86F0-9DA608DCDC39}"/>
              </a:ext>
            </a:extLst>
          </p:cNvPr>
          <p:cNvSpPr txBox="1"/>
          <p:nvPr/>
        </p:nvSpPr>
        <p:spPr>
          <a:xfrm>
            <a:off x="1279299" y="446649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969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366F6B1-0451-40AD-B6D5-B8AE3B3F29B1}"/>
              </a:ext>
            </a:extLst>
          </p:cNvPr>
          <p:cNvSpPr/>
          <p:nvPr/>
        </p:nvSpPr>
        <p:spPr>
          <a:xfrm>
            <a:off x="87254" y="2047459"/>
            <a:ext cx="1378226" cy="29817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30</a:t>
            </a:r>
          </a:p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AA79D8-6741-49C8-831A-5BBACB1F5ED1}"/>
              </a:ext>
            </a:extLst>
          </p:cNvPr>
          <p:cNvSpPr/>
          <p:nvPr/>
        </p:nvSpPr>
        <p:spPr>
          <a:xfrm>
            <a:off x="1599473" y="2047459"/>
            <a:ext cx="1378226" cy="29817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4DD2-6C41-4103-B32E-CB01D515EEAC}"/>
              </a:ext>
            </a:extLst>
          </p:cNvPr>
          <p:cNvSpPr txBox="1"/>
          <p:nvPr/>
        </p:nvSpPr>
        <p:spPr>
          <a:xfrm>
            <a:off x="397096" y="502919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FEA38-9465-4DFC-8E17-26C2E48DEC23}"/>
              </a:ext>
            </a:extLst>
          </p:cNvPr>
          <p:cNvSpPr txBox="1"/>
          <p:nvPr/>
        </p:nvSpPr>
        <p:spPr>
          <a:xfrm>
            <a:off x="1950993" y="503409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97D669-DF12-4459-91A2-19F580BD4368}"/>
              </a:ext>
            </a:extLst>
          </p:cNvPr>
          <p:cNvSpPr/>
          <p:nvPr/>
        </p:nvSpPr>
        <p:spPr>
          <a:xfrm>
            <a:off x="4672495" y="2199137"/>
            <a:ext cx="1378226" cy="29817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30</a:t>
            </a:r>
          </a:p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35BA9B4-2E61-469C-9B3F-6FA3302C848A}"/>
              </a:ext>
            </a:extLst>
          </p:cNvPr>
          <p:cNvSpPr/>
          <p:nvPr/>
        </p:nvSpPr>
        <p:spPr>
          <a:xfrm>
            <a:off x="6180480" y="2199137"/>
            <a:ext cx="1378226" cy="29817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CF248-2A2A-476B-BFF4-03B5D39BB90C}"/>
              </a:ext>
            </a:extLst>
          </p:cNvPr>
          <p:cNvSpPr txBox="1"/>
          <p:nvPr/>
        </p:nvSpPr>
        <p:spPr>
          <a:xfrm>
            <a:off x="4982337" y="51808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FDE35-7DCF-4788-8B34-3CCB9B6D8B88}"/>
              </a:ext>
            </a:extLst>
          </p:cNvPr>
          <p:cNvSpPr txBox="1"/>
          <p:nvPr/>
        </p:nvSpPr>
        <p:spPr>
          <a:xfrm>
            <a:off x="6532000" y="51857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968A4EC-11F8-4B00-883A-93C4B7CB5D44}"/>
              </a:ext>
            </a:extLst>
          </p:cNvPr>
          <p:cNvSpPr/>
          <p:nvPr/>
        </p:nvSpPr>
        <p:spPr>
          <a:xfrm>
            <a:off x="3107458" y="3477972"/>
            <a:ext cx="1378226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73DB-8F5C-4818-82E5-48B8782DC304}"/>
              </a:ext>
            </a:extLst>
          </p:cNvPr>
          <p:cNvSpPr txBox="1"/>
          <p:nvPr/>
        </p:nvSpPr>
        <p:spPr>
          <a:xfrm>
            <a:off x="3429566" y="3690007"/>
            <a:ext cx="64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Sort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DD640A-62F8-4E8D-8CAE-0B091DAE5259}"/>
              </a:ext>
            </a:extLst>
          </p:cNvPr>
          <p:cNvSpPr/>
          <p:nvPr/>
        </p:nvSpPr>
        <p:spPr>
          <a:xfrm>
            <a:off x="9199773" y="2199137"/>
            <a:ext cx="1378226" cy="29817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30</a:t>
            </a:r>
          </a:p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897C66-634F-4B2B-9F09-BC0A90A69C9D}"/>
              </a:ext>
            </a:extLst>
          </p:cNvPr>
          <p:cNvSpPr/>
          <p:nvPr/>
        </p:nvSpPr>
        <p:spPr>
          <a:xfrm>
            <a:off x="10707758" y="2199137"/>
            <a:ext cx="1378226" cy="29817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BF93C1-CB3D-482C-A991-FA8DD0EDBE6B}"/>
              </a:ext>
            </a:extLst>
          </p:cNvPr>
          <p:cNvSpPr txBox="1"/>
          <p:nvPr/>
        </p:nvSpPr>
        <p:spPr>
          <a:xfrm>
            <a:off x="9509615" y="51808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DEPT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DDFA4F-7B81-4124-8A54-AAA207BA5468}"/>
              </a:ext>
            </a:extLst>
          </p:cNvPr>
          <p:cNvSpPr txBox="1"/>
          <p:nvPr/>
        </p:nvSpPr>
        <p:spPr>
          <a:xfrm>
            <a:off x="11059278" y="51857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</a:t>
            </a:r>
            <a:endParaRPr lang="ko-KR" altLang="en-US" b="1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CDD1E21-88F4-4BEA-B864-6A8AC4E355A7}"/>
              </a:ext>
            </a:extLst>
          </p:cNvPr>
          <p:cNvSpPr/>
          <p:nvPr/>
        </p:nvSpPr>
        <p:spPr>
          <a:xfrm>
            <a:off x="7634736" y="3477972"/>
            <a:ext cx="1378226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D7048F-078D-4F32-853E-F09B2B61226B}"/>
              </a:ext>
            </a:extLst>
          </p:cNvPr>
          <p:cNvSpPr txBox="1"/>
          <p:nvPr/>
        </p:nvSpPr>
        <p:spPr>
          <a:xfrm>
            <a:off x="7784567" y="3690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비교연산</a:t>
            </a:r>
            <a:endParaRPr lang="ko-KR" altLang="en-US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95ABFB-8546-43F5-82D3-35608B0A8574}"/>
              </a:ext>
            </a:extLst>
          </p:cNvPr>
          <p:cNvCxnSpPr/>
          <p:nvPr/>
        </p:nvCxnSpPr>
        <p:spPr>
          <a:xfrm flipV="1">
            <a:off x="10071652" y="2743200"/>
            <a:ext cx="1166191" cy="50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2D81FA-73B3-4A86-BB5B-FF6F591F4159}"/>
              </a:ext>
            </a:extLst>
          </p:cNvPr>
          <p:cNvCxnSpPr>
            <a:cxnSpLocks/>
          </p:cNvCxnSpPr>
          <p:nvPr/>
        </p:nvCxnSpPr>
        <p:spPr>
          <a:xfrm>
            <a:off x="10071652" y="3545095"/>
            <a:ext cx="1178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33254F-601A-4F41-8442-37E8CA59F80C}"/>
              </a:ext>
            </a:extLst>
          </p:cNvPr>
          <p:cNvCxnSpPr>
            <a:cxnSpLocks/>
          </p:cNvCxnSpPr>
          <p:nvPr/>
        </p:nvCxnSpPr>
        <p:spPr>
          <a:xfrm flipV="1">
            <a:off x="10071652" y="3233529"/>
            <a:ext cx="1178060" cy="2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2ECF21-3408-40F3-8123-658E5411F237}"/>
              </a:ext>
            </a:extLst>
          </p:cNvPr>
          <p:cNvCxnSpPr>
            <a:cxnSpLocks/>
          </p:cNvCxnSpPr>
          <p:nvPr/>
        </p:nvCxnSpPr>
        <p:spPr>
          <a:xfrm flipV="1">
            <a:off x="10071652" y="2994991"/>
            <a:ext cx="1166191" cy="25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E5EC414-A4C6-4708-8308-402D7C7198B1}"/>
              </a:ext>
            </a:extLst>
          </p:cNvPr>
          <p:cNvCxnSpPr>
            <a:cxnSpLocks/>
          </p:cNvCxnSpPr>
          <p:nvPr/>
        </p:nvCxnSpPr>
        <p:spPr>
          <a:xfrm>
            <a:off x="10071652" y="3550859"/>
            <a:ext cx="1189929" cy="25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E2972B-285E-41ED-9805-FB85DFAA85A7}"/>
              </a:ext>
            </a:extLst>
          </p:cNvPr>
          <p:cNvCxnSpPr>
            <a:cxnSpLocks/>
          </p:cNvCxnSpPr>
          <p:nvPr/>
        </p:nvCxnSpPr>
        <p:spPr>
          <a:xfrm>
            <a:off x="10071652" y="3549993"/>
            <a:ext cx="1189929" cy="49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D9A4A23-9573-4487-8DE8-9C7982AACC3B}"/>
              </a:ext>
            </a:extLst>
          </p:cNvPr>
          <p:cNvCxnSpPr>
            <a:cxnSpLocks/>
          </p:cNvCxnSpPr>
          <p:nvPr/>
        </p:nvCxnSpPr>
        <p:spPr>
          <a:xfrm>
            <a:off x="10071652" y="3545095"/>
            <a:ext cx="1178060" cy="79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0CBB40-18F4-4484-89C1-6A65A9F14A3C}"/>
              </a:ext>
            </a:extLst>
          </p:cNvPr>
          <p:cNvCxnSpPr>
            <a:cxnSpLocks/>
          </p:cNvCxnSpPr>
          <p:nvPr/>
        </p:nvCxnSpPr>
        <p:spPr>
          <a:xfrm>
            <a:off x="10071652" y="3557221"/>
            <a:ext cx="1166191" cy="108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0B8A7A-7296-414A-8974-FAD6C8F6818C}"/>
              </a:ext>
            </a:extLst>
          </p:cNvPr>
          <p:cNvSpPr txBox="1"/>
          <p:nvPr/>
        </p:nvSpPr>
        <p:spPr>
          <a:xfrm>
            <a:off x="397096" y="1269907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Sort Merge Join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69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5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5E3354-D597-45D8-B056-5781B025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5" y="500723"/>
            <a:ext cx="3188825" cy="27067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F57240-596A-4350-9A05-F94A3798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4" y="3610700"/>
            <a:ext cx="2963269" cy="274657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97CF14-FD25-4FBB-BCDB-D366FD044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008" y="585159"/>
            <a:ext cx="3573760" cy="22645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BF74FC-0231-41B4-9C30-F93D854B4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97" y="3832459"/>
            <a:ext cx="3588170" cy="22645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350078-027D-4CF7-B0F2-14D3E57AF671}"/>
              </a:ext>
            </a:extLst>
          </p:cNvPr>
          <p:cNvSpPr txBox="1"/>
          <p:nvPr/>
        </p:nvSpPr>
        <p:spPr>
          <a:xfrm>
            <a:off x="467828" y="600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읽기 일관성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219E5D-4877-47EE-ADED-EB38BBA16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979" y="487090"/>
            <a:ext cx="3148367" cy="27922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0EF5AF-26CB-4D90-A381-B8DE28999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979" y="3614894"/>
            <a:ext cx="3084212" cy="27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1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325</Words>
  <Application>Microsoft Office PowerPoint</Application>
  <PresentationFormat>와이드스크린</PresentationFormat>
  <Paragraphs>144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ORACLE JOIN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이해니</dc:creator>
  <cp:lastModifiedBy>이해니</cp:lastModifiedBy>
  <cp:revision>17</cp:revision>
  <dcterms:created xsi:type="dcterms:W3CDTF">2021-05-12T00:14:21Z</dcterms:created>
  <dcterms:modified xsi:type="dcterms:W3CDTF">2021-05-14T02:34:28Z</dcterms:modified>
</cp:coreProperties>
</file>