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[통합 문서2]Sheet2!피벗 테이블1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강남구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Sheet2!$B$3:$B$8</c:f>
              <c:numCache>
                <c:formatCode>General</c:formatCode>
                <c:ptCount val="5"/>
                <c:pt idx="0">
                  <c:v>11185</c:v>
                </c:pt>
                <c:pt idx="1">
                  <c:v>15997</c:v>
                </c:pt>
                <c:pt idx="2">
                  <c:v>16034</c:v>
                </c:pt>
                <c:pt idx="3">
                  <c:v>16006</c:v>
                </c:pt>
                <c:pt idx="4">
                  <c:v>3187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8-48C1-BF96-8FDCE26E7F11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강동구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Sheet2!$C$3:$C$8</c:f>
              <c:numCache>
                <c:formatCode>General</c:formatCode>
                <c:ptCount val="5"/>
                <c:pt idx="0">
                  <c:v>6886</c:v>
                </c:pt>
                <c:pt idx="1">
                  <c:v>9696</c:v>
                </c:pt>
                <c:pt idx="2">
                  <c:v>9809</c:v>
                </c:pt>
                <c:pt idx="3">
                  <c:v>9785</c:v>
                </c:pt>
                <c:pt idx="4">
                  <c:v>1942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8-48C1-BF96-8FDCE26E7F11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강북구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Sheet2!$D$3:$D$8</c:f>
              <c:numCache>
                <c:formatCode>General</c:formatCode>
                <c:ptCount val="5"/>
                <c:pt idx="0">
                  <c:v>5904</c:v>
                </c:pt>
                <c:pt idx="1">
                  <c:v>8416</c:v>
                </c:pt>
                <c:pt idx="2">
                  <c:v>8440</c:v>
                </c:pt>
                <c:pt idx="3">
                  <c:v>8509</c:v>
                </c:pt>
                <c:pt idx="4">
                  <c:v>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A8-48C1-BF96-8FDCE26E7F11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강서구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Sheet2!$E$3:$E$8</c:f>
              <c:numCache>
                <c:formatCode>General</c:formatCode>
                <c:ptCount val="5"/>
                <c:pt idx="0">
                  <c:v>6170</c:v>
                </c:pt>
                <c:pt idx="1">
                  <c:v>8637</c:v>
                </c:pt>
                <c:pt idx="2">
                  <c:v>8806</c:v>
                </c:pt>
                <c:pt idx="3">
                  <c:v>8960</c:v>
                </c:pt>
                <c:pt idx="4">
                  <c:v>1734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A8-48C1-BF96-8FDCE26E7F11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관악구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Sheet2!$F$3:$F$8</c:f>
              <c:numCache>
                <c:formatCode>General</c:formatCode>
                <c:ptCount val="5"/>
                <c:pt idx="0">
                  <c:v>9309</c:v>
                </c:pt>
                <c:pt idx="1">
                  <c:v>13310</c:v>
                </c:pt>
                <c:pt idx="2">
                  <c:v>13179</c:v>
                </c:pt>
                <c:pt idx="3">
                  <c:v>13084</c:v>
                </c:pt>
                <c:pt idx="4">
                  <c:v>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A8-48C1-BF96-8FDCE26E7F11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광진구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Sheet2!$G$3:$G$8</c:f>
              <c:numCache>
                <c:formatCode>General</c:formatCode>
                <c:ptCount val="5"/>
                <c:pt idx="0">
                  <c:v>4798</c:v>
                </c:pt>
                <c:pt idx="1">
                  <c:v>6703</c:v>
                </c:pt>
                <c:pt idx="2">
                  <c:v>6855</c:v>
                </c:pt>
                <c:pt idx="3">
                  <c:v>6807</c:v>
                </c:pt>
                <c:pt idx="4">
                  <c:v>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A8-48C1-BF96-8FDCE26E7F11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구로구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Sheet2!$H$3:$H$8</c:f>
              <c:numCache>
                <c:formatCode>General</c:formatCode>
                <c:ptCount val="5"/>
                <c:pt idx="0">
                  <c:v>5471</c:v>
                </c:pt>
                <c:pt idx="1">
                  <c:v>7750</c:v>
                </c:pt>
                <c:pt idx="2">
                  <c:v>7778</c:v>
                </c:pt>
                <c:pt idx="3">
                  <c:v>7903</c:v>
                </c:pt>
                <c:pt idx="4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A8-48C1-BF96-8FDCE26E7F11}"/>
            </c:ext>
          </c:extLst>
        </c:ser>
        <c:ser>
          <c:idx val="7"/>
          <c:order val="7"/>
          <c:tx>
            <c:strRef>
              <c:f>Sheet2!$I$1:$I$2</c:f>
              <c:strCache>
                <c:ptCount val="1"/>
                <c:pt idx="0">
                  <c:v>금천구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Sheet2!$I$3:$I$8</c:f>
              <c:numCache>
                <c:formatCode>General</c:formatCode>
                <c:ptCount val="5"/>
                <c:pt idx="0">
                  <c:v>3152</c:v>
                </c:pt>
                <c:pt idx="1">
                  <c:v>4452</c:v>
                </c:pt>
                <c:pt idx="2">
                  <c:v>4514</c:v>
                </c:pt>
                <c:pt idx="3">
                  <c:v>4606</c:v>
                </c:pt>
                <c:pt idx="4">
                  <c:v>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A8-48C1-BF96-8FDCE26E7F11}"/>
            </c:ext>
          </c:extLst>
        </c:ser>
        <c:ser>
          <c:idx val="8"/>
          <c:order val="8"/>
          <c:tx>
            <c:strRef>
              <c:f>Sheet2!$J$1:$J$2</c:f>
              <c:strCache>
                <c:ptCount val="1"/>
                <c:pt idx="0">
                  <c:v>노원구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Sheet2!$J$3:$J$8</c:f>
              <c:numCache>
                <c:formatCode>General</c:formatCode>
                <c:ptCount val="5"/>
                <c:pt idx="0">
                  <c:v>8752</c:v>
                </c:pt>
                <c:pt idx="1">
                  <c:v>12696</c:v>
                </c:pt>
                <c:pt idx="2">
                  <c:v>12643</c:v>
                </c:pt>
                <c:pt idx="3">
                  <c:v>12684</c:v>
                </c:pt>
                <c:pt idx="4">
                  <c:v>2580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A8-48C1-BF96-8FDCE26E7F11}"/>
            </c:ext>
          </c:extLst>
        </c:ser>
        <c:ser>
          <c:idx val="9"/>
          <c:order val="9"/>
          <c:tx>
            <c:strRef>
              <c:f>Sheet2!$K$1:$K$2</c:f>
              <c:strCache>
                <c:ptCount val="1"/>
                <c:pt idx="0">
                  <c:v>도봉구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Sheet2!$K$3:$K$8</c:f>
              <c:numCache>
                <c:formatCode>General</c:formatCode>
                <c:ptCount val="5"/>
                <c:pt idx="0">
                  <c:v>5954</c:v>
                </c:pt>
                <c:pt idx="1">
                  <c:v>8609</c:v>
                </c:pt>
                <c:pt idx="2">
                  <c:v>8717</c:v>
                </c:pt>
                <c:pt idx="3">
                  <c:v>8518</c:v>
                </c:pt>
                <c:pt idx="4">
                  <c:v>1693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A8-48C1-BF96-8FDCE26E7F11}"/>
            </c:ext>
          </c:extLst>
        </c:ser>
        <c:ser>
          <c:idx val="10"/>
          <c:order val="10"/>
          <c:tx>
            <c:strRef>
              <c:f>Sheet2!$L$1:$L$2</c:f>
              <c:strCache>
                <c:ptCount val="1"/>
                <c:pt idx="0">
                  <c:v>동대문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Sheet2!$L$3:$L$8</c:f>
              <c:numCache>
                <c:formatCode>General</c:formatCode>
                <c:ptCount val="5"/>
                <c:pt idx="0">
                  <c:v>5408</c:v>
                </c:pt>
                <c:pt idx="1">
                  <c:v>7681</c:v>
                </c:pt>
                <c:pt idx="2">
                  <c:v>7674</c:v>
                </c:pt>
                <c:pt idx="3">
                  <c:v>7699</c:v>
                </c:pt>
                <c:pt idx="4">
                  <c:v>1577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A8-48C1-BF96-8FDCE26E7F11}"/>
            </c:ext>
          </c:extLst>
        </c:ser>
        <c:ser>
          <c:idx val="11"/>
          <c:order val="11"/>
          <c:tx>
            <c:strRef>
              <c:f>Sheet2!$M$1:$M$2</c:f>
              <c:strCache>
                <c:ptCount val="1"/>
                <c:pt idx="0">
                  <c:v>동작구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Sheet2!$M$3:$M$8</c:f>
              <c:numCache>
                <c:formatCode>General</c:formatCode>
                <c:ptCount val="5"/>
                <c:pt idx="0">
                  <c:v>5857</c:v>
                </c:pt>
                <c:pt idx="1">
                  <c:v>8313</c:v>
                </c:pt>
                <c:pt idx="2">
                  <c:v>8319</c:v>
                </c:pt>
                <c:pt idx="3">
                  <c:v>8325</c:v>
                </c:pt>
                <c:pt idx="4">
                  <c:v>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AA8-48C1-BF96-8FDCE26E7F11}"/>
            </c:ext>
          </c:extLst>
        </c:ser>
        <c:ser>
          <c:idx val="12"/>
          <c:order val="12"/>
          <c:tx>
            <c:strRef>
              <c:f>Sheet2!$N$1:$N$2</c:f>
              <c:strCache>
                <c:ptCount val="1"/>
                <c:pt idx="0">
                  <c:v>마포구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Sheet2!$N$3:$N$8</c:f>
              <c:numCache>
                <c:formatCode>General</c:formatCode>
                <c:ptCount val="5"/>
                <c:pt idx="0">
                  <c:v>6655</c:v>
                </c:pt>
                <c:pt idx="1">
                  <c:v>9309</c:v>
                </c:pt>
                <c:pt idx="2">
                  <c:v>9516</c:v>
                </c:pt>
                <c:pt idx="3">
                  <c:v>9369</c:v>
                </c:pt>
                <c:pt idx="4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A8-48C1-BF96-8FDCE26E7F11}"/>
            </c:ext>
          </c:extLst>
        </c:ser>
        <c:ser>
          <c:idx val="13"/>
          <c:order val="13"/>
          <c:tx>
            <c:strRef>
              <c:f>Sheet2!$O$1:$O$2</c:f>
              <c:strCache>
                <c:ptCount val="1"/>
                <c:pt idx="0">
                  <c:v>서대문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Sheet2!$O$3:$O$8</c:f>
              <c:numCache>
                <c:formatCode>General</c:formatCode>
                <c:ptCount val="5"/>
                <c:pt idx="0">
                  <c:v>4878</c:v>
                </c:pt>
                <c:pt idx="1">
                  <c:v>7021</c:v>
                </c:pt>
                <c:pt idx="2">
                  <c:v>7021</c:v>
                </c:pt>
                <c:pt idx="3">
                  <c:v>6973</c:v>
                </c:pt>
                <c:pt idx="4">
                  <c:v>1387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AA8-48C1-BF96-8FDCE26E7F11}"/>
            </c:ext>
          </c:extLst>
        </c:ser>
        <c:ser>
          <c:idx val="14"/>
          <c:order val="14"/>
          <c:tx>
            <c:strRef>
              <c:f>Sheet2!$P$1:$P$2</c:f>
              <c:strCache>
                <c:ptCount val="1"/>
                <c:pt idx="0">
                  <c:v>서초구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Sheet2!$P$3:$P$8</c:f>
              <c:numCache>
                <c:formatCode>General</c:formatCode>
                <c:ptCount val="5"/>
                <c:pt idx="0">
                  <c:v>6041</c:v>
                </c:pt>
                <c:pt idx="1">
                  <c:v>8681</c:v>
                </c:pt>
                <c:pt idx="2">
                  <c:v>8729</c:v>
                </c:pt>
                <c:pt idx="3">
                  <c:v>8662</c:v>
                </c:pt>
                <c:pt idx="4">
                  <c:v>1711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AA8-48C1-BF96-8FDCE26E7F11}"/>
            </c:ext>
          </c:extLst>
        </c:ser>
        <c:ser>
          <c:idx val="15"/>
          <c:order val="15"/>
          <c:tx>
            <c:strRef>
              <c:f>Sheet2!$Q$1:$Q$2</c:f>
              <c:strCache>
                <c:ptCount val="1"/>
                <c:pt idx="0">
                  <c:v>성동구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Sheet2!$Q$3:$Q$8</c:f>
              <c:numCache>
                <c:formatCode>General</c:formatCode>
                <c:ptCount val="5"/>
                <c:pt idx="0">
                  <c:v>3992</c:v>
                </c:pt>
                <c:pt idx="1">
                  <c:v>5712</c:v>
                </c:pt>
                <c:pt idx="2">
                  <c:v>5689</c:v>
                </c:pt>
                <c:pt idx="3">
                  <c:v>5571</c:v>
                </c:pt>
                <c:pt idx="4">
                  <c:v>1135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AA8-48C1-BF96-8FDCE26E7F11}"/>
            </c:ext>
          </c:extLst>
        </c:ser>
        <c:ser>
          <c:idx val="16"/>
          <c:order val="16"/>
          <c:tx>
            <c:strRef>
              <c:f>Sheet2!$R$1:$R$2</c:f>
              <c:strCache>
                <c:ptCount val="1"/>
                <c:pt idx="0">
                  <c:v>성북구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Sheet2!$R$3:$R$8</c:f>
              <c:numCache>
                <c:formatCode>General</c:formatCode>
                <c:ptCount val="5"/>
                <c:pt idx="0">
                  <c:v>6594</c:v>
                </c:pt>
                <c:pt idx="1">
                  <c:v>9679</c:v>
                </c:pt>
                <c:pt idx="2">
                  <c:v>9683</c:v>
                </c:pt>
                <c:pt idx="3">
                  <c:v>9595</c:v>
                </c:pt>
                <c:pt idx="4">
                  <c:v>1918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AA8-48C1-BF96-8FDCE26E7F11}"/>
            </c:ext>
          </c:extLst>
        </c:ser>
        <c:ser>
          <c:idx val="17"/>
          <c:order val="17"/>
          <c:tx>
            <c:strRef>
              <c:f>Sheet2!$S$1:$S$2</c:f>
              <c:strCache>
                <c:ptCount val="1"/>
                <c:pt idx="0">
                  <c:v>송파구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Sheet2!$S$3:$S$8</c:f>
              <c:numCache>
                <c:formatCode>General</c:formatCode>
                <c:ptCount val="5"/>
                <c:pt idx="0">
                  <c:v>8500</c:v>
                </c:pt>
                <c:pt idx="1">
                  <c:v>12057</c:v>
                </c:pt>
                <c:pt idx="2">
                  <c:v>12264</c:v>
                </c:pt>
                <c:pt idx="3">
                  <c:v>12188</c:v>
                </c:pt>
                <c:pt idx="4">
                  <c:v>2461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AA8-48C1-BF96-8FDCE26E7F11}"/>
            </c:ext>
          </c:extLst>
        </c:ser>
        <c:ser>
          <c:idx val="18"/>
          <c:order val="18"/>
          <c:tx>
            <c:strRef>
              <c:f>Sheet2!$T$1:$T$2</c:f>
              <c:strCache>
                <c:ptCount val="1"/>
                <c:pt idx="0">
                  <c:v>양천구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Sheet2!$T$3:$T$8</c:f>
              <c:numCache>
                <c:formatCode>General</c:formatCode>
                <c:ptCount val="5"/>
                <c:pt idx="0">
                  <c:v>4290</c:v>
                </c:pt>
                <c:pt idx="1">
                  <c:v>6054</c:v>
                </c:pt>
                <c:pt idx="2">
                  <c:v>6002</c:v>
                </c:pt>
                <c:pt idx="3">
                  <c:v>6162</c:v>
                </c:pt>
                <c:pt idx="4">
                  <c:v>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AA8-48C1-BF96-8FDCE26E7F11}"/>
            </c:ext>
          </c:extLst>
        </c:ser>
        <c:ser>
          <c:idx val="19"/>
          <c:order val="19"/>
          <c:tx>
            <c:strRef>
              <c:f>Sheet2!$U$1:$U$2</c:f>
              <c:strCache>
                <c:ptCount val="1"/>
                <c:pt idx="0">
                  <c:v>영등포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Sheet2!$U$3:$U$8</c:f>
              <c:numCache>
                <c:formatCode>General</c:formatCode>
                <c:ptCount val="5"/>
                <c:pt idx="0">
                  <c:v>7270</c:v>
                </c:pt>
                <c:pt idx="1">
                  <c:v>10503</c:v>
                </c:pt>
                <c:pt idx="2">
                  <c:v>10584</c:v>
                </c:pt>
                <c:pt idx="3">
                  <c:v>10823</c:v>
                </c:pt>
                <c:pt idx="4">
                  <c:v>2047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AA8-48C1-BF96-8FDCE26E7F11}"/>
            </c:ext>
          </c:extLst>
        </c:ser>
        <c:ser>
          <c:idx val="20"/>
          <c:order val="20"/>
          <c:tx>
            <c:strRef>
              <c:f>Sheet2!$V$1:$V$2</c:f>
              <c:strCache>
                <c:ptCount val="1"/>
                <c:pt idx="0">
                  <c:v>용산구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Sheet2!$V$3:$V$8</c:f>
              <c:numCache>
                <c:formatCode>General</c:formatCode>
                <c:ptCount val="5"/>
                <c:pt idx="0">
                  <c:v>6520</c:v>
                </c:pt>
                <c:pt idx="1">
                  <c:v>9339</c:v>
                </c:pt>
                <c:pt idx="2">
                  <c:v>9415</c:v>
                </c:pt>
                <c:pt idx="3">
                  <c:v>9413</c:v>
                </c:pt>
                <c:pt idx="4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AA8-48C1-BF96-8FDCE26E7F11}"/>
            </c:ext>
          </c:extLst>
        </c:ser>
        <c:ser>
          <c:idx val="21"/>
          <c:order val="21"/>
          <c:tx>
            <c:strRef>
              <c:f>Sheet2!$W$1:$W$2</c:f>
              <c:strCache>
                <c:ptCount val="1"/>
                <c:pt idx="0">
                  <c:v>은평구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Sheet2!$W$3:$W$8</c:f>
              <c:numCache>
                <c:formatCode>General</c:formatCode>
                <c:ptCount val="5"/>
                <c:pt idx="0">
                  <c:v>5703</c:v>
                </c:pt>
                <c:pt idx="1">
                  <c:v>8291</c:v>
                </c:pt>
                <c:pt idx="2">
                  <c:v>8286</c:v>
                </c:pt>
                <c:pt idx="3">
                  <c:v>8068</c:v>
                </c:pt>
                <c:pt idx="4">
                  <c:v>1685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AA8-48C1-BF96-8FDCE26E7F11}"/>
            </c:ext>
          </c:extLst>
        </c:ser>
        <c:ser>
          <c:idx val="22"/>
          <c:order val="22"/>
          <c:tx>
            <c:strRef>
              <c:f>Sheet2!$X$1:$X$2</c:f>
              <c:strCache>
                <c:ptCount val="1"/>
                <c:pt idx="0">
                  <c:v>종로구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Sheet2!$X$3:$X$8</c:f>
              <c:numCache>
                <c:formatCode>General</c:formatCode>
                <c:ptCount val="5"/>
                <c:pt idx="0">
                  <c:v>5880</c:v>
                </c:pt>
                <c:pt idx="1">
                  <c:v>8486</c:v>
                </c:pt>
                <c:pt idx="2">
                  <c:v>8454</c:v>
                </c:pt>
                <c:pt idx="3">
                  <c:v>8387</c:v>
                </c:pt>
                <c:pt idx="4">
                  <c:v>1693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AA8-48C1-BF96-8FDCE26E7F11}"/>
            </c:ext>
          </c:extLst>
        </c:ser>
        <c:ser>
          <c:idx val="23"/>
          <c:order val="23"/>
          <c:tx>
            <c:strRef>
              <c:f>Sheet2!$Y$1:$Y$2</c:f>
              <c:strCache>
                <c:ptCount val="1"/>
                <c:pt idx="0">
                  <c:v>중구 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Sheet2!$Y$3:$Y$8</c:f>
              <c:numCache>
                <c:formatCode>General</c:formatCode>
                <c:ptCount val="5"/>
                <c:pt idx="0">
                  <c:v>7992</c:v>
                </c:pt>
                <c:pt idx="1">
                  <c:v>11313</c:v>
                </c:pt>
                <c:pt idx="2">
                  <c:v>11309</c:v>
                </c:pt>
                <c:pt idx="3">
                  <c:v>11209</c:v>
                </c:pt>
                <c:pt idx="4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8AA8-48C1-BF96-8FDCE26E7F11}"/>
            </c:ext>
          </c:extLst>
        </c:ser>
        <c:ser>
          <c:idx val="24"/>
          <c:order val="24"/>
          <c:tx>
            <c:strRef>
              <c:f>Sheet2!$Z$1:$Z$2</c:f>
              <c:strCache>
                <c:ptCount val="1"/>
                <c:pt idx="0">
                  <c:v>중랑구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Sheet2!$Z$3:$Z$8</c:f>
              <c:numCache>
                <c:formatCode>General</c:formatCode>
                <c:ptCount val="5"/>
                <c:pt idx="0">
                  <c:v>5792</c:v>
                </c:pt>
                <c:pt idx="1">
                  <c:v>8466</c:v>
                </c:pt>
                <c:pt idx="2">
                  <c:v>8270</c:v>
                </c:pt>
                <c:pt idx="3">
                  <c:v>8323</c:v>
                </c:pt>
                <c:pt idx="4">
                  <c:v>1640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AA8-48C1-BF96-8FDCE26E7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18544"/>
        <c:axId val="137814800"/>
      </c:barChart>
      <c:catAx>
        <c:axId val="13781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14800"/>
        <c:crosses val="autoZero"/>
        <c:auto val="1"/>
        <c:lblAlgn val="ctr"/>
        <c:lblOffset val="100"/>
        <c:noMultiLvlLbl val="0"/>
      </c:catAx>
      <c:valAx>
        <c:axId val="13781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C7E4-74C8-4585-8126-5702420A5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0D1B4-9E65-489D-86E8-6DB03EF3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165E2-D356-47FB-A3B8-F44E7B9E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FFF5E-F0AC-48C1-B63C-0DC925FC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388B8-E216-4B72-BAD4-365288B6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1BA7-C4FB-442D-9C89-28AD1612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898DA-84C1-433D-8168-A1BE5A73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D42E-B130-49B4-9ADA-0436C294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176F7-2C38-4F7C-98B6-A60F6977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CDC8A-F894-4DFE-BBF9-01D2678F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7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630698-2B5B-4061-8606-15BD761E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D5FD5-2D50-4B48-AD33-6505DF6AF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6F51F-7644-4137-8B2F-BE9FA42F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02ACE-FC39-4522-A6EC-0117086A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AAF07-884D-4BFA-AFB0-1D21BEB1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8617-BCC0-43CA-91F2-43357A8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A9E50-E65F-4C16-BF57-0C93E3D2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D19F-F12D-4309-9DEC-8DD6CC01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D2FAB-80CA-4AC3-9635-34D06F31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26F68-E5D3-4C2B-84C0-97BA363C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EA072-12F3-4219-AC0A-E7240656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21B63-5653-4018-858F-87449941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3D375-3A43-4682-BF6F-6CEFCFEC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F9DE-835B-4CA5-BDB2-8F255037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38DE5-A5D7-4E9F-A2FB-07A4BF1E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6FBB-86B7-4F70-A023-0B72412B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2048B-F43F-4598-9F20-FB8176424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DC2D5-0038-4931-B701-54FB351F2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BC0B-AD97-494F-92E4-D93224A1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4262C-265F-4FA3-B22F-D66C936C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C0705-6578-48DE-AADD-7F465E64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51C7-0393-483B-BEFC-B83A0F17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E3F7D-7F26-4B09-A776-1ED8A1B9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84B43-90F6-4571-8783-BE0C27FD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C0693-7636-4428-ABB1-4C86823A2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37A465-15D2-4544-8C6D-24E4791EE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BB807-FF38-4209-8DD6-AB9EBB87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9E04E-437E-4C89-99B5-F99B27B5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A4028-A944-4592-BF81-07E81FAC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E89DB-0D6D-4718-9713-D39701B0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FE3D1-FC98-479A-9B5E-3A96099C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C33FE-2E2C-4A8A-9E7C-D10877CC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31C22-C139-4DBC-A322-628FFDDD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745DF-52CA-453D-A5CB-1EBACD2E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33F5F-65FF-444B-8E41-B06AF4C1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4A4D4-9C25-4C2C-B2D3-D58C05B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5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74B8-25D4-4A41-ACDA-ED5B461D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73EAF-3E6B-4E65-9075-8059A08C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BC4F6-D086-4AA2-A320-B787A4A07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D2AF7-987F-4133-84CC-F2296614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2932F-D2E3-4697-B1F0-0452D9E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95F66-E65D-4BFB-A475-EC82D43D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7E60F-5812-4B99-8A97-B3882AA4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45EB0-DCB0-4036-BEED-D579D8508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25A8A-FA39-4CD0-8B15-D9255A709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8DA61-9341-42D1-BD73-4A06D65E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68A29-C0DE-4996-93F8-ED77F87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A40BE-4C56-44DF-A000-3A7E3FD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8069DC-B9D8-4D03-B345-7B9968A7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3649F-F046-42DC-8808-A9BA3CF0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D37F6-DC43-4CDD-A417-8B34E9DD3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F658-083F-495F-83F0-03F46C993254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B3F84-247F-4D67-9988-EFAD521D0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0D41-05E7-4E34-B0E3-92398EBD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6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F8D-3463-4EBA-864D-B8237FA89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서울시 거주자</a:t>
            </a:r>
            <a:br>
              <a:rPr lang="ko-KR" altLang="en-US" dirty="0"/>
            </a:br>
            <a:r>
              <a:rPr lang="ko-KR" altLang="en-US" dirty="0"/>
              <a:t>건강제품 마케팅 대상추출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6B2C6-6C8B-43C8-84AC-9A39EE472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한국폴리텍대학</a:t>
            </a:r>
            <a:r>
              <a:rPr lang="ko-KR" altLang="en-US" dirty="0"/>
              <a:t> </a:t>
            </a:r>
            <a:r>
              <a:rPr lang="ko-KR" altLang="en-US" dirty="0" err="1"/>
              <a:t>광명융합기술교육원</a:t>
            </a:r>
            <a:r>
              <a:rPr lang="ko-KR" altLang="en-US" dirty="0"/>
              <a:t> 데이터분석과 </a:t>
            </a:r>
            <a:r>
              <a:rPr lang="en-US" altLang="ko-KR" dirty="0"/>
              <a:t>2021</a:t>
            </a:r>
            <a:r>
              <a:rPr lang="ko-KR" altLang="en-US" dirty="0"/>
              <a:t>학년 </a:t>
            </a:r>
            <a:r>
              <a:rPr lang="en-US" altLang="ko-KR" dirty="0"/>
              <a:t>2160340104 </a:t>
            </a:r>
            <a:r>
              <a:rPr lang="ko-KR" altLang="en-US" dirty="0"/>
              <a:t>이해니</a:t>
            </a:r>
          </a:p>
        </p:txBody>
      </p:sp>
    </p:spTree>
    <p:extLst>
      <p:ext uri="{BB962C8B-B14F-4D97-AF65-F5344CB8AC3E}">
        <p14:creationId xmlns:p14="http://schemas.microsoft.com/office/powerpoint/2010/main" val="36148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오염사업장이 가장 많은 지역구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01319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-- </a:t>
            </a:r>
            <a:r>
              <a:rPr lang="ko-KR" altLang="en-US" dirty="0"/>
              <a:t>최종 </a:t>
            </a:r>
            <a:r>
              <a:rPr lang="en-US" altLang="ko-KR" dirty="0"/>
              <a:t>: </a:t>
            </a:r>
            <a:r>
              <a:rPr lang="ko-KR" altLang="en-US" dirty="0"/>
              <a:t>오염물질 배출 설치 사업장이 가장 많은 구</a:t>
            </a:r>
          </a:p>
          <a:p>
            <a:r>
              <a:rPr lang="en-US" altLang="ko-KR" dirty="0"/>
              <a:t>SELECT GU FROM (</a:t>
            </a:r>
          </a:p>
          <a:p>
            <a:r>
              <a:rPr lang="en-US" altLang="ko-KR" dirty="0"/>
              <a:t>    SELECT COUNT(*), GU FROM(</a:t>
            </a:r>
          </a:p>
          <a:p>
            <a:r>
              <a:rPr lang="en-US" altLang="ko-KR" dirty="0"/>
              <a:t>        SELECT NVL(ADDR1, ADDR2) AS GU FROM (</a:t>
            </a:r>
          </a:p>
          <a:p>
            <a:r>
              <a:rPr lang="en-US" altLang="ko-KR" dirty="0"/>
              <a:t>            SELECT * FROM (</a:t>
            </a:r>
          </a:p>
          <a:p>
            <a:r>
              <a:rPr lang="en-US" altLang="ko-KR" dirty="0"/>
              <a:t>                SELECT LOCATION_ADDR, ROAD_ADDR, SUBSTR(LOCATION_ADDR,7,3) AS ADDR1, SUBSTR(ROAD_ADDR,7,3) AS ADDR2 FROM </a:t>
            </a:r>
          </a:p>
          <a:p>
            <a:r>
              <a:rPr lang="en-US" altLang="ko-KR" dirty="0"/>
              <a:t>                    (SELECT * FROM POLLUTION WHERE LOCATION_ADDR LIKE '%</a:t>
            </a:r>
            <a:r>
              <a:rPr lang="ko-KR" altLang="en-US" dirty="0"/>
              <a:t>서울특별시</a:t>
            </a:r>
            <a:r>
              <a:rPr lang="en-US" altLang="ko-KR" dirty="0"/>
              <a:t>%' OR ROAD_ADDR LIKE '%</a:t>
            </a:r>
            <a:r>
              <a:rPr lang="ko-KR" altLang="en-US" dirty="0"/>
              <a:t>서울특별시</a:t>
            </a:r>
            <a:r>
              <a:rPr lang="en-US" altLang="ko-KR" dirty="0"/>
              <a:t>%')</a:t>
            </a:r>
          </a:p>
          <a:p>
            <a:r>
              <a:rPr lang="en-US" altLang="ko-KR" dirty="0"/>
              <a:t>            )</a:t>
            </a:r>
          </a:p>
          <a:p>
            <a:r>
              <a:rPr lang="en-US" altLang="ko-KR" dirty="0"/>
              <a:t>        )</a:t>
            </a:r>
          </a:p>
          <a:p>
            <a:r>
              <a:rPr lang="en-US" altLang="ko-KR" dirty="0"/>
              <a:t>    ) GROUP BY GU ORDER BY COUNT(*) DESC </a:t>
            </a:r>
          </a:p>
          <a:p>
            <a:r>
              <a:rPr lang="en-US" altLang="ko-KR" dirty="0"/>
              <a:t>) WHERE ROWNUM = 1;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50431-C3D7-4B1B-A142-6A0BAA6C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1" y="1859181"/>
            <a:ext cx="581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연령대별</a:t>
            </a:r>
            <a:r>
              <a:rPr lang="en-US" altLang="ko-KR" sz="4400" dirty="0"/>
              <a:t>, GU</a:t>
            </a:r>
            <a:r>
              <a:rPr lang="ko-KR" altLang="en-US" sz="4400" dirty="0"/>
              <a:t>별 고객 수 추출하기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559180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-- </a:t>
            </a:r>
            <a:r>
              <a:rPr lang="ko-KR" altLang="en-US" sz="1100" dirty="0"/>
              <a:t>연령대별</a:t>
            </a:r>
            <a:r>
              <a:rPr lang="en-US" altLang="ko-KR" sz="1100" dirty="0"/>
              <a:t>, GU</a:t>
            </a:r>
            <a:r>
              <a:rPr lang="ko-KR" altLang="en-US" sz="1100" dirty="0"/>
              <a:t>별 고객 수 추출</a:t>
            </a:r>
          </a:p>
          <a:p>
            <a:r>
              <a:rPr lang="en-US" altLang="ko-KR" sz="1100" dirty="0"/>
              <a:t>SELECT GU, AGE_RANGE, COUNT(*) FROM (</a:t>
            </a:r>
          </a:p>
          <a:p>
            <a:r>
              <a:rPr lang="en-US" altLang="ko-KR" sz="1100" dirty="0"/>
              <a:t>    SELECT GU,</a:t>
            </a:r>
          </a:p>
          <a:p>
            <a:r>
              <a:rPr lang="en-US" altLang="ko-KR" sz="1100" dirty="0"/>
              <a:t>    CASE</a:t>
            </a:r>
          </a:p>
          <a:p>
            <a:r>
              <a:rPr lang="en-US" altLang="ko-KR" sz="1100" dirty="0"/>
              <a:t>        WHEN AGE BETWEEN 10 AND 19 THEN '10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20 AND 29 THEN '20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30 AND 39 THEN '30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40 AND 49 THEN '40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50 AND 59 THEN '50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60 AND 69 THEN '60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70 AND 79 THEN '70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ELSE '</a:t>
            </a:r>
            <a:r>
              <a:rPr lang="ko-KR" altLang="en-US" sz="1100" dirty="0"/>
              <a:t>기타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END AS AGE_RANGE</a:t>
            </a:r>
          </a:p>
          <a:p>
            <a:r>
              <a:rPr lang="en-US" altLang="ko-KR" sz="1100" dirty="0"/>
              <a:t>    FROM (</a:t>
            </a:r>
          </a:p>
          <a:p>
            <a:r>
              <a:rPr lang="en-US" altLang="ko-KR" sz="1100" dirty="0"/>
              <a:t>        SELECT </a:t>
            </a:r>
            <a:r>
              <a:rPr lang="en-US" altLang="ko-KR" sz="1100" dirty="0" err="1"/>
              <a:t>substr</a:t>
            </a:r>
            <a:r>
              <a:rPr lang="en-US" altLang="ko-KR" sz="1100" dirty="0"/>
              <a:t>(ADDRESS1, 4,3) as GU, </a:t>
            </a:r>
            <a:r>
              <a:rPr lang="en-US" altLang="ko-KR" sz="1100" dirty="0" err="1"/>
              <a:t>trunc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sysdate</a:t>
            </a:r>
            <a:r>
              <a:rPr lang="en-US" altLang="ko-KR" sz="1100" dirty="0"/>
              <a:t> - BIRTH_DT) / 365) as AGE FROM (</a:t>
            </a:r>
          </a:p>
          <a:p>
            <a:r>
              <a:rPr lang="en-US" altLang="ko-KR" sz="1100" dirty="0"/>
              <a:t>            SELECT * FROM (SELECT * FROM CUSTOMER WHERE SUBSTR(ADDRESS1, 0,2) = '</a:t>
            </a:r>
            <a:r>
              <a:rPr lang="ko-KR" altLang="en-US" sz="1100" dirty="0"/>
              <a:t>서울</a:t>
            </a:r>
            <a:r>
              <a:rPr lang="en-US" altLang="ko-KR" sz="1100" dirty="0"/>
              <a:t>') SEOUL</a:t>
            </a:r>
          </a:p>
          <a:p>
            <a:r>
              <a:rPr lang="en-US" altLang="ko-KR" sz="1100" dirty="0"/>
              <a:t>        )</a:t>
            </a:r>
          </a:p>
          <a:p>
            <a:r>
              <a:rPr lang="en-US" altLang="ko-KR" sz="1100" dirty="0"/>
              <a:t>    )</a:t>
            </a:r>
          </a:p>
          <a:p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GROUP BY GU, AGE_RANGE</a:t>
            </a:r>
          </a:p>
          <a:p>
            <a:r>
              <a:rPr lang="en-US" altLang="ko-KR" sz="1100" dirty="0"/>
              <a:t>ORDER BY COUNT(*) DESC;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DE4CAA-8817-4C48-8898-41EABF2F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48" y="1859181"/>
            <a:ext cx="2295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(Customer) </a:t>
            </a:r>
            <a:r>
              <a:rPr lang="ko-KR" altLang="en-US" dirty="0"/>
              <a:t>데이터와 연계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55918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-- </a:t>
            </a:r>
            <a:r>
              <a:rPr lang="ko-KR" altLang="en-US" sz="900" dirty="0"/>
              <a:t>두 개 </a:t>
            </a:r>
            <a:r>
              <a:rPr lang="en-US" altLang="ko-KR" sz="900" dirty="0"/>
              <a:t>JOIN : </a:t>
            </a:r>
            <a:r>
              <a:rPr lang="ko-KR" altLang="en-US" sz="900" dirty="0" err="1"/>
              <a:t>페기물이</a:t>
            </a:r>
            <a:r>
              <a:rPr lang="ko-KR" altLang="en-US" sz="900" dirty="0"/>
              <a:t> 가장 많은 지역의 </a:t>
            </a:r>
            <a:r>
              <a:rPr lang="en-US" altLang="ko-KR" sz="900" dirty="0"/>
              <a:t>=&gt; </a:t>
            </a:r>
            <a:r>
              <a:rPr lang="ko-KR" altLang="en-US" sz="900" dirty="0"/>
              <a:t>고객 </a:t>
            </a:r>
            <a:r>
              <a:rPr lang="ko-KR" altLang="en-US" sz="900" dirty="0" err="1"/>
              <a:t>연령대별가</a:t>
            </a:r>
            <a:r>
              <a:rPr lang="ko-KR" altLang="en-US" sz="900" dirty="0"/>
              <a:t> 가장 많은 분포 구하기 </a:t>
            </a:r>
            <a:r>
              <a:rPr lang="en-US" altLang="ko-KR" sz="900" dirty="0"/>
              <a:t>=&gt; 50</a:t>
            </a:r>
            <a:r>
              <a:rPr lang="ko-KR" altLang="en-US" sz="900" dirty="0"/>
              <a:t>대</a:t>
            </a:r>
          </a:p>
          <a:p>
            <a:r>
              <a:rPr lang="en-US" altLang="ko-KR" sz="900" dirty="0"/>
              <a:t>SELECT AGE_RANGE FROM (SELECT GU, AGE_RANGE, COUNT(*) AS COUNT FROM (</a:t>
            </a:r>
          </a:p>
          <a:p>
            <a:r>
              <a:rPr lang="en-US" altLang="ko-KR" sz="900" dirty="0"/>
              <a:t>        SELECT GU,</a:t>
            </a:r>
          </a:p>
          <a:p>
            <a:r>
              <a:rPr lang="en-US" altLang="ko-KR" sz="900" dirty="0"/>
              <a:t>        CASE</a:t>
            </a:r>
          </a:p>
          <a:p>
            <a:r>
              <a:rPr lang="en-US" altLang="ko-KR" sz="900" dirty="0"/>
              <a:t>            WHEN AGE BETWEEN 10 AND 19 THEN '10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20 AND 29 THEN '20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30 AND 39 THEN '30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40 AND 49 THEN '40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50 AND 59 THEN '50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60 AND 69 THEN '60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70 AND 79 THEN '70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ELSE '</a:t>
            </a:r>
            <a:r>
              <a:rPr lang="ko-KR" altLang="en-US" sz="900" dirty="0"/>
              <a:t>기타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END AS AGE_RANGE</a:t>
            </a:r>
          </a:p>
          <a:p>
            <a:r>
              <a:rPr lang="en-US" altLang="ko-KR" sz="900" dirty="0"/>
              <a:t>        FROM (</a:t>
            </a:r>
          </a:p>
          <a:p>
            <a:r>
              <a:rPr lang="en-US" altLang="ko-KR" sz="900" dirty="0"/>
              <a:t>            SELECT </a:t>
            </a:r>
            <a:r>
              <a:rPr lang="en-US" altLang="ko-KR" sz="900" dirty="0" err="1"/>
              <a:t>substr</a:t>
            </a:r>
            <a:r>
              <a:rPr lang="en-US" altLang="ko-KR" sz="900" dirty="0"/>
              <a:t>(ADDRESS1, 4,3) as GU, </a:t>
            </a:r>
            <a:r>
              <a:rPr lang="en-US" altLang="ko-KR" sz="900" dirty="0" err="1"/>
              <a:t>trunc</a:t>
            </a:r>
            <a:r>
              <a:rPr lang="en-US" altLang="ko-KR" sz="900" dirty="0"/>
              <a:t>((</a:t>
            </a:r>
            <a:r>
              <a:rPr lang="en-US" altLang="ko-KR" sz="900" dirty="0" err="1"/>
              <a:t>sysdate</a:t>
            </a:r>
            <a:r>
              <a:rPr lang="en-US" altLang="ko-KR" sz="900" dirty="0"/>
              <a:t> - BIRTH_DT) / 365) as AGE FROM (</a:t>
            </a:r>
          </a:p>
          <a:p>
            <a:r>
              <a:rPr lang="en-US" altLang="ko-KR" sz="900" dirty="0"/>
              <a:t>                SELECT * FROM (SELECT * FROM CUSTOMER WHERE SUBSTR(ADDRESS1, 0,2) = '</a:t>
            </a:r>
            <a:r>
              <a:rPr lang="ko-KR" altLang="en-US" sz="900" dirty="0"/>
              <a:t>서울</a:t>
            </a:r>
            <a:r>
              <a:rPr lang="en-US" altLang="ko-KR" sz="900" dirty="0"/>
              <a:t>') SEOUL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</a:t>
            </a:r>
          </a:p>
          <a:p>
            <a:r>
              <a:rPr lang="en-US" altLang="ko-KR" sz="900" dirty="0"/>
              <a:t>    )</a:t>
            </a:r>
          </a:p>
          <a:p>
            <a:r>
              <a:rPr lang="en-US" altLang="ko-KR" sz="900" dirty="0"/>
              <a:t>    GROUP BY GU, AGE_RANGE</a:t>
            </a:r>
          </a:p>
          <a:p>
            <a:r>
              <a:rPr lang="en-US" altLang="ko-KR" sz="900" dirty="0"/>
              <a:t>    ORDER BY COUNT(*) DESC) C</a:t>
            </a:r>
          </a:p>
          <a:p>
            <a:r>
              <a:rPr lang="en-US" altLang="ko-KR" sz="900" dirty="0"/>
              <a:t>INNER JOIN (SELECT GU FROM (</a:t>
            </a:r>
          </a:p>
          <a:p>
            <a:r>
              <a:rPr lang="en-US" altLang="ko-KR" sz="900" dirty="0"/>
              <a:t>        SELECT COUNT(*), GU FROM(</a:t>
            </a:r>
          </a:p>
          <a:p>
            <a:r>
              <a:rPr lang="en-US" altLang="ko-KR" sz="900" dirty="0"/>
              <a:t>            SELECT NVL(ADDR1, ADDR2) AS GU FROM (</a:t>
            </a:r>
          </a:p>
          <a:p>
            <a:r>
              <a:rPr lang="en-US" altLang="ko-KR" sz="900" dirty="0"/>
              <a:t>                SELECT * FROM (</a:t>
            </a:r>
          </a:p>
          <a:p>
            <a:r>
              <a:rPr lang="en-US" altLang="ko-KR" sz="9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900" dirty="0"/>
              <a:t>                        (SELECT * FROM POLLUTION WHERE LOCATION_ADDR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 OR ROAD_ADDR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%')</a:t>
            </a:r>
          </a:p>
          <a:p>
            <a:r>
              <a:rPr lang="en-US" altLang="ko-KR" sz="900" dirty="0"/>
              <a:t>                )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 GROUP BY GU ORDER BY COUNT(*) DESC </a:t>
            </a:r>
          </a:p>
          <a:p>
            <a:r>
              <a:rPr lang="en-US" altLang="ko-KR" sz="900" dirty="0"/>
              <a:t>    ) WHERE ROWNUM = 1) P ON</a:t>
            </a:r>
          </a:p>
          <a:p>
            <a:r>
              <a:rPr lang="en-US" altLang="ko-KR" sz="900" dirty="0"/>
              <a:t>C.GU = P.GU</a:t>
            </a:r>
          </a:p>
          <a:p>
            <a:r>
              <a:rPr lang="en-US" altLang="ko-KR" sz="900" dirty="0"/>
              <a:t>WHERE ROWNUM = 1;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C26308-3797-48F8-B819-5CF4D193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01" y="1859181"/>
            <a:ext cx="1085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마케팅 대상자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401973" y="1481676"/>
            <a:ext cx="6099495" cy="49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SELECT * FROM (</a:t>
            </a:r>
          </a:p>
          <a:p>
            <a:r>
              <a:rPr lang="en-US" altLang="ko-KR" sz="500" dirty="0"/>
              <a:t>    SELECT ID, NAME, MOBILE_NO, EMAIL, ADDRESS1,BIRTH_DT, GU,</a:t>
            </a:r>
          </a:p>
          <a:p>
            <a:r>
              <a:rPr lang="en-US" altLang="ko-KR" sz="500" dirty="0"/>
              <a:t>    CASE</a:t>
            </a:r>
          </a:p>
          <a:p>
            <a:r>
              <a:rPr lang="en-US" altLang="ko-KR" sz="500" dirty="0"/>
              <a:t>        WHEN AGE BETWEEN 10 AND 19 THEN '10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20 AND 29 THEN '20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30 AND 39 THEN '30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40 AND 49 THEN '40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50 AND 59 THEN '50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60 AND 69 THEN '60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70 AND 79 THEN '70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ELSE '</a:t>
            </a:r>
            <a:r>
              <a:rPr lang="ko-KR" altLang="en-US" sz="500" dirty="0"/>
              <a:t>기타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END AS AGE_RANGE</a:t>
            </a:r>
          </a:p>
          <a:p>
            <a:r>
              <a:rPr lang="en-US" altLang="ko-KR" sz="500" dirty="0"/>
              <a:t>    FROM (</a:t>
            </a:r>
          </a:p>
          <a:p>
            <a:r>
              <a:rPr lang="en-US" altLang="ko-KR" sz="500" dirty="0"/>
              <a:t>        SELECT ID, NAME, MOBILE_NO, EMAIL, ADDRESS1,BIRTH_DT,substr(ADDRESS1, 4,3) as GU, </a:t>
            </a:r>
            <a:r>
              <a:rPr lang="en-US" altLang="ko-KR" sz="500" dirty="0" err="1"/>
              <a:t>trunc</a:t>
            </a:r>
            <a:r>
              <a:rPr lang="en-US" altLang="ko-KR" sz="500" dirty="0"/>
              <a:t>((</a:t>
            </a:r>
            <a:r>
              <a:rPr lang="en-US" altLang="ko-KR" sz="500" dirty="0" err="1"/>
              <a:t>sysdate</a:t>
            </a:r>
            <a:r>
              <a:rPr lang="en-US" altLang="ko-KR" sz="500" dirty="0"/>
              <a:t> - BIRTH_DT) / 365) as AGE FROM  (</a:t>
            </a:r>
          </a:p>
          <a:p>
            <a:r>
              <a:rPr lang="en-US" altLang="ko-KR" sz="500" dirty="0"/>
              <a:t>            SELECT * FROM (SELECT * FROM CUSTOMER WHERE SUBSTR(ADDRESS1, 0,2) = '</a:t>
            </a:r>
            <a:r>
              <a:rPr lang="ko-KR" altLang="en-US" sz="500" dirty="0"/>
              <a:t>서울</a:t>
            </a:r>
            <a:r>
              <a:rPr lang="en-US" altLang="ko-KR" sz="500" dirty="0"/>
              <a:t>') SEOUL</a:t>
            </a:r>
          </a:p>
          <a:p>
            <a:r>
              <a:rPr lang="en-US" altLang="ko-KR" sz="500" dirty="0"/>
              <a:t>        )</a:t>
            </a:r>
          </a:p>
          <a:p>
            <a:r>
              <a:rPr lang="en-US" altLang="ko-KR" sz="500" dirty="0"/>
              <a:t>    )</a:t>
            </a:r>
          </a:p>
          <a:p>
            <a:r>
              <a:rPr lang="en-US" altLang="ko-KR" sz="500" dirty="0"/>
              <a:t>)</a:t>
            </a:r>
          </a:p>
          <a:p>
            <a:r>
              <a:rPr lang="en-US" altLang="ko-KR" sz="500" dirty="0"/>
              <a:t>WHERE AGE_RANGE = (</a:t>
            </a:r>
          </a:p>
          <a:p>
            <a:r>
              <a:rPr lang="en-US" altLang="ko-KR" sz="500" dirty="0"/>
              <a:t>SELECT AGE_RANGE FROM (SELECT GU, AGE_RANGE, COUNT(*) AS COUNT FROM (</a:t>
            </a:r>
          </a:p>
          <a:p>
            <a:r>
              <a:rPr lang="en-US" altLang="ko-KR" sz="500" dirty="0"/>
              <a:t>        SELECT GU,</a:t>
            </a:r>
          </a:p>
          <a:p>
            <a:r>
              <a:rPr lang="en-US" altLang="ko-KR" sz="500" dirty="0"/>
              <a:t>        CASE</a:t>
            </a:r>
          </a:p>
          <a:p>
            <a:r>
              <a:rPr lang="en-US" altLang="ko-KR" sz="500" dirty="0"/>
              <a:t>            WHEN AGE BETWEEN 10 AND 19 THEN '10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20 AND 29 THEN '20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30 AND 39 THEN '30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40 AND 49 THEN '40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50 AND 59 THEN '50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60 AND 69 THEN '60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70 AND 79 THEN '70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ELSE '</a:t>
            </a:r>
            <a:r>
              <a:rPr lang="ko-KR" altLang="en-US" sz="500" dirty="0"/>
              <a:t>기타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END AS AGE_RANGE</a:t>
            </a:r>
          </a:p>
          <a:p>
            <a:r>
              <a:rPr lang="en-US" altLang="ko-KR" sz="500" dirty="0"/>
              <a:t>        FROM (</a:t>
            </a:r>
          </a:p>
          <a:p>
            <a:r>
              <a:rPr lang="en-US" altLang="ko-KR" sz="500" dirty="0"/>
              <a:t>            SELECT </a:t>
            </a:r>
            <a:r>
              <a:rPr lang="en-US" altLang="ko-KR" sz="500" dirty="0" err="1"/>
              <a:t>substr</a:t>
            </a:r>
            <a:r>
              <a:rPr lang="en-US" altLang="ko-KR" sz="500" dirty="0"/>
              <a:t>(ADDRESS1, 4,3) as GU, </a:t>
            </a:r>
            <a:r>
              <a:rPr lang="en-US" altLang="ko-KR" sz="500" dirty="0" err="1"/>
              <a:t>trunc</a:t>
            </a:r>
            <a:r>
              <a:rPr lang="en-US" altLang="ko-KR" sz="500" dirty="0"/>
              <a:t>((</a:t>
            </a:r>
            <a:r>
              <a:rPr lang="en-US" altLang="ko-KR" sz="500" dirty="0" err="1"/>
              <a:t>sysdate</a:t>
            </a:r>
            <a:r>
              <a:rPr lang="en-US" altLang="ko-KR" sz="500" dirty="0"/>
              <a:t> - BIRTH_DT) / 365) as AGE FROM (</a:t>
            </a:r>
          </a:p>
          <a:p>
            <a:r>
              <a:rPr lang="en-US" altLang="ko-KR" sz="500" dirty="0"/>
              <a:t>                SELECT * FROM (SELECT * FROM CUSTOMER WHERE SUBSTR(ADDRESS1, 0,2) = '</a:t>
            </a:r>
            <a:r>
              <a:rPr lang="ko-KR" altLang="en-US" sz="500" dirty="0"/>
              <a:t>서울</a:t>
            </a:r>
            <a:r>
              <a:rPr lang="en-US" altLang="ko-KR" sz="500" dirty="0"/>
              <a:t>') SEOUL</a:t>
            </a:r>
          </a:p>
          <a:p>
            <a:r>
              <a:rPr lang="en-US" altLang="ko-KR" sz="500" dirty="0"/>
              <a:t>            )</a:t>
            </a:r>
          </a:p>
          <a:p>
            <a:r>
              <a:rPr lang="en-US" altLang="ko-KR" sz="500" dirty="0"/>
              <a:t>        )</a:t>
            </a:r>
          </a:p>
          <a:p>
            <a:r>
              <a:rPr lang="en-US" altLang="ko-KR" sz="500" dirty="0"/>
              <a:t>    )</a:t>
            </a:r>
          </a:p>
          <a:p>
            <a:r>
              <a:rPr lang="en-US" altLang="ko-KR" sz="500" dirty="0"/>
              <a:t>    GROUP BY GU, AGE_RANGE</a:t>
            </a:r>
          </a:p>
          <a:p>
            <a:r>
              <a:rPr lang="en-US" altLang="ko-KR" sz="500" dirty="0"/>
              <a:t>    ORDER BY COUNT(*) DESC) C</a:t>
            </a:r>
          </a:p>
          <a:p>
            <a:r>
              <a:rPr lang="en-US" altLang="ko-KR" sz="500" dirty="0"/>
              <a:t>INNER JOIN (SELECT GU FROM (</a:t>
            </a:r>
          </a:p>
          <a:p>
            <a:r>
              <a:rPr lang="en-US" altLang="ko-KR" sz="500" dirty="0"/>
              <a:t>        SELECT COUNT(*), GU FROM(</a:t>
            </a:r>
          </a:p>
          <a:p>
            <a:r>
              <a:rPr lang="en-US" altLang="ko-KR" sz="500" dirty="0"/>
              <a:t>            SELECT NVL(ADDR1, ADDR2) AS GU FROM (</a:t>
            </a:r>
          </a:p>
          <a:p>
            <a:r>
              <a:rPr lang="en-US" altLang="ko-KR" sz="500" dirty="0"/>
              <a:t>                SELECT * FROM (</a:t>
            </a:r>
          </a:p>
          <a:p>
            <a:r>
              <a:rPr lang="en-US" altLang="ko-KR" sz="5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500" dirty="0"/>
              <a:t>                        (SELECT * FROM POLLUTION WHERE LOCATION_ADDR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 OR ROAD_ADDR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%')</a:t>
            </a:r>
          </a:p>
          <a:p>
            <a:r>
              <a:rPr lang="en-US" altLang="ko-KR" sz="500" dirty="0"/>
              <a:t>                )</a:t>
            </a:r>
          </a:p>
          <a:p>
            <a:r>
              <a:rPr lang="en-US" altLang="ko-KR" sz="500" dirty="0"/>
              <a:t>            )</a:t>
            </a:r>
          </a:p>
          <a:p>
            <a:r>
              <a:rPr lang="en-US" altLang="ko-KR" sz="500" dirty="0"/>
              <a:t>        ) GROUP BY GU ORDER BY COUNT(*) DESC </a:t>
            </a:r>
          </a:p>
          <a:p>
            <a:r>
              <a:rPr lang="en-US" altLang="ko-KR" sz="500" dirty="0"/>
              <a:t>    ) WHERE ROWNUM = 1) P ON</a:t>
            </a:r>
          </a:p>
          <a:p>
            <a:r>
              <a:rPr lang="en-US" altLang="ko-KR" sz="500" dirty="0"/>
              <a:t>C.GU = P.GU</a:t>
            </a:r>
          </a:p>
          <a:p>
            <a:r>
              <a:rPr lang="en-US" altLang="ko-KR" sz="500" dirty="0"/>
              <a:t>WHERE ROWNUM = 1</a:t>
            </a:r>
          </a:p>
          <a:p>
            <a:r>
              <a:rPr lang="en-US" altLang="ko-KR" sz="500" dirty="0"/>
              <a:t>) AND GU = (</a:t>
            </a:r>
          </a:p>
          <a:p>
            <a:r>
              <a:rPr lang="en-US" altLang="ko-KR" sz="500" dirty="0"/>
              <a:t>    SELECT GU FROM (</a:t>
            </a:r>
          </a:p>
          <a:p>
            <a:r>
              <a:rPr lang="en-US" altLang="ko-KR" sz="500" dirty="0"/>
              <a:t>        SELECT COUNT(*), GU FROM(</a:t>
            </a:r>
          </a:p>
          <a:p>
            <a:r>
              <a:rPr lang="en-US" altLang="ko-KR" sz="500" dirty="0"/>
              <a:t>            SELECT NVL(ADDR1, ADDR2) AS GU FROM (</a:t>
            </a:r>
          </a:p>
          <a:p>
            <a:r>
              <a:rPr lang="en-US" altLang="ko-KR" sz="500" dirty="0"/>
              <a:t>                SELECT * FROM (</a:t>
            </a:r>
          </a:p>
          <a:p>
            <a:r>
              <a:rPr lang="en-US" altLang="ko-KR" sz="5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500" dirty="0"/>
              <a:t>                        (SELECT * FROM POLLUTION WHERE LOCATION_ADDR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 OR ROAD_ADDR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%')</a:t>
            </a:r>
          </a:p>
          <a:p>
            <a:r>
              <a:rPr lang="en-US" altLang="ko-KR" sz="500" dirty="0"/>
              <a:t>                )</a:t>
            </a:r>
          </a:p>
          <a:p>
            <a:r>
              <a:rPr lang="en-US" altLang="ko-KR" sz="500" dirty="0"/>
              <a:t>            )</a:t>
            </a:r>
          </a:p>
          <a:p>
            <a:r>
              <a:rPr lang="en-US" altLang="ko-KR" sz="500" dirty="0"/>
              <a:t>        ) GROUP BY GU ORDER BY COUNT(*) DESC </a:t>
            </a:r>
          </a:p>
          <a:p>
            <a:r>
              <a:rPr lang="en-US" altLang="ko-KR" sz="500" dirty="0"/>
              <a:t>    ) WHERE ROWNUM = 1</a:t>
            </a:r>
          </a:p>
          <a:p>
            <a:r>
              <a:rPr lang="en-US" altLang="ko-KR" sz="500" dirty="0"/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9A8B7-8E61-4F67-AA0E-DEB2B5CF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04" y="1486992"/>
            <a:ext cx="5179623" cy="22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CSV </a:t>
            </a:r>
            <a:r>
              <a:rPr lang="ko-KR" altLang="en-US" dirty="0"/>
              <a:t>파일로 </a:t>
            </a:r>
            <a:r>
              <a:rPr lang="en-US" altLang="ko-KR" dirty="0"/>
              <a:t>SPOOL =&gt; </a:t>
            </a:r>
            <a:r>
              <a:rPr lang="ko-KR" altLang="en-US" dirty="0"/>
              <a:t>실패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148119" cy="10064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-- </a:t>
            </a:r>
            <a:r>
              <a:rPr lang="ko-KR" altLang="en-US" sz="900" dirty="0"/>
              <a:t>한글 깨지는 오류 발생</a:t>
            </a:r>
            <a:r>
              <a:rPr lang="en-US" altLang="ko-KR" sz="900" dirty="0"/>
              <a:t>… </a:t>
            </a:r>
            <a:r>
              <a:rPr lang="ko-KR" altLang="en-US" sz="900" dirty="0"/>
              <a:t>해결 방법은 찾는 중</a:t>
            </a:r>
            <a:r>
              <a:rPr lang="en-US" altLang="ko-KR" sz="900" dirty="0"/>
              <a:t>!</a:t>
            </a:r>
            <a:endParaRPr lang="ko-KR" altLang="en-US" sz="900" dirty="0"/>
          </a:p>
          <a:p>
            <a:r>
              <a:rPr lang="en-US" altLang="ko-KR" sz="900" dirty="0"/>
              <a:t>SET FEEDBACK OFF</a:t>
            </a:r>
          </a:p>
          <a:p>
            <a:r>
              <a:rPr lang="en-US" altLang="ko-KR" sz="900" dirty="0"/>
              <a:t>SET HEAD ON</a:t>
            </a:r>
          </a:p>
          <a:p>
            <a:r>
              <a:rPr lang="en-US" altLang="ko-KR" sz="900" dirty="0"/>
              <a:t>SPOOL C:\kopo-04-database\project-2\pollution_customer.CSV</a:t>
            </a:r>
          </a:p>
          <a:p>
            <a:r>
              <a:rPr lang="en-US" altLang="ko-KR" sz="900" dirty="0"/>
              <a:t>SELECT /*csv*/ * FROM (</a:t>
            </a:r>
          </a:p>
          <a:p>
            <a:r>
              <a:rPr lang="en-US" altLang="ko-KR" sz="900" dirty="0"/>
              <a:t>    SELECT ID, NAME, MOBILE_NO, EMAIL, ADDRESS1,BIRTH_DT, GU,</a:t>
            </a:r>
          </a:p>
          <a:p>
            <a:r>
              <a:rPr lang="en-US" altLang="ko-KR" sz="900" dirty="0"/>
              <a:t>    CASE</a:t>
            </a:r>
          </a:p>
          <a:p>
            <a:r>
              <a:rPr lang="en-US" altLang="ko-KR" sz="900" dirty="0"/>
              <a:t>        WHEN AGE BETWEEN 10 AND 19 THEN '10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20 AND 29 THEN '20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30 AND 39 THEN '30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40 AND 49 THEN '40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50 AND 59 THEN '50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60 AND 69 THEN '60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70 AND 79 THEN '70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ELSE '</a:t>
            </a:r>
            <a:r>
              <a:rPr lang="ko-KR" altLang="en-US" sz="900" dirty="0"/>
              <a:t>기타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END AS AGE_RANGE</a:t>
            </a:r>
          </a:p>
          <a:p>
            <a:r>
              <a:rPr lang="en-US" altLang="ko-KR" sz="900" dirty="0"/>
              <a:t>    FROM (</a:t>
            </a:r>
          </a:p>
          <a:p>
            <a:r>
              <a:rPr lang="en-US" altLang="ko-KR" sz="900" dirty="0"/>
              <a:t>        SELECT ID, NAME, MOBILE_NO, EMAIL, ADDRESS1,BIRTH_DT,substr(ADDRESS1, 4,3) as GU, </a:t>
            </a:r>
            <a:r>
              <a:rPr lang="en-US" altLang="ko-KR" sz="900" dirty="0" err="1"/>
              <a:t>trunc</a:t>
            </a:r>
            <a:r>
              <a:rPr lang="en-US" altLang="ko-KR" sz="900" dirty="0"/>
              <a:t>((</a:t>
            </a:r>
            <a:r>
              <a:rPr lang="en-US" altLang="ko-KR" sz="900" dirty="0" err="1"/>
              <a:t>sysdate</a:t>
            </a:r>
            <a:r>
              <a:rPr lang="en-US" altLang="ko-KR" sz="900" dirty="0"/>
              <a:t> - BIRTH_DT) / 365) as AGE FROM  (</a:t>
            </a:r>
          </a:p>
          <a:p>
            <a:r>
              <a:rPr lang="en-US" altLang="ko-KR" sz="900" dirty="0"/>
              <a:t>            SELECT * FROM (SELECT * FROM CUSTOMER WHERE SUBSTR(ADDRESS1, 0,2) = '</a:t>
            </a:r>
            <a:r>
              <a:rPr lang="ko-KR" altLang="en-US" sz="900" dirty="0"/>
              <a:t>서울</a:t>
            </a:r>
            <a:r>
              <a:rPr lang="en-US" altLang="ko-KR" sz="900" dirty="0"/>
              <a:t>') SEOUL</a:t>
            </a:r>
          </a:p>
          <a:p>
            <a:r>
              <a:rPr lang="en-US" altLang="ko-KR" sz="900" dirty="0"/>
              <a:t>        )</a:t>
            </a:r>
          </a:p>
          <a:p>
            <a:r>
              <a:rPr lang="en-US" altLang="ko-KR" sz="900" dirty="0"/>
              <a:t>    )</a:t>
            </a:r>
          </a:p>
          <a:p>
            <a:r>
              <a:rPr lang="en-US" altLang="ko-KR" sz="900" dirty="0"/>
              <a:t>)</a:t>
            </a:r>
          </a:p>
          <a:p>
            <a:r>
              <a:rPr lang="en-US" altLang="ko-KR" sz="900" dirty="0"/>
              <a:t>WHERE AGE_RANGE = (</a:t>
            </a:r>
          </a:p>
          <a:p>
            <a:r>
              <a:rPr lang="en-US" altLang="ko-KR" sz="900" dirty="0"/>
              <a:t>SELECT AGE_RANGE FROM (SELECT GU, AGE_RANGE, COUNT(*) AS COUNT FROM (</a:t>
            </a:r>
          </a:p>
          <a:p>
            <a:r>
              <a:rPr lang="en-US" altLang="ko-KR" sz="900" dirty="0"/>
              <a:t>        SELECT GU,</a:t>
            </a:r>
          </a:p>
          <a:p>
            <a:r>
              <a:rPr lang="en-US" altLang="ko-KR" sz="900" dirty="0"/>
              <a:t>        CASE</a:t>
            </a:r>
          </a:p>
          <a:p>
            <a:r>
              <a:rPr lang="en-US" altLang="ko-KR" sz="900" dirty="0"/>
              <a:t>            WHEN AGE BETWEEN 10 AND 19 THEN '10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20 AND 29 THEN '20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30 AND 39 THEN '30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40 AND 49 THEN '40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50 AND 59 THEN '50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60 AND 69 THEN '60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70 AND 79 THEN '70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ELSE '</a:t>
            </a:r>
            <a:r>
              <a:rPr lang="ko-KR" altLang="en-US" sz="900" dirty="0"/>
              <a:t>기타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END AS AGE_RANGE</a:t>
            </a:r>
          </a:p>
          <a:p>
            <a:r>
              <a:rPr lang="en-US" altLang="ko-KR" sz="900" dirty="0"/>
              <a:t>        FROM (</a:t>
            </a:r>
          </a:p>
          <a:p>
            <a:r>
              <a:rPr lang="en-US" altLang="ko-KR" sz="900" dirty="0"/>
              <a:t>            SELECT </a:t>
            </a:r>
            <a:r>
              <a:rPr lang="en-US" altLang="ko-KR" sz="900" dirty="0" err="1"/>
              <a:t>substr</a:t>
            </a:r>
            <a:r>
              <a:rPr lang="en-US" altLang="ko-KR" sz="900" dirty="0"/>
              <a:t>(ADDRESS1, 4,3) as GU, </a:t>
            </a:r>
            <a:r>
              <a:rPr lang="en-US" altLang="ko-KR" sz="900" dirty="0" err="1"/>
              <a:t>trunc</a:t>
            </a:r>
            <a:r>
              <a:rPr lang="en-US" altLang="ko-KR" sz="900" dirty="0"/>
              <a:t>((</a:t>
            </a:r>
            <a:r>
              <a:rPr lang="en-US" altLang="ko-KR" sz="900" dirty="0" err="1"/>
              <a:t>sysdate</a:t>
            </a:r>
            <a:r>
              <a:rPr lang="en-US" altLang="ko-KR" sz="900" dirty="0"/>
              <a:t> - BIRTH_DT) / 365) as AGE FROM (</a:t>
            </a:r>
          </a:p>
          <a:p>
            <a:r>
              <a:rPr lang="en-US" altLang="ko-KR" sz="900" dirty="0"/>
              <a:t>                SELECT * FROM (SELECT * FROM CUSTOMER WHERE SUBSTR(ADDRESS1, 0,2) = '</a:t>
            </a:r>
            <a:r>
              <a:rPr lang="ko-KR" altLang="en-US" sz="900" dirty="0"/>
              <a:t>서울</a:t>
            </a:r>
            <a:r>
              <a:rPr lang="en-US" altLang="ko-KR" sz="900" dirty="0"/>
              <a:t>') SEOUL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</a:t>
            </a:r>
          </a:p>
          <a:p>
            <a:r>
              <a:rPr lang="en-US" altLang="ko-KR" sz="900" dirty="0"/>
              <a:t>    )</a:t>
            </a:r>
          </a:p>
          <a:p>
            <a:r>
              <a:rPr lang="en-US" altLang="ko-KR" sz="900" dirty="0"/>
              <a:t>    GROUP BY GU, AGE_RANGE</a:t>
            </a:r>
          </a:p>
          <a:p>
            <a:r>
              <a:rPr lang="en-US" altLang="ko-KR" sz="900" dirty="0"/>
              <a:t>    ORDER BY COUNT(*) DESC) C</a:t>
            </a:r>
          </a:p>
          <a:p>
            <a:r>
              <a:rPr lang="en-US" altLang="ko-KR" sz="900" dirty="0"/>
              <a:t>INNER JOIN (SELECT GU FROM (</a:t>
            </a:r>
          </a:p>
          <a:p>
            <a:r>
              <a:rPr lang="en-US" altLang="ko-KR" sz="900" dirty="0"/>
              <a:t>        SELECT COUNT(*), GU FROM(</a:t>
            </a:r>
          </a:p>
          <a:p>
            <a:r>
              <a:rPr lang="en-US" altLang="ko-KR" sz="900" dirty="0"/>
              <a:t>            SELECT NVL(ADDR1, ADDR2) AS GU FROM (</a:t>
            </a:r>
          </a:p>
          <a:p>
            <a:r>
              <a:rPr lang="en-US" altLang="ko-KR" sz="900" dirty="0"/>
              <a:t>                SELECT * FROM (</a:t>
            </a:r>
          </a:p>
          <a:p>
            <a:r>
              <a:rPr lang="en-US" altLang="ko-KR" sz="9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900" dirty="0"/>
              <a:t>                        (SELECT * FROM POLLUTION WHERE LOCATION_ADDR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 OR ROAD_ADDR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%')</a:t>
            </a:r>
          </a:p>
          <a:p>
            <a:r>
              <a:rPr lang="en-US" altLang="ko-KR" sz="900" dirty="0"/>
              <a:t>                )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 GROUP BY GU ORDER BY COUNT(*) DESC </a:t>
            </a:r>
          </a:p>
          <a:p>
            <a:r>
              <a:rPr lang="en-US" altLang="ko-KR" sz="900" dirty="0"/>
              <a:t>    ) WHERE ROWNUM = 1) P ON</a:t>
            </a:r>
          </a:p>
          <a:p>
            <a:r>
              <a:rPr lang="en-US" altLang="ko-KR" sz="900" dirty="0"/>
              <a:t>C.GU = P.GU</a:t>
            </a:r>
          </a:p>
          <a:p>
            <a:r>
              <a:rPr lang="en-US" altLang="ko-KR" sz="900" dirty="0"/>
              <a:t>WHERE ROWNUM = 1</a:t>
            </a:r>
          </a:p>
          <a:p>
            <a:r>
              <a:rPr lang="en-US" altLang="ko-KR" sz="900" dirty="0"/>
              <a:t>) AND GU = (</a:t>
            </a:r>
          </a:p>
          <a:p>
            <a:r>
              <a:rPr lang="en-US" altLang="ko-KR" sz="900" dirty="0"/>
              <a:t>    SELECT GU FROM (</a:t>
            </a:r>
          </a:p>
          <a:p>
            <a:r>
              <a:rPr lang="en-US" altLang="ko-KR" sz="900" dirty="0"/>
              <a:t>        SELECT COUNT(*), GU FROM(</a:t>
            </a:r>
          </a:p>
          <a:p>
            <a:r>
              <a:rPr lang="en-US" altLang="ko-KR" sz="900" dirty="0"/>
              <a:t>            SELECT NVL(ADDR1, ADDR2) AS GU FROM (</a:t>
            </a:r>
          </a:p>
          <a:p>
            <a:r>
              <a:rPr lang="en-US" altLang="ko-KR" sz="900" dirty="0"/>
              <a:t>                SELECT * FROM (</a:t>
            </a:r>
          </a:p>
          <a:p>
            <a:r>
              <a:rPr lang="en-US" altLang="ko-KR" sz="9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900" dirty="0"/>
              <a:t>                        (SELECT * FROM POLLUTION WHERE LOCATION_ADDR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 OR ROAD_ADDR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%')</a:t>
            </a:r>
          </a:p>
          <a:p>
            <a:r>
              <a:rPr lang="en-US" altLang="ko-KR" sz="900" dirty="0"/>
              <a:t>                )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 GROUP BY GU ORDER BY COUNT(*) DESC </a:t>
            </a:r>
          </a:p>
          <a:p>
            <a:r>
              <a:rPr lang="en-US" altLang="ko-KR" sz="900" dirty="0"/>
              <a:t>    ) WHERE ROWNUM = 1</a:t>
            </a:r>
          </a:p>
          <a:p>
            <a:r>
              <a:rPr lang="en-US" altLang="ko-KR" sz="900" dirty="0"/>
              <a:t>);</a:t>
            </a:r>
          </a:p>
          <a:p>
            <a:r>
              <a:rPr lang="en-US" altLang="ko-KR" sz="900" dirty="0"/>
              <a:t>SPOOL OFF;</a:t>
            </a:r>
          </a:p>
          <a:p>
            <a:r>
              <a:rPr lang="en-US" altLang="ko-KR" sz="900" dirty="0"/>
              <a:t>EXIT;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24BE2-85F0-44D7-B82E-FB2A324A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09" y="1859181"/>
            <a:ext cx="3892714" cy="24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ODBC, Excel</a:t>
            </a:r>
            <a:r>
              <a:rPr lang="ko-KR" altLang="en-US" dirty="0"/>
              <a:t>로 고객 목록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611B25-05B8-4513-ABAE-F44D4424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7" y="1427702"/>
            <a:ext cx="10868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ODBC, Excel</a:t>
            </a:r>
            <a:r>
              <a:rPr lang="ko-KR" altLang="en-US" dirty="0"/>
              <a:t>로 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0179A-01EF-4AD0-A9E4-55978781E9AA}"/>
              </a:ext>
            </a:extLst>
          </p:cNvPr>
          <p:cNvSpPr txBox="1"/>
          <p:nvPr/>
        </p:nvSpPr>
        <p:spPr>
          <a:xfrm>
            <a:off x="902077" y="1828800"/>
            <a:ext cx="86424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SELECT GU, AGE_RANGE, COUNT(*) FROM (</a:t>
            </a:r>
          </a:p>
          <a:p>
            <a:r>
              <a:rPr lang="en-US" altLang="ko-KR" sz="1400" dirty="0"/>
              <a:t>    SELECT GU,</a:t>
            </a:r>
          </a:p>
          <a:p>
            <a:r>
              <a:rPr lang="en-US" altLang="ko-KR" sz="1400" dirty="0"/>
              <a:t>    CASE</a:t>
            </a:r>
          </a:p>
          <a:p>
            <a:r>
              <a:rPr lang="en-US" altLang="ko-KR" sz="1400" dirty="0"/>
              <a:t>        WHEN AGE BETWEEN 10 AND 19 THEN '10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20 AND 29 THEN '20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30 AND 39 THEN '30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40 AND 49 THEN '40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50 AND 59 THEN '50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60 AND 69 THEN '60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70 AND 79 THEN '70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ELSE '</a:t>
            </a:r>
            <a:r>
              <a:rPr lang="ko-KR" altLang="en-US" sz="1400" dirty="0"/>
              <a:t>기타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END AS AGE_RANGE</a:t>
            </a:r>
          </a:p>
          <a:p>
            <a:r>
              <a:rPr lang="en-US" altLang="ko-KR" sz="1400" dirty="0"/>
              <a:t>    FROM (</a:t>
            </a:r>
          </a:p>
          <a:p>
            <a:r>
              <a:rPr lang="en-US" altLang="ko-KR" sz="1400" dirty="0"/>
              <a:t>        SELECT </a:t>
            </a:r>
            <a:r>
              <a:rPr lang="en-US" altLang="ko-KR" sz="1400" dirty="0" err="1"/>
              <a:t>substr</a:t>
            </a:r>
            <a:r>
              <a:rPr lang="en-US" altLang="ko-KR" sz="1400" dirty="0"/>
              <a:t>(ADDRESS1, 4,3) as GU, </a:t>
            </a:r>
            <a:r>
              <a:rPr lang="en-US" altLang="ko-KR" sz="1400" dirty="0" err="1"/>
              <a:t>trunc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sysdate</a:t>
            </a:r>
            <a:r>
              <a:rPr lang="en-US" altLang="ko-KR" sz="1400" dirty="0"/>
              <a:t> - BIRTH_DT) / 365) as AGE FROM (</a:t>
            </a:r>
          </a:p>
          <a:p>
            <a:r>
              <a:rPr lang="en-US" altLang="ko-KR" sz="1400" dirty="0"/>
              <a:t>            SELECT * FROM (SELECT * FROM CUSTOMER WHERE SUBSTR(ADDRESS1, 0,2) = '</a:t>
            </a:r>
            <a:r>
              <a:rPr lang="ko-KR" altLang="en-US" sz="1400" dirty="0"/>
              <a:t>서울</a:t>
            </a:r>
            <a:r>
              <a:rPr lang="en-US" altLang="ko-KR" sz="1400" dirty="0"/>
              <a:t>') SEOUL</a:t>
            </a:r>
          </a:p>
          <a:p>
            <a:r>
              <a:rPr lang="en-US" altLang="ko-KR" sz="1400" dirty="0"/>
              <a:t>        )</a:t>
            </a:r>
          </a:p>
          <a:p>
            <a:r>
              <a:rPr lang="en-US" altLang="ko-KR" sz="1400" dirty="0"/>
              <a:t>    )</a:t>
            </a:r>
          </a:p>
          <a:p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GROUP BY GU, AGE_RANGE</a:t>
            </a:r>
          </a:p>
          <a:p>
            <a:r>
              <a:rPr lang="en-US" altLang="ko-KR" sz="1400" dirty="0"/>
              <a:t>ORDER BY COUNT(*) DESC;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088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ODBC, Excel</a:t>
            </a:r>
            <a:r>
              <a:rPr lang="ko-KR" altLang="en-US" dirty="0"/>
              <a:t>로 데이터 시각화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4DD2A51-E3A2-4B65-A7BB-7C1B71C1D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741299"/>
              </p:ext>
            </p:extLst>
          </p:nvPr>
        </p:nvGraphicFramePr>
        <p:xfrm>
          <a:off x="3162605" y="1511300"/>
          <a:ext cx="5229225" cy="498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04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2096</Words>
  <Application>Microsoft Office PowerPoint</Application>
  <PresentationFormat>와이드스크린</PresentationFormat>
  <Paragraphs>227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서울시 거주자 건강제품 마케팅 대상추출</vt:lpstr>
      <vt:lpstr>오염사업장이 가장 많은 지역구 구하기</vt:lpstr>
      <vt:lpstr>연령대별, GU별 고객 수 추출하기</vt:lpstr>
      <vt:lpstr>고객(Customer) 데이터와 연계(Join)</vt:lpstr>
      <vt:lpstr>마케팅 대상자 구하기</vt:lpstr>
      <vt:lpstr>CSV 파일로 SPOOL =&gt; 실패</vt:lpstr>
      <vt:lpstr>ODBC, Excel로 고객 목록 출력</vt:lpstr>
      <vt:lpstr>ODBC, Excel로 데이터 시각화</vt:lpstr>
      <vt:lpstr>ODBC, Excel로 데이터 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2</cp:revision>
  <dcterms:created xsi:type="dcterms:W3CDTF">2021-05-09T14:43:12Z</dcterms:created>
  <dcterms:modified xsi:type="dcterms:W3CDTF">2021-05-09T14:59:52Z</dcterms:modified>
</cp:coreProperties>
</file>