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4" r:id="rId7"/>
    <p:sldId id="265" r:id="rId8"/>
    <p:sldId id="263" r:id="rId9"/>
    <p:sldId id="262" r:id="rId10"/>
    <p:sldId id="25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D1E0E-A138-4215-94D3-A278A8303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1D2DF5-FDD9-402C-8828-CE66A5786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8D2E5-3E2E-435C-9301-8D4E1FB1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667A-85A6-4219-8C49-E4D44115C4D4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9676D4-9482-48F1-BB05-7BA674C2F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69FD9-00AA-493A-850B-6121A512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4454-7F6E-4C24-82D2-B95FE5681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80336-6C8B-48AC-8F1E-9BB38500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8CD7D4-B24C-48C6-9726-A9A22D22D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E2DA7-5321-4E22-BDB0-3EDFEC51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667A-85A6-4219-8C49-E4D44115C4D4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70BCA8-21BF-45D0-B939-6E649B53E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77C282-F364-4E92-9613-14FE34BE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4454-7F6E-4C24-82D2-B95FE5681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25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774C6C-75C0-4990-AE07-0D70CDA53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8AEEA9-A0C2-4093-914E-346184C14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6790D-4646-404F-A3C9-FDAB8E2B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667A-85A6-4219-8C49-E4D44115C4D4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AC992-E73E-4087-BDAD-27CA27A4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086976-B4E7-47BC-9661-05C4932A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4454-7F6E-4C24-82D2-B95FE5681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50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D85E-A8CF-4C32-A98B-3AE532C36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930BF-658F-4CF1-BC95-CFDCA56A9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2B8DE5-2FCA-4613-9E64-27E26749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667A-85A6-4219-8C49-E4D44115C4D4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D8A30-4614-4EB1-8C3A-DA1641BE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E92D0-3E21-4951-9AB5-722C0857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4454-7F6E-4C24-82D2-B95FE5681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29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4A761-4A5B-4F15-A7CE-3182FC4E0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BEDBD2-A69C-4B24-BBDC-C45F16821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EB8C6C-CE4C-4D3C-A4AE-B3D9154C9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667A-85A6-4219-8C49-E4D44115C4D4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485D9-708A-4AE8-A21B-9C956DF0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72F345-0B71-423D-B0A2-411E38F5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4454-7F6E-4C24-82D2-B95FE5681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49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2ED72-E757-4FD4-9D7C-79FFAD08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509C5-FACE-4CF3-B3B4-F3401FD90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61ECC1-F1B4-4179-AF7C-773A9C8AF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5B519A-2A4A-41DE-B56C-74CA1A80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667A-85A6-4219-8C49-E4D44115C4D4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85EBE8-7C3C-428B-90A1-8773A45A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DCEE79-074D-4A41-88A8-C6D95D0C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4454-7F6E-4C24-82D2-B95FE5681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88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064EF-849A-4B20-BEF6-039BFD708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A54ECD-FE30-4EB0-8633-125D5B18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5FF85F-BAF2-4CDF-BC73-5A7BF551C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A69823-0A82-44BF-8603-4D95F2452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72F79A-62CF-4735-9DBA-71ACFC699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B7D2DC-B8EB-4721-8716-975A355B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667A-85A6-4219-8C49-E4D44115C4D4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F97DD9-D6AB-4B3E-B3C3-E56867F5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CD62E4-EF0A-4DA8-9E29-C513537A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4454-7F6E-4C24-82D2-B95FE5681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81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B81E9-5716-4951-A6C2-C2C48A288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7E5216-2B05-4C93-BF1A-BB547D3F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667A-85A6-4219-8C49-E4D44115C4D4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BD67A3-6411-4FF1-81FF-43C2DCB9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551616-E29D-49B7-9E7D-36998A2D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4454-7F6E-4C24-82D2-B95FE5681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57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53CA1D-D1FE-4731-80C7-AB65FF451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667A-85A6-4219-8C49-E4D44115C4D4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B19DD5-9AFC-4D43-A601-E70F7B1E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62C225-2262-4A8D-B2ED-5C08DF70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4454-7F6E-4C24-82D2-B95FE5681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33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9E7AE-FAD7-4497-894C-614628CB5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52897-5D68-4D7D-B90C-5711723A5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E675D2-6A9D-4DCF-9F32-0DB96258B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B871AE-2990-4334-B12E-498C1B2E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667A-85A6-4219-8C49-E4D44115C4D4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CFFAA9-9F97-48A6-8EDE-9323F086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6CE79-CDFD-4139-B17B-9023237F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4454-7F6E-4C24-82D2-B95FE5681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77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D3FBA-D894-47D5-B7D6-BB6A006CA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E2F2A0-F8EC-4940-9CAE-C26B5E6A0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6BD0FB-6DB8-4AE2-9911-7E98706D6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D9EAD-9665-4D91-950D-244410BC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667A-85A6-4219-8C49-E4D44115C4D4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242111-D329-4206-9C04-DD2D1889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C13491-A8BF-4610-A2F6-2B83BBF2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4454-7F6E-4C24-82D2-B95FE5681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6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2F5877-319D-4782-8E21-B5255E4A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931639-5DDE-4180-A17B-E77AF64E9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847BC-EF85-49E3-934A-3084196D6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C667A-85A6-4219-8C49-E4D44115C4D4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CE408C-FA45-4D6C-B350-862A4B191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EF431-1F67-4E46-BCA0-137D23096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64454-7F6E-4C24-82D2-B95FE5681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3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s://docs.oracle.com/cd/B19306_01/server.102/b14200/statements_6002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A830F-27AE-451C-B3EB-AC01384E44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Mview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9011BE-C809-4C79-BE02-F3BB515313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2021-05-28 </a:t>
            </a:r>
            <a:r>
              <a:rPr lang="ko-KR" altLang="en-US" dirty="0"/>
              <a:t>이해니</a:t>
            </a:r>
          </a:p>
        </p:txBody>
      </p:sp>
    </p:spTree>
    <p:extLst>
      <p:ext uri="{BB962C8B-B14F-4D97-AF65-F5344CB8AC3E}">
        <p14:creationId xmlns:p14="http://schemas.microsoft.com/office/powerpoint/2010/main" val="3294211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4B9D7-BDF0-4C66-A52B-3A5482B0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Mview </a:t>
            </a:r>
            <a:r>
              <a:rPr lang="ko-KR" altLang="en-US" b="1" dirty="0"/>
              <a:t>관련 파라미터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0F3D24E5-EE76-463B-8A9E-9BC93AED5A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995215"/>
              </p:ext>
            </p:extLst>
          </p:nvPr>
        </p:nvGraphicFramePr>
        <p:xfrm>
          <a:off x="308113" y="1690687"/>
          <a:ext cx="11486322" cy="4802190"/>
        </p:xfrm>
        <a:graphic>
          <a:graphicData uri="http://schemas.openxmlformats.org/drawingml/2006/table">
            <a:tbl>
              <a:tblPr/>
              <a:tblGrid>
                <a:gridCol w="2084458">
                  <a:extLst>
                    <a:ext uri="{9D8B030D-6E8A-4147-A177-3AD203B41FA5}">
                      <a16:colId xmlns:a16="http://schemas.microsoft.com/office/drawing/2014/main" val="2337316095"/>
                    </a:ext>
                  </a:extLst>
                </a:gridCol>
                <a:gridCol w="1421617">
                  <a:extLst>
                    <a:ext uri="{9D8B030D-6E8A-4147-A177-3AD203B41FA5}">
                      <a16:colId xmlns:a16="http://schemas.microsoft.com/office/drawing/2014/main" val="3871347750"/>
                    </a:ext>
                  </a:extLst>
                </a:gridCol>
                <a:gridCol w="7980247">
                  <a:extLst>
                    <a:ext uri="{9D8B030D-6E8A-4147-A177-3AD203B41FA5}">
                      <a16:colId xmlns:a16="http://schemas.microsoft.com/office/drawing/2014/main" val="2944849120"/>
                    </a:ext>
                  </a:extLst>
                </a:gridCol>
              </a:tblGrid>
              <a:tr h="4802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BUILD IMMEDIATE</a:t>
                      </a:r>
                    </a:p>
                  </a:txBody>
                  <a:tcPr marL="7991" marR="7991" marT="7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Mview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생성과 동시에 데이터들도 생성되는 옵션이다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991" marR="7991" marT="7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708363"/>
                  </a:ext>
                </a:extLst>
              </a:tr>
              <a:tr h="4802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BUILD DEFERRED</a:t>
                      </a:r>
                    </a:p>
                  </a:txBody>
                  <a:tcPr marL="7991" marR="7991" marT="7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Mview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생성을 수행하고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 안의 데이터들는 추후에 생성하는 옵션이다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991" marR="7991" marT="7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923314"/>
                  </a:ext>
                </a:extLst>
              </a:tr>
              <a:tr h="480219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REFRESH</a:t>
                      </a:r>
                    </a:p>
                  </a:txBody>
                  <a:tcPr marL="7991" marR="7991" marT="7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데이터를 새로고침하는 시기와 방법을 결정한다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991" marR="7991" marT="7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724318"/>
                  </a:ext>
                </a:extLst>
              </a:tr>
              <a:tr h="4802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 COMMIT</a:t>
                      </a:r>
                    </a:p>
                  </a:txBody>
                  <a:tcPr marL="7991" marR="7991" marT="7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기초 테이블에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COMMIT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발생할 때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REFRESH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되는 방법이다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991" marR="7991" marT="7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341739"/>
                  </a:ext>
                </a:extLst>
              </a:tr>
              <a:tr h="4802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 DEMAND</a:t>
                      </a:r>
                    </a:p>
                  </a:txBody>
                  <a:tcPr marL="7991" marR="7991" marT="7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DMBS_MVIEW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패키지를 실행한 경우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REFRESH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되는 방법이다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991" marR="7991" marT="7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009390"/>
                  </a:ext>
                </a:extLst>
              </a:tr>
              <a:tr h="4802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</a:p>
                  </a:txBody>
                  <a:tcPr marL="7991" marR="7991" marT="7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정의에 따라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Mview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전체가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Refresh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되는 방법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(AUTOMIC_REFRESH = TRUE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설정된 경우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991" marR="7991" marT="7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095568"/>
                  </a:ext>
                </a:extLst>
              </a:tr>
              <a:tr h="4802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FAST</a:t>
                      </a:r>
                    </a:p>
                  </a:txBody>
                  <a:tcPr marL="7991" marR="7991" marT="7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새로운 데이터가 삽입될 때마다 점진적으로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Refresh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되는 방법</a:t>
                      </a:r>
                    </a:p>
                  </a:txBody>
                  <a:tcPr marL="7991" marR="7991" marT="7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777936"/>
                  </a:ext>
                </a:extLst>
              </a:tr>
              <a:tr h="4802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FORCE</a:t>
                      </a:r>
                    </a:p>
                  </a:txBody>
                  <a:tcPr marL="7991" marR="7991" marT="7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FAST REFRESH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가능한지 확인하고 적용하거나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Complete Refresh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디폴트로 시행하기</a:t>
                      </a:r>
                    </a:p>
                  </a:txBody>
                  <a:tcPr marL="7991" marR="7991" marT="7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925093"/>
                  </a:ext>
                </a:extLst>
              </a:tr>
              <a:tr h="4802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NEVER</a:t>
                      </a:r>
                    </a:p>
                  </a:txBody>
                  <a:tcPr marL="7991" marR="7991" marT="7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REFRESH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쓰지 않도록 하기</a:t>
                      </a:r>
                    </a:p>
                  </a:txBody>
                  <a:tcPr marL="7991" marR="7991" marT="7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145090"/>
                  </a:ext>
                </a:extLst>
              </a:tr>
              <a:tr h="4802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UNABLE QUERY REWRITE</a:t>
                      </a:r>
                    </a:p>
                  </a:txBody>
                  <a:tcPr marL="7991" marR="7991" marT="7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Rewrite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사용을 위해서는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설정하면 됩니다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991" marR="7991" marT="79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310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40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22E81-2975-4A38-8CCD-15424E7B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Mview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695C3-A961-40CB-82CD-6F0E60572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Materialized View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약자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데이터를 보유하는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View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SUM, MIN, MAX, AVG, COUNT(*)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이런 명령어를 사용해 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대용량의 데이터를 자주 조회하는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Query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를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수행속도를 향상을 위해서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, 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Query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의 결과 만큼의 새로운 테이블과 데이터를 생성해 놓는 방법이다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.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0501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09242-4791-4E8C-A81D-DAEB7290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View</a:t>
            </a:r>
            <a:r>
              <a:rPr lang="ko-KR" altLang="en-US" b="1" dirty="0"/>
              <a:t>와 </a:t>
            </a:r>
            <a:r>
              <a:rPr lang="en-US" altLang="ko-KR" b="1" dirty="0"/>
              <a:t>Mview</a:t>
            </a:r>
            <a:r>
              <a:rPr lang="ko-KR" altLang="en-US" b="1" dirty="0"/>
              <a:t>의 차이는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2FC136-BF88-40C9-BA0A-07623948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일반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View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는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나눔고딕"/>
              </a:rPr>
              <a:t>논리적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나눔고딕"/>
              </a:rPr>
              <a:t>인 테이블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이고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, MView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는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나눔고딕"/>
              </a:rPr>
              <a:t>물리적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으로 존재하는 테이블</a:t>
            </a:r>
            <a:endParaRPr lang="en-US" altLang="ko-KR" b="0" i="0" dirty="0">
              <a:solidFill>
                <a:srgbClr val="333333"/>
              </a:solidFill>
              <a:effectLst/>
              <a:latin typeface="나눔고딕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물리적으로 존재한다는 것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= Data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가 일정 공간을 차지한다는 것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E54E540-5532-4CFF-96E8-7F2DFD250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50" y="3248233"/>
            <a:ext cx="4634346" cy="33147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3E22AF-9CD1-4DED-936F-28C23ED7C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3248233"/>
            <a:ext cx="5048250" cy="33147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6CC99A-2938-4389-AB11-1D566EF66328}"/>
              </a:ext>
            </a:extLst>
          </p:cNvPr>
          <p:cNvSpPr txBox="1"/>
          <p:nvPr/>
        </p:nvSpPr>
        <p:spPr>
          <a:xfrm>
            <a:off x="6305550" y="6173068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&lt;Mview&gt;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02662-9886-424A-A1C0-9B8F980184A4}"/>
              </a:ext>
            </a:extLst>
          </p:cNvPr>
          <p:cNvSpPr txBox="1"/>
          <p:nvPr/>
        </p:nvSpPr>
        <p:spPr>
          <a:xfrm>
            <a:off x="4477854" y="6170962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&lt;View&gt;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65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8ECE3-EC22-49F2-B5FE-B4819520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Mview</a:t>
            </a:r>
            <a:r>
              <a:rPr lang="ko-KR" altLang="en-US" b="1" dirty="0"/>
              <a:t>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747E6-8F01-490A-ABEB-A8B9FE26C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MView</a:t>
            </a:r>
            <a:r>
              <a:rPr lang="ko-KR" altLang="en-US" dirty="0"/>
              <a:t>를 만들어두면 </a:t>
            </a:r>
            <a:r>
              <a:rPr lang="en-US" altLang="ko-KR" dirty="0"/>
              <a:t>QUERY</a:t>
            </a:r>
            <a:r>
              <a:rPr lang="ko-KR" altLang="en-US" dirty="0"/>
              <a:t>의 수행속도를 증가 시킬 수 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SQL </a:t>
            </a:r>
            <a:r>
              <a:rPr lang="ko-KR" altLang="en-US" dirty="0"/>
              <a:t>응용프로그램에서 </a:t>
            </a:r>
            <a:r>
              <a:rPr lang="en-US" altLang="ko-KR" dirty="0"/>
              <a:t>MView </a:t>
            </a:r>
            <a:r>
              <a:rPr lang="ko-KR" altLang="en-US" dirty="0"/>
              <a:t>사용시 </a:t>
            </a:r>
            <a:r>
              <a:rPr lang="en-US" altLang="ko-KR" dirty="0"/>
              <a:t>DBA</a:t>
            </a:r>
            <a:r>
              <a:rPr lang="ko-KR" altLang="en-US" dirty="0"/>
              <a:t>는 프로그램에 영향을 끼치지 않고 언제든지 생성 및 제거가 가능하다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Mview</a:t>
            </a:r>
            <a:r>
              <a:rPr lang="ko-KR" altLang="en-US" dirty="0"/>
              <a:t>는 실행의 결과 행과 뷰 정의 모두 저장이 되고</a:t>
            </a:r>
            <a:r>
              <a:rPr lang="en-US" altLang="ko-KR" dirty="0"/>
              <a:t>, </a:t>
            </a:r>
            <a:r>
              <a:rPr lang="ko-KR" altLang="en-US" dirty="0"/>
              <a:t>실행 결과 행으로 만들어진 테이블은 일정 공간을 차지 해서 쉽게 꺼내쓸 수 있다</a:t>
            </a:r>
            <a:r>
              <a:rPr lang="en-US" altLang="ko-KR" dirty="0"/>
              <a:t>. 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Mview</a:t>
            </a:r>
            <a:r>
              <a:rPr lang="ko-KR" altLang="en-US" dirty="0"/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View Log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라는 오브젝트를 이용해서 동기화 작업을 하기 때문에 원본 데이터의 수정된 부분만 기록하여 동기화 작업을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dirty="0">
              <a:solidFill>
                <a:srgbClr val="000000"/>
              </a:solidFill>
              <a:latin typeface="-apple-system"/>
            </a:endParaRPr>
          </a:p>
          <a:p>
            <a:pPr>
              <a:lnSpc>
                <a:spcPct val="120000"/>
              </a:lnSpc>
            </a:pPr>
            <a:r>
              <a:rPr lang="en-US" altLang="ko-KR" dirty="0"/>
              <a:t>Mview</a:t>
            </a:r>
            <a:r>
              <a:rPr lang="ko-KR" altLang="en-US" dirty="0"/>
              <a:t>는 </a:t>
            </a:r>
            <a:r>
              <a:rPr lang="en-US" altLang="ko-KR" b="0" i="0" dirty="0">
                <a:solidFill>
                  <a:srgbClr val="323232"/>
                </a:solidFill>
                <a:effectLst/>
                <a:latin typeface="-apple-system"/>
              </a:rPr>
              <a:t>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ptimizer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가 실행계획을 작성할 때 참조</a:t>
            </a:r>
            <a:r>
              <a:rPr lang="ko-KR" altLang="en-US" b="0" i="0" dirty="0">
                <a:solidFill>
                  <a:srgbClr val="323232"/>
                </a:solidFill>
                <a:effectLst/>
                <a:latin typeface="-apple-system"/>
              </a:rPr>
              <a:t>하여 자동으로 빠른 방법을 선택한다</a:t>
            </a:r>
            <a:r>
              <a:rPr lang="en-US" altLang="ko-KR" b="0" i="0" dirty="0">
                <a:solidFill>
                  <a:srgbClr val="323232"/>
                </a:solidFill>
                <a:effectLst/>
                <a:latin typeface="-apple-system"/>
              </a:rPr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824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701EF-6579-41E4-AC8A-7CF5BED9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Create MView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FEA24-B326-42BA-AE71-3AC3FF83A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CREATE MATERIALIZED VIEW (oracle.com)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DCAC5FC-40B5-4750-91C2-696F213F4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630" y="2380441"/>
            <a:ext cx="5158740" cy="393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87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DA952-62C3-49ED-A1C3-ADDEA541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Mview </a:t>
            </a:r>
            <a:r>
              <a:rPr lang="ko-KR" altLang="en-US" b="1" dirty="0"/>
              <a:t>권한 부여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5D0880-D495-41C7-8722-478FEF048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DBA </a:t>
            </a:r>
            <a:r>
              <a:rPr lang="ko-KR" altLang="en-US" dirty="0"/>
              <a:t>계정으로 접속 </a:t>
            </a:r>
            <a:r>
              <a:rPr lang="en-US" altLang="ko-KR" dirty="0"/>
              <a:t>(SYSTEM / manager33)</a:t>
            </a:r>
          </a:p>
          <a:p>
            <a:endParaRPr lang="en-US" altLang="ko-KR" dirty="0"/>
          </a:p>
          <a:p>
            <a:r>
              <a:rPr lang="en-US" altLang="ko-KR" dirty="0"/>
              <a:t>GRANT QUERY REWRITE TO SCOTT;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GRANT CREATE MATERIALIZED VIEW TO SCOTT;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0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E8631-E76F-4AF5-9D21-11D76FD5A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QUERY REWRITE 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1B503B-F569-4340-B4F0-D9B5389DF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질의 재작성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래픽 4" descr="사용자 단색으로 채워진">
            <a:extLst>
              <a:ext uri="{FF2B5EF4-FFF2-40B4-BE49-F238E27FC236}">
                <a16:creationId xmlns:a16="http://schemas.microsoft.com/office/drawing/2014/main" id="{5E87FE1E-6717-4BE0-B99F-AEDF99BF2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5226" y="2560842"/>
            <a:ext cx="1617963" cy="1617963"/>
          </a:xfrm>
          <a:prstGeom prst="rect">
            <a:avLst/>
          </a:prstGeom>
        </p:spPr>
      </p:pic>
      <p:pic>
        <p:nvPicPr>
          <p:cNvPr id="7" name="그래픽 6" descr="사용자 단색으로 채워진">
            <a:extLst>
              <a:ext uri="{FF2B5EF4-FFF2-40B4-BE49-F238E27FC236}">
                <a16:creationId xmlns:a16="http://schemas.microsoft.com/office/drawing/2014/main" id="{8C641810-A9C1-465A-90FF-5C56A01D9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0460" y="2912624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8BF9DC-55AA-47C9-AA45-102850AD0A25}"/>
              </a:ext>
            </a:extLst>
          </p:cNvPr>
          <p:cNvSpPr txBox="1"/>
          <p:nvPr/>
        </p:nvSpPr>
        <p:spPr>
          <a:xfrm>
            <a:off x="1947526" y="388620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Mview </a:t>
            </a:r>
            <a:r>
              <a:rPr lang="ko-KR" altLang="en-US" b="1" dirty="0"/>
              <a:t>생성자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F94CFA-72CA-4CD6-A9B6-9BEC3244EB5D}"/>
              </a:ext>
            </a:extLst>
          </p:cNvPr>
          <p:cNvSpPr txBox="1"/>
          <p:nvPr/>
        </p:nvSpPr>
        <p:spPr>
          <a:xfrm>
            <a:off x="7913227" y="3886200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기타 </a:t>
            </a:r>
            <a:r>
              <a:rPr lang="en-US" altLang="ko-KR" b="1" dirty="0"/>
              <a:t>USER</a:t>
            </a:r>
            <a:endParaRPr lang="ko-KR" altLang="en-US" b="1" dirty="0"/>
          </a:p>
        </p:txBody>
      </p:sp>
      <p:pic>
        <p:nvPicPr>
          <p:cNvPr id="13" name="그래픽 12" descr="테이블 단색으로 채워진">
            <a:extLst>
              <a:ext uri="{FF2B5EF4-FFF2-40B4-BE49-F238E27FC236}">
                <a16:creationId xmlns:a16="http://schemas.microsoft.com/office/drawing/2014/main" id="{32CD1860-A4B1-4D21-8EDB-301CEBF91B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15843" y="4371948"/>
            <a:ext cx="914400" cy="914400"/>
          </a:xfrm>
          <a:prstGeom prst="rect">
            <a:avLst/>
          </a:prstGeom>
        </p:spPr>
      </p:pic>
      <p:pic>
        <p:nvPicPr>
          <p:cNvPr id="14" name="그래픽 13" descr="테이블 단색으로 채워진">
            <a:extLst>
              <a:ext uri="{FF2B5EF4-FFF2-40B4-BE49-F238E27FC236}">
                <a16:creationId xmlns:a16="http://schemas.microsoft.com/office/drawing/2014/main" id="{C0A21C17-F85F-49F6-9061-5228D1A414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0460" y="4390469"/>
            <a:ext cx="914400" cy="914400"/>
          </a:xfrm>
          <a:prstGeom prst="rect">
            <a:avLst/>
          </a:prstGeom>
        </p:spPr>
      </p:pic>
      <p:pic>
        <p:nvPicPr>
          <p:cNvPr id="15" name="그래픽 14" descr="테이블 단색으로 채워진">
            <a:extLst>
              <a:ext uri="{FF2B5EF4-FFF2-40B4-BE49-F238E27FC236}">
                <a16:creationId xmlns:a16="http://schemas.microsoft.com/office/drawing/2014/main" id="{B7D470F7-0BFE-478E-A44C-026C20832C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44860" y="4390469"/>
            <a:ext cx="914400" cy="91440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86CA83A-AD1D-41EB-8060-CB248022846C}"/>
              </a:ext>
            </a:extLst>
          </p:cNvPr>
          <p:cNvCxnSpPr>
            <a:cxnSpLocks/>
          </p:cNvCxnSpPr>
          <p:nvPr/>
        </p:nvCxnSpPr>
        <p:spPr>
          <a:xfrm>
            <a:off x="1873043" y="5089927"/>
            <a:ext cx="565140" cy="53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9C8285B-6607-4328-973C-EAA73FAC98E8}"/>
              </a:ext>
            </a:extLst>
          </p:cNvPr>
          <p:cNvCxnSpPr>
            <a:cxnSpLocks/>
          </p:cNvCxnSpPr>
          <p:nvPr/>
        </p:nvCxnSpPr>
        <p:spPr>
          <a:xfrm flipH="1">
            <a:off x="2969866" y="5108447"/>
            <a:ext cx="732195" cy="534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B35E6E9-4230-4F9C-922F-924A5EE5C6A2}"/>
              </a:ext>
            </a:extLst>
          </p:cNvPr>
          <p:cNvCxnSpPr>
            <a:cxnSpLocks/>
          </p:cNvCxnSpPr>
          <p:nvPr/>
        </p:nvCxnSpPr>
        <p:spPr>
          <a:xfrm>
            <a:off x="2787443" y="5108446"/>
            <a:ext cx="217" cy="56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96E482D-BC95-4F3E-89A4-F322F7154E6E}"/>
              </a:ext>
            </a:extLst>
          </p:cNvPr>
          <p:cNvSpPr/>
          <p:nvPr/>
        </p:nvSpPr>
        <p:spPr>
          <a:xfrm>
            <a:off x="1947309" y="5799821"/>
            <a:ext cx="1680051" cy="532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MView</a:t>
            </a:r>
            <a:endParaRPr lang="ko-KR" altLang="en-US" b="1" dirty="0"/>
          </a:p>
        </p:txBody>
      </p:sp>
      <p:pic>
        <p:nvPicPr>
          <p:cNvPr id="27" name="그래픽 26" descr="테이블 단색으로 채워진">
            <a:extLst>
              <a:ext uri="{FF2B5EF4-FFF2-40B4-BE49-F238E27FC236}">
                <a16:creationId xmlns:a16="http://schemas.microsoft.com/office/drawing/2014/main" id="{890EDA6C-FB54-47E4-A506-AE88F6EA7F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75522" y="4378277"/>
            <a:ext cx="914400" cy="914400"/>
          </a:xfrm>
          <a:prstGeom prst="rect">
            <a:avLst/>
          </a:prstGeom>
        </p:spPr>
      </p:pic>
      <p:pic>
        <p:nvPicPr>
          <p:cNvPr id="28" name="그래픽 27" descr="테이블 단색으로 채워진">
            <a:extLst>
              <a:ext uri="{FF2B5EF4-FFF2-40B4-BE49-F238E27FC236}">
                <a16:creationId xmlns:a16="http://schemas.microsoft.com/office/drawing/2014/main" id="{698C0710-9E10-4E23-A8C9-6A31B2A7A7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88133" y="4371948"/>
            <a:ext cx="914400" cy="914400"/>
          </a:xfrm>
          <a:prstGeom prst="rect">
            <a:avLst/>
          </a:prstGeom>
        </p:spPr>
      </p:pic>
      <p:pic>
        <p:nvPicPr>
          <p:cNvPr id="29" name="그래픽 28" descr="테이블 단색으로 채워진">
            <a:extLst>
              <a:ext uri="{FF2B5EF4-FFF2-40B4-BE49-F238E27FC236}">
                <a16:creationId xmlns:a16="http://schemas.microsoft.com/office/drawing/2014/main" id="{7D345289-3E96-41EF-B888-64B4935ACE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02533" y="4371948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844293-AF6F-4A6F-A13B-5254C6C29184}"/>
              </a:ext>
            </a:extLst>
          </p:cNvPr>
          <p:cNvSpPr txBox="1"/>
          <p:nvPr/>
        </p:nvSpPr>
        <p:spPr>
          <a:xfrm>
            <a:off x="7767350" y="5322964"/>
            <a:ext cx="159371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수행하면</a:t>
            </a:r>
            <a:r>
              <a:rPr lang="en-US" altLang="ko-KR" b="1" dirty="0">
                <a:solidFill>
                  <a:schemeClr val="bg1"/>
                </a:solidFill>
              </a:rPr>
              <a:t>?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416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E8631-E76F-4AF5-9D21-11D76FD5A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QUERY REWRITE 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1B503B-F569-4340-B4F0-D9B5389DF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질의 재작성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래픽 4" descr="사용자 단색으로 채워진">
            <a:extLst>
              <a:ext uri="{FF2B5EF4-FFF2-40B4-BE49-F238E27FC236}">
                <a16:creationId xmlns:a16="http://schemas.microsoft.com/office/drawing/2014/main" id="{5E87FE1E-6717-4BE0-B99F-AEDF99BF2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5226" y="2560842"/>
            <a:ext cx="1617963" cy="1617963"/>
          </a:xfrm>
          <a:prstGeom prst="rect">
            <a:avLst/>
          </a:prstGeom>
        </p:spPr>
      </p:pic>
      <p:pic>
        <p:nvPicPr>
          <p:cNvPr id="7" name="그래픽 6" descr="사용자 단색으로 채워진">
            <a:extLst>
              <a:ext uri="{FF2B5EF4-FFF2-40B4-BE49-F238E27FC236}">
                <a16:creationId xmlns:a16="http://schemas.microsoft.com/office/drawing/2014/main" id="{8C641810-A9C1-465A-90FF-5C56A01D9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0460" y="2912624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8BF9DC-55AA-47C9-AA45-102850AD0A25}"/>
              </a:ext>
            </a:extLst>
          </p:cNvPr>
          <p:cNvSpPr txBox="1"/>
          <p:nvPr/>
        </p:nvSpPr>
        <p:spPr>
          <a:xfrm>
            <a:off x="1947526" y="388620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Mview </a:t>
            </a:r>
            <a:r>
              <a:rPr lang="ko-KR" altLang="en-US" b="1" dirty="0"/>
              <a:t>생성자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F94CFA-72CA-4CD6-A9B6-9BEC3244EB5D}"/>
              </a:ext>
            </a:extLst>
          </p:cNvPr>
          <p:cNvSpPr txBox="1"/>
          <p:nvPr/>
        </p:nvSpPr>
        <p:spPr>
          <a:xfrm>
            <a:off x="7913227" y="3886200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기타 </a:t>
            </a:r>
            <a:r>
              <a:rPr lang="en-US" altLang="ko-KR" b="1" dirty="0"/>
              <a:t>USER</a:t>
            </a:r>
            <a:endParaRPr lang="ko-KR" altLang="en-US" b="1" dirty="0"/>
          </a:p>
        </p:txBody>
      </p:sp>
      <p:pic>
        <p:nvPicPr>
          <p:cNvPr id="13" name="그래픽 12" descr="테이블 단색으로 채워진">
            <a:extLst>
              <a:ext uri="{FF2B5EF4-FFF2-40B4-BE49-F238E27FC236}">
                <a16:creationId xmlns:a16="http://schemas.microsoft.com/office/drawing/2014/main" id="{32CD1860-A4B1-4D21-8EDB-301CEBF91B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15843" y="4371948"/>
            <a:ext cx="914400" cy="914400"/>
          </a:xfrm>
          <a:prstGeom prst="rect">
            <a:avLst/>
          </a:prstGeom>
        </p:spPr>
      </p:pic>
      <p:pic>
        <p:nvPicPr>
          <p:cNvPr id="14" name="그래픽 13" descr="테이블 단색으로 채워진">
            <a:extLst>
              <a:ext uri="{FF2B5EF4-FFF2-40B4-BE49-F238E27FC236}">
                <a16:creationId xmlns:a16="http://schemas.microsoft.com/office/drawing/2014/main" id="{C0A21C17-F85F-49F6-9061-5228D1A414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0460" y="4390469"/>
            <a:ext cx="914400" cy="914400"/>
          </a:xfrm>
          <a:prstGeom prst="rect">
            <a:avLst/>
          </a:prstGeom>
        </p:spPr>
      </p:pic>
      <p:pic>
        <p:nvPicPr>
          <p:cNvPr id="15" name="그래픽 14" descr="테이블 단색으로 채워진">
            <a:extLst>
              <a:ext uri="{FF2B5EF4-FFF2-40B4-BE49-F238E27FC236}">
                <a16:creationId xmlns:a16="http://schemas.microsoft.com/office/drawing/2014/main" id="{B7D470F7-0BFE-478E-A44C-026C20832C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44860" y="4390469"/>
            <a:ext cx="914400" cy="91440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86CA83A-AD1D-41EB-8060-CB248022846C}"/>
              </a:ext>
            </a:extLst>
          </p:cNvPr>
          <p:cNvCxnSpPr>
            <a:cxnSpLocks/>
          </p:cNvCxnSpPr>
          <p:nvPr/>
        </p:nvCxnSpPr>
        <p:spPr>
          <a:xfrm>
            <a:off x="1873043" y="5089927"/>
            <a:ext cx="565140" cy="53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9C8285B-6607-4328-973C-EAA73FAC98E8}"/>
              </a:ext>
            </a:extLst>
          </p:cNvPr>
          <p:cNvCxnSpPr>
            <a:cxnSpLocks/>
          </p:cNvCxnSpPr>
          <p:nvPr/>
        </p:nvCxnSpPr>
        <p:spPr>
          <a:xfrm flipH="1">
            <a:off x="2969866" y="5108447"/>
            <a:ext cx="732195" cy="534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B35E6E9-4230-4F9C-922F-924A5EE5C6A2}"/>
              </a:ext>
            </a:extLst>
          </p:cNvPr>
          <p:cNvCxnSpPr>
            <a:cxnSpLocks/>
          </p:cNvCxnSpPr>
          <p:nvPr/>
        </p:nvCxnSpPr>
        <p:spPr>
          <a:xfrm>
            <a:off x="2787443" y="5108446"/>
            <a:ext cx="217" cy="56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96E482D-BC95-4F3E-89A4-F322F7154E6E}"/>
              </a:ext>
            </a:extLst>
          </p:cNvPr>
          <p:cNvSpPr/>
          <p:nvPr/>
        </p:nvSpPr>
        <p:spPr>
          <a:xfrm>
            <a:off x="1947309" y="5799821"/>
            <a:ext cx="1680051" cy="532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MView</a:t>
            </a:r>
            <a:endParaRPr lang="ko-KR" altLang="en-US" b="1" dirty="0"/>
          </a:p>
        </p:txBody>
      </p:sp>
      <p:pic>
        <p:nvPicPr>
          <p:cNvPr id="27" name="그래픽 26" descr="테이블 단색으로 채워진">
            <a:extLst>
              <a:ext uri="{FF2B5EF4-FFF2-40B4-BE49-F238E27FC236}">
                <a16:creationId xmlns:a16="http://schemas.microsoft.com/office/drawing/2014/main" id="{890EDA6C-FB54-47E4-A506-AE88F6EA7F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75522" y="4378277"/>
            <a:ext cx="914400" cy="914400"/>
          </a:xfrm>
          <a:prstGeom prst="rect">
            <a:avLst/>
          </a:prstGeom>
        </p:spPr>
      </p:pic>
      <p:pic>
        <p:nvPicPr>
          <p:cNvPr id="28" name="그래픽 27" descr="테이블 단색으로 채워진">
            <a:extLst>
              <a:ext uri="{FF2B5EF4-FFF2-40B4-BE49-F238E27FC236}">
                <a16:creationId xmlns:a16="http://schemas.microsoft.com/office/drawing/2014/main" id="{698C0710-9E10-4E23-A8C9-6A31B2A7A7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88133" y="4371948"/>
            <a:ext cx="914400" cy="914400"/>
          </a:xfrm>
          <a:prstGeom prst="rect">
            <a:avLst/>
          </a:prstGeom>
        </p:spPr>
      </p:pic>
      <p:pic>
        <p:nvPicPr>
          <p:cNvPr id="29" name="그래픽 28" descr="테이블 단색으로 채워진">
            <a:extLst>
              <a:ext uri="{FF2B5EF4-FFF2-40B4-BE49-F238E27FC236}">
                <a16:creationId xmlns:a16="http://schemas.microsoft.com/office/drawing/2014/main" id="{7D345289-3E96-41EF-B888-64B4935ACE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02533" y="4371948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844293-AF6F-4A6F-A13B-5254C6C29184}"/>
              </a:ext>
            </a:extLst>
          </p:cNvPr>
          <p:cNvSpPr txBox="1"/>
          <p:nvPr/>
        </p:nvSpPr>
        <p:spPr>
          <a:xfrm>
            <a:off x="6793529" y="5492149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더 효율적인 </a:t>
            </a:r>
            <a:r>
              <a:rPr lang="en-US" altLang="ko-KR" b="1" dirty="0"/>
              <a:t>Mview</a:t>
            </a:r>
            <a:r>
              <a:rPr lang="ko-KR" altLang="en-US" b="1" dirty="0"/>
              <a:t>로 자동 실행</a:t>
            </a:r>
          </a:p>
        </p:txBody>
      </p:sp>
    </p:spTree>
    <p:extLst>
      <p:ext uri="{BB962C8B-B14F-4D97-AF65-F5344CB8AC3E}">
        <p14:creationId xmlns:p14="http://schemas.microsoft.com/office/powerpoint/2010/main" val="1148140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30D3C-7794-4A46-89BB-C73B213A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1A135-685A-4E24-B46B-53B771CAC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https://github.com/hennylee/kopo-04-database/blob/main/assignment/2021-05-27-database-MView.md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221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382</Words>
  <Application>Microsoft Office PowerPoint</Application>
  <PresentationFormat>와이드스크린</PresentationFormat>
  <Paragraphs>64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-apple-system</vt:lpstr>
      <vt:lpstr>나눔고딕</vt:lpstr>
      <vt:lpstr>맑은 고딕</vt:lpstr>
      <vt:lpstr>Arial</vt:lpstr>
      <vt:lpstr>Office 테마</vt:lpstr>
      <vt:lpstr>Mview</vt:lpstr>
      <vt:lpstr>Mview란?</vt:lpstr>
      <vt:lpstr>View와 Mview의 차이는?</vt:lpstr>
      <vt:lpstr>Mview의 장점</vt:lpstr>
      <vt:lpstr>Create MView</vt:lpstr>
      <vt:lpstr>Mview 권한 부여</vt:lpstr>
      <vt:lpstr>QUERY REWRITE 란?</vt:lpstr>
      <vt:lpstr>QUERY REWRITE 란?</vt:lpstr>
      <vt:lpstr>실습해보기</vt:lpstr>
      <vt:lpstr>Mview 관련 파라미터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Mview</dc:title>
  <dc:creator>이해니</dc:creator>
  <cp:lastModifiedBy>이해니</cp:lastModifiedBy>
  <cp:revision>6</cp:revision>
  <dcterms:created xsi:type="dcterms:W3CDTF">2021-05-27T23:08:13Z</dcterms:created>
  <dcterms:modified xsi:type="dcterms:W3CDTF">2021-05-28T00:15:47Z</dcterms:modified>
</cp:coreProperties>
</file>