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64" r:id="rId6"/>
    <p:sldId id="265" r:id="rId7"/>
    <p:sldId id="266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4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1" i="0" u="none" strike="noStrike" baseline="0">
                <a:effectLst/>
              </a:rPr>
              <a:t>코로나와 가계대출 </a:t>
            </a:r>
            <a:r>
              <a:rPr lang="ko-KR" altLang="en-US" sz="1400" b="1" i="0" u="none" strike="noStrike" baseline="0">
                <a:effectLst/>
              </a:rPr>
              <a:t>추이</a:t>
            </a:r>
            <a:endParaRPr lang="ko-KR" alt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'쿼리1'!$C$1</c:f>
              <c:strCache>
                <c:ptCount val="1"/>
                <c:pt idx="0">
                  <c:v>TOTAL_LOAN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'쿼리1'!$C$2:$C$11</c:f>
              <c:numCache>
                <c:formatCode>General</c:formatCode>
                <c:ptCount val="10"/>
                <c:pt idx="0">
                  <c:v>894614.9</c:v>
                </c:pt>
                <c:pt idx="1">
                  <c:v>904659.3</c:v>
                </c:pt>
                <c:pt idx="2">
                  <c:v>910373.5</c:v>
                </c:pt>
                <c:pt idx="3">
                  <c:v>915865.1</c:v>
                </c:pt>
                <c:pt idx="4">
                  <c:v>922478.6</c:v>
                </c:pt>
                <c:pt idx="5">
                  <c:v>930658.1</c:v>
                </c:pt>
                <c:pt idx="6">
                  <c:v>943492</c:v>
                </c:pt>
                <c:pt idx="7">
                  <c:v>955731.4</c:v>
                </c:pt>
                <c:pt idx="8">
                  <c:v>983369.2</c:v>
                </c:pt>
                <c:pt idx="9">
                  <c:v>991353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1862512"/>
        <c:axId val="1681863344"/>
      </c:lineChart>
      <c:lineChart>
        <c:grouping val="standard"/>
        <c:varyColors val="0"/>
        <c:ser>
          <c:idx val="0"/>
          <c:order val="0"/>
          <c:tx>
            <c:strRef>
              <c:f>'쿼리1'!$B$1</c:f>
              <c:strCache>
                <c:ptCount val="1"/>
                <c:pt idx="0">
                  <c:v>TOTAL_CORONA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'쿼리1'!$A$2:$A$11</c:f>
              <c:strCache>
                <c:ptCount val="10"/>
                <c:pt idx="0">
                  <c:v>20/02</c:v>
                </c:pt>
                <c:pt idx="1">
                  <c:v>20/03</c:v>
                </c:pt>
                <c:pt idx="2">
                  <c:v>20/04</c:v>
                </c:pt>
                <c:pt idx="3">
                  <c:v>20/05</c:v>
                </c:pt>
                <c:pt idx="4">
                  <c:v>20/06</c:v>
                </c:pt>
                <c:pt idx="5">
                  <c:v>20/07</c:v>
                </c:pt>
                <c:pt idx="6">
                  <c:v>20/08</c:v>
                </c:pt>
                <c:pt idx="7">
                  <c:v>20/09</c:v>
                </c:pt>
                <c:pt idx="8">
                  <c:v>20/11</c:v>
                </c:pt>
                <c:pt idx="9">
                  <c:v>20/12</c:v>
                </c:pt>
              </c:strCache>
            </c:strRef>
          </c:cat>
          <c:val>
            <c:numRef>
              <c:f>'쿼리1'!$B$2:$B$11</c:f>
              <c:numCache>
                <c:formatCode>General</c:formatCode>
                <c:ptCount val="10"/>
                <c:pt idx="0">
                  <c:v>80</c:v>
                </c:pt>
                <c:pt idx="1">
                  <c:v>391</c:v>
                </c:pt>
                <c:pt idx="2">
                  <c:v>156</c:v>
                </c:pt>
                <c:pt idx="3">
                  <c:v>229</c:v>
                </c:pt>
                <c:pt idx="4">
                  <c:v>459</c:v>
                </c:pt>
                <c:pt idx="5">
                  <c:v>281</c:v>
                </c:pt>
                <c:pt idx="6">
                  <c:v>2415</c:v>
                </c:pt>
                <c:pt idx="7">
                  <c:v>1306</c:v>
                </c:pt>
                <c:pt idx="8">
                  <c:v>2903</c:v>
                </c:pt>
                <c:pt idx="9">
                  <c:v>10408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27-4008-BA7A-0F29E9F93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213247"/>
        <c:axId val="311210751"/>
      </c:lineChart>
      <c:catAx>
        <c:axId val="168186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3344"/>
        <c:crosses val="autoZero"/>
        <c:auto val="1"/>
        <c:lblAlgn val="ctr"/>
        <c:lblOffset val="100"/>
        <c:noMultiLvlLbl val="0"/>
      </c:catAx>
      <c:valAx>
        <c:axId val="1681863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1862512"/>
        <c:crosses val="autoZero"/>
        <c:crossBetween val="between"/>
      </c:valAx>
      <c:valAx>
        <c:axId val="3112107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1213247"/>
        <c:crosses val="max"/>
        <c:crossBetween val="between"/>
      </c:valAx>
      <c:catAx>
        <c:axId val="3112132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12107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503F8-51F6-4045-B877-06BEC14B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F242E-E502-4B88-B4DE-07FCE5EA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C8A0C-59E2-4E49-8BAF-021B1AB2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60606-2972-41B7-B798-EACF50D7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AA733-2F64-4F72-9490-CF630D6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2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A683F-C542-4F03-B49F-53668E22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45AC1-5474-4C08-9BCB-D58F6E23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11691-1E01-4CB4-92D1-1B262166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2DEE9-A0E1-4F96-B315-4E08F192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AFFDC-63D7-4BCA-9E40-92CEDE3C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C348E-B786-4C5E-B69D-DC0BFDD6F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AF5866-2A34-46B8-B359-E73016F9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42F7-DC7C-4E0B-801C-58373CC3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E19BE-BE01-41EC-812F-3D1882E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E662A-CD03-44A8-B45D-40E369D3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43DA-6CB5-4784-AAA4-B47D9037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D809F-AF3F-447B-A064-E311D02B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63D7B-E8C8-4F76-96D4-B0F85209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C4E5-ED0A-4B20-8F54-4C5A6A4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47804-E2C9-4EFE-9673-D1537E18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928D-605A-4619-AB9E-02F8B279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C9331-E6C8-47C7-8083-E5B96816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6C688-5025-46A2-8498-08834537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2BA5B-68E0-4156-BAE8-6554126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671A4-AE86-4B29-B81E-3AA2269E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7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82E3-6B3B-4B8B-AE88-8AF62C4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75BE8-24FE-4B69-94FC-FF81E3B17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1FF15-19F6-4E62-B61E-0DE9CF779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56F95-9AE4-4D15-9C46-AD01BB1F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6B6EF-86FB-4E5A-8273-6F507B4E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B0CC2-C0D4-4610-B9D8-AA790AFA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4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965CC-DDEC-4851-BFD4-6C144840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C90A1-F532-44EC-A61B-BED586EA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E44B5-3942-4C8B-840B-92E13F905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950B6-2000-4B81-987D-3088B9DD2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1DB36-8C05-4DE9-90E5-DD555A201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9875C-4C33-4408-B8A6-3F750F4F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0694EE-A64B-4227-A043-40ED8704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4C5DA-FB3A-451C-BB11-BCE2296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8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99BF-EEFB-472E-800C-2DBBAE9B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E06FB-B10E-4BEF-9493-EC9BC3E3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3D8FD1-7D82-4346-BDCE-877195D1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CB5A2-D233-4EA9-82C1-3A6D2552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6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98A1E-5526-4D81-84E9-8327A22F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B95091-449B-4085-A9A0-72B8283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F3965-FA92-4BFC-8982-8EEA42B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BBAFB-8C4D-44CF-A34B-84ABF3AF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98B8C-C819-4662-BBC7-D2F029A3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8D110-0DC5-4426-819E-3941A5FB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B7B97-A922-4F88-B5FA-AEAADD2A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B36BD-5EC7-47D5-B914-13642C7A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1E708-7A6C-43E9-988A-39BDD5D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FAB1-ADA6-4B68-9638-B6B429E5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798706-7D5A-4B2E-9193-DE2FBBA6B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DBE6DC-98DE-4E38-8C5C-C32AC105B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DA5DE-277B-4E86-8974-3B45E4B3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D34EB-E974-4F07-96C0-A67DFAB7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AE09AB-1803-45A6-9623-FD870F22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9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43AC9-BCB4-4C32-80B6-5E720753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CD4B1-2ECE-4D1F-86AC-A0E4D9F1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484C9-345F-400F-9DC5-8E90C6E0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78E21-3F9A-49B7-BC9C-44538B39126B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7F6F-0B58-41B9-BFC2-7665C458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2BF5B-9568-47AF-AC88-74FEF30CB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4280-9EE2-4CAD-9A6F-3033F080A9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8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10339/S/2/datasetView.d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eoul.go.kr/dataList/OA-20279/S/1/datasetView.d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61218-5348-4843-B87D-31BF65166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데이터 </a:t>
            </a:r>
            <a:r>
              <a:rPr lang="en-US" altLang="ko-KR" b="1"/>
              <a:t>JOIN </a:t>
            </a:r>
            <a:br>
              <a:rPr lang="en-US" altLang="ko-KR" b="1"/>
            </a:br>
            <a:r>
              <a:rPr lang="ko-KR" altLang="en-US" b="1"/>
              <a:t>분석 및 시각화</a:t>
            </a:r>
            <a:endParaRPr lang="ko-KR" altLang="en-US" b="1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7D1CFD56-58BF-4534-B852-B15A65DC7633}"/>
              </a:ext>
            </a:extLst>
          </p:cNvPr>
          <p:cNvSpPr txBox="1">
            <a:spLocks/>
          </p:cNvSpPr>
          <p:nvPr/>
        </p:nvSpPr>
        <p:spPr>
          <a:xfrm>
            <a:off x="3322320" y="3556318"/>
            <a:ext cx="53466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외부 데이터 적재 미니 프로젝트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1F45F2-93DC-4B02-BD18-E1C43440D597}"/>
              </a:ext>
            </a:extLst>
          </p:cNvPr>
          <p:cNvSpPr txBox="1">
            <a:spLocks/>
          </p:cNvSpPr>
          <p:nvPr/>
        </p:nvSpPr>
        <p:spPr>
          <a:xfrm>
            <a:off x="838200" y="58086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한국폴리텍대학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광명융합기술교육원 데이터분석과 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2021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학년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2160340104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이해니</a:t>
            </a:r>
          </a:p>
        </p:txBody>
      </p:sp>
    </p:spTree>
    <p:extLst>
      <p:ext uri="{BB962C8B-B14F-4D97-AF65-F5344CB8AC3E}">
        <p14:creationId xmlns:p14="http://schemas.microsoft.com/office/powerpoint/2010/main" val="117373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주제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B2EC665-3BD9-4B6B-8824-4D981295749D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코로나 심화에 따른 가계대출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C8CAA01-2FD7-4EBA-A40F-E85C738CDBF5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코로나 발생 동향과 가계 대출 동향 데이터를 바탕으로 둘 사이의 연관관계를 분석한다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분석된 자료를 가계대출 부서의 상품 마케팅 기초 자료로 활용한다</a:t>
            </a:r>
            <a:r>
              <a:rPr lang="en-US" altLang="ko-KR" sz="1600" dirty="0"/>
              <a:t>. 16</a:t>
            </a:r>
          </a:p>
          <a:p>
            <a:endParaRPr lang="ko-KR" altLang="en-US" sz="1600" dirty="0"/>
          </a:p>
        </p:txBody>
      </p:sp>
      <p:pic>
        <p:nvPicPr>
          <p:cNvPr id="2050" name="Picture 2" descr="신종 코로나바이러스(코로나19)' 불안감이 바꿔 놓은 우리들의 일상생활 - 산업종합저널">
            <a:extLst>
              <a:ext uri="{FF2B5EF4-FFF2-40B4-BE49-F238E27FC236}">
                <a16:creationId xmlns:a16="http://schemas.microsoft.com/office/drawing/2014/main" id="{A3B239CA-2ECE-476D-8EA4-1EDE6ACEF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3"/>
          <a:stretch/>
        </p:blipFill>
        <p:spPr bwMode="auto">
          <a:xfrm>
            <a:off x="579887" y="2024042"/>
            <a:ext cx="3643577" cy="35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93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A5E1E6-120F-44FA-9579-3FF3BA88F56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200" b="1" dirty="0"/>
              <a:t>서울시 가계대출규모 통계</a:t>
            </a:r>
            <a:endParaRPr lang="en-US" altLang="ko-KR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5DE102-81F8-4091-87FA-7CB1BCDB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405967"/>
            <a:ext cx="3424229" cy="25266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FBAF090-1659-4EF4-8B97-CCE08CB45FE7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https://data.seoul.go.kr/dataList/10339/S/2/datasetView.do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개요 </a:t>
            </a:r>
            <a:r>
              <a:rPr lang="en-US" altLang="ko-KR" sz="1600" dirty="0"/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예금취급기관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, </a:t>
            </a:r>
            <a:r>
              <a:rPr lang="ko-KR" altLang="en-US" sz="1600" b="0" i="0" dirty="0" err="1">
                <a:solidFill>
                  <a:srgbClr val="535353"/>
                </a:solidFill>
                <a:effectLst/>
                <a:latin typeface="Noto Sans KR"/>
              </a:rPr>
              <a:t>비은행예금취급기관의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 가계대출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주요 특징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예급취급기관</a:t>
            </a:r>
            <a:r>
              <a:rPr lang="ko-KR" altLang="en-US" sz="1600" dirty="0"/>
              <a:t> 별 가계 대출 총합의 컬럼은 존재하지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숫자에 쉼표</a:t>
            </a:r>
            <a:r>
              <a:rPr lang="en-US" altLang="ko-KR" sz="1600" dirty="0"/>
              <a:t>(,) </a:t>
            </a:r>
            <a:r>
              <a:rPr lang="ko-KR" altLang="en-US" sz="1600" dirty="0"/>
              <a:t>사용이 많아 </a:t>
            </a:r>
            <a:r>
              <a:rPr lang="en-US" altLang="ko-KR" sz="1600" dirty="0"/>
              <a:t>TXT </a:t>
            </a:r>
            <a:r>
              <a:rPr lang="ko-KR" altLang="en-US" sz="1600" dirty="0"/>
              <a:t>파일로 제공된다</a:t>
            </a:r>
            <a:r>
              <a:rPr lang="en-US" altLang="ko-KR" sz="1600" dirty="0"/>
              <a:t>.</a:t>
            </a:r>
            <a:endParaRPr lang="ko-KR" altLang="en-US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5376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데이터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3973CB-CE40-4C1D-8938-D3EE64CB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" y="2374864"/>
            <a:ext cx="3291789" cy="22315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7E10EF6-5F6A-413E-B0AB-9118BF2F69E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2.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서울시 코로나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19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Noto Sans KR"/>
              </a:rPr>
              <a:t>확진자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 현황</a:t>
            </a:r>
            <a:endParaRPr lang="en-US" altLang="ko-KR" sz="3200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E9DB40B-C558-474C-BDC5-80FB90378A8C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출처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http://data.seoul.go.kr/dataList/OA-20279/S/1/datasetView.do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i="0" dirty="0">
                <a:solidFill>
                  <a:srgbClr val="000000"/>
                </a:solidFill>
                <a:effectLst/>
                <a:latin typeface="Noto Sans KR"/>
              </a:rPr>
              <a:t>개요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Noto Sans KR"/>
              </a:rPr>
              <a:t>: 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서울시 기준의 코로나</a:t>
            </a:r>
            <a:r>
              <a:rPr lang="en-US" altLang="ko-KR" sz="1600" b="0" i="0" dirty="0">
                <a:solidFill>
                  <a:srgbClr val="535353"/>
                </a:solidFill>
                <a:effectLst/>
                <a:latin typeface="Noto Sans KR"/>
              </a:rPr>
              <a:t>19 </a:t>
            </a:r>
            <a:r>
              <a:rPr lang="ko-KR" altLang="en-US" sz="1600" b="0" i="0" dirty="0" err="1">
                <a:solidFill>
                  <a:srgbClr val="535353"/>
                </a:solidFill>
                <a:effectLst/>
                <a:latin typeface="Noto Sans KR"/>
              </a:rPr>
              <a:t>확진자</a:t>
            </a:r>
            <a:r>
              <a:rPr lang="ko-KR" altLang="en-US" sz="1600" b="0" i="0" dirty="0">
                <a:solidFill>
                  <a:srgbClr val="535353"/>
                </a:solidFill>
                <a:effectLst/>
                <a:latin typeface="Noto Sans KR"/>
              </a:rPr>
              <a:t> 관련 정보 현황</a:t>
            </a:r>
            <a:endParaRPr lang="en-US" altLang="ko-KR" sz="1600" b="0" i="0" dirty="0">
              <a:solidFill>
                <a:srgbClr val="535353"/>
              </a:solidFill>
              <a:effectLst/>
              <a:latin typeface="Noto Sans KR"/>
            </a:endParaRPr>
          </a:p>
          <a:p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주요 특징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:  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각 컬럼이 </a:t>
            </a:r>
            <a:r>
              <a:rPr lang="ko-KR" altLang="en-US" sz="1600" dirty="0" err="1">
                <a:solidFill>
                  <a:srgbClr val="000000"/>
                </a:solidFill>
                <a:latin typeface="Noto Sans KR"/>
              </a:rPr>
              <a:t>확진자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1</a:t>
            </a:r>
            <a:r>
              <a:rPr lang="ko-KR" altLang="en-US" sz="1600" dirty="0">
                <a:solidFill>
                  <a:srgbClr val="000000"/>
                </a:solidFill>
                <a:latin typeface="Noto Sans KR"/>
              </a:rPr>
              <a:t>명이 발생했음을 의미한다</a:t>
            </a:r>
            <a:r>
              <a:rPr lang="en-US" altLang="ko-KR" sz="1600" dirty="0">
                <a:solidFill>
                  <a:srgbClr val="000000"/>
                </a:solidFill>
                <a:latin typeface="Noto Sans KR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8169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081D7-3FDD-4E8E-894D-2BAF2DC1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9" y="2186163"/>
            <a:ext cx="2977674" cy="366837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6DD08B-6D8B-44BD-9C00-6B60231B17D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3000" b="1" dirty="0"/>
              <a:t>1. </a:t>
            </a:r>
            <a:r>
              <a:rPr lang="ko-KR" altLang="en-US" sz="3200" b="1" dirty="0"/>
              <a:t>월별 코로나 </a:t>
            </a:r>
            <a:r>
              <a:rPr lang="ko-KR" altLang="en-US" sz="3200" b="1" dirty="0" err="1"/>
              <a:t>확진자</a:t>
            </a:r>
            <a:r>
              <a:rPr lang="ko-KR" altLang="en-US" sz="3200" b="1" dirty="0"/>
              <a:t> 수 추출</a:t>
            </a:r>
            <a:endParaRPr lang="en-US" altLang="ko-KR" sz="3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801AF01-563E-4A34-9701-06CAA8A6B31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SUBSTR(REGDATE,0,5) AS REGDATE, COUNT(ID) COUNT </a:t>
            </a:r>
          </a:p>
          <a:p>
            <a:pPr marL="0" indent="0">
              <a:buNone/>
            </a:pPr>
            <a:r>
              <a:rPr lang="en-US" altLang="ko-KR" sz="1600" dirty="0"/>
              <a:t>FROM CORONA </a:t>
            </a:r>
          </a:p>
          <a:p>
            <a:pPr marL="0" indent="0">
              <a:buNone/>
            </a:pPr>
            <a:r>
              <a:rPr lang="en-US" altLang="ko-KR" sz="1600" dirty="0"/>
              <a:t>GROUP BY SUBSTR(REGDATE,0,5) </a:t>
            </a:r>
          </a:p>
          <a:p>
            <a:pPr marL="0" indent="0">
              <a:buNone/>
            </a:pPr>
            <a:r>
              <a:rPr lang="en-US" altLang="ko-KR" sz="1600" dirty="0"/>
              <a:t>ORDER BY REGDATE;</a:t>
            </a:r>
          </a:p>
        </p:txBody>
      </p:sp>
    </p:spTree>
    <p:extLst>
      <p:ext uri="{BB962C8B-B14F-4D97-AF65-F5344CB8AC3E}">
        <p14:creationId xmlns:p14="http://schemas.microsoft.com/office/powerpoint/2010/main" val="10168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ADEF47-C927-480A-8ACE-799AEF5A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2088873"/>
            <a:ext cx="3158487" cy="393996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0DECFEB-B545-4992-BADC-931270713C45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월별 가계대출 총합 추출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51CD2F-77C1-4DC9-A5B9-9AB505D4DCE9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SELECT </a:t>
            </a:r>
          </a:p>
          <a:p>
            <a:pPr marL="0" indent="0">
              <a:buNone/>
            </a:pPr>
            <a:r>
              <a:rPr lang="en-US" altLang="ko-KR" sz="1600" dirty="0"/>
              <a:t>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</a:t>
            </a:r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</a:t>
            </a:r>
          </a:p>
          <a:p>
            <a:pPr marL="0" indent="0">
              <a:buNone/>
            </a:pPr>
            <a:r>
              <a:rPr lang="en-US" altLang="ko-KR" sz="1600" dirty="0"/>
              <a:t>FROM HOUSE_LOAN</a:t>
            </a:r>
          </a:p>
          <a:p>
            <a:pPr marL="0" indent="0">
              <a:buNone/>
            </a:pPr>
            <a:r>
              <a:rPr lang="en-US" altLang="ko-KR" sz="1600" dirty="0"/>
              <a:t> ORDER BY </a:t>
            </a:r>
            <a:r>
              <a:rPr lang="ko-KR" altLang="en-US" sz="1600" dirty="0"/>
              <a:t>기간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18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6363E191-D683-41FF-B056-6C1E178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101806"/>
            <a:ext cx="3761412" cy="3305929"/>
          </a:xfrm>
          <a:prstGeom prst="rect">
            <a:avLst/>
          </a:prstGeom>
          <a:effectLst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/>
              <a:t>3. JOIN</a:t>
            </a:r>
            <a:r>
              <a:rPr lang="ko-KR" altLang="en-US" sz="3200" b="1" dirty="0"/>
              <a:t>으로 데이터 결합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SELECT C.REGDATE, C.COUNT, H.TOTAL_LOAN</a:t>
            </a:r>
          </a:p>
          <a:p>
            <a:pPr marL="0" indent="0" latinLnBrk="0">
              <a:buNone/>
            </a:pPr>
            <a:r>
              <a:rPr lang="en-US" altLang="ko-KR" sz="1600" dirty="0"/>
              <a:t>FROM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COUNT(ID) COUNT, SUBSTR(REGDATE,0,5) AS REGDATE FROM CORONA GROUP BY SUBSTR(REGDATE,0,5) ORDER BY REGDATE</a:t>
            </a:r>
          </a:p>
          <a:p>
            <a:pPr marL="0" indent="0" latinLnBrk="0">
              <a:buNone/>
            </a:pPr>
            <a:r>
              <a:rPr lang="en-US" altLang="ko-KR" sz="1600" dirty="0"/>
              <a:t>) C, (</a:t>
            </a:r>
          </a:p>
          <a:p>
            <a:pPr marL="457200" lvl="1" indent="0" latinLnBrk="0">
              <a:buNone/>
            </a:pPr>
            <a:r>
              <a:rPr lang="en-US" altLang="ko-KR" sz="1600" dirty="0"/>
              <a:t>SELECT REPLACE(SUBSTR(</a:t>
            </a:r>
            <a:r>
              <a:rPr lang="ko-KR" altLang="en-US" sz="1600" dirty="0"/>
              <a:t>기간</a:t>
            </a:r>
            <a:r>
              <a:rPr lang="en-US" altLang="ko-KR" sz="1600" dirty="0"/>
              <a:t>,3),'.','/') AS REGDATE, (</a:t>
            </a:r>
            <a:r>
              <a:rPr lang="ko-KR" altLang="en-US" sz="1600" dirty="0"/>
              <a:t>예금취급기관 </a:t>
            </a:r>
            <a:r>
              <a:rPr lang="en-US" altLang="ko-KR" sz="1600" dirty="0"/>
              <a:t>+ </a:t>
            </a:r>
            <a:r>
              <a:rPr lang="ko-KR" altLang="en-US" sz="1600" dirty="0"/>
              <a:t>예금은행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주택담보대출 </a:t>
            </a:r>
            <a:r>
              <a:rPr lang="en-US" altLang="ko-KR" sz="1600" dirty="0"/>
              <a:t>+ </a:t>
            </a:r>
            <a:r>
              <a:rPr lang="ko-KR" altLang="en-US" sz="1600" dirty="0"/>
              <a:t>비은행예금취급기관</a:t>
            </a:r>
            <a:r>
              <a:rPr lang="en-US" altLang="ko-KR" sz="1600" dirty="0"/>
              <a:t> + </a:t>
            </a:r>
            <a:r>
              <a:rPr lang="ko-KR" altLang="en-US" sz="1600" dirty="0"/>
              <a:t>주택담보대출</a:t>
            </a:r>
            <a:r>
              <a:rPr lang="en-US" altLang="ko-KR" sz="1600" dirty="0"/>
              <a:t>2 + </a:t>
            </a:r>
            <a:r>
              <a:rPr lang="ko-KR" altLang="en-US" sz="1600" dirty="0"/>
              <a:t>상호저축은행 </a:t>
            </a:r>
            <a:r>
              <a:rPr lang="en-US" altLang="ko-KR" sz="1600" dirty="0"/>
              <a:t>+ </a:t>
            </a:r>
            <a:r>
              <a:rPr lang="ko-KR" altLang="en-US" sz="1600" dirty="0"/>
              <a:t>신용협동조합 </a:t>
            </a:r>
            <a:r>
              <a:rPr lang="en-US" altLang="ko-KR" sz="1600" dirty="0"/>
              <a:t>+ </a:t>
            </a:r>
            <a:r>
              <a:rPr lang="ko-KR" altLang="en-US" sz="1600" dirty="0"/>
              <a:t>상호금융 </a:t>
            </a:r>
            <a:r>
              <a:rPr lang="en-US" altLang="ko-KR" sz="1600" dirty="0"/>
              <a:t>+ </a:t>
            </a:r>
            <a:r>
              <a:rPr lang="ko-KR" altLang="en-US" sz="1600" dirty="0"/>
              <a:t>새마을금고 </a:t>
            </a:r>
            <a:r>
              <a:rPr lang="en-US" altLang="ko-KR" sz="1600" dirty="0"/>
              <a:t>+ </a:t>
            </a:r>
            <a:r>
              <a:rPr lang="ko-KR" altLang="en-US" sz="1600" dirty="0"/>
              <a:t>기타</a:t>
            </a:r>
            <a:r>
              <a:rPr lang="en-US" altLang="ko-KR" sz="1600" dirty="0"/>
              <a:t>) AS TOTAL_LOAN FROM HOUSE_LOAN ORDER BY </a:t>
            </a:r>
            <a:r>
              <a:rPr lang="ko-KR" altLang="en-US" sz="1600" dirty="0"/>
              <a:t>기간</a:t>
            </a:r>
          </a:p>
          <a:p>
            <a:pPr marL="0" indent="0" latinLnBrk="0">
              <a:buNone/>
            </a:pPr>
            <a:r>
              <a:rPr lang="en-US" altLang="ko-KR" sz="1600" dirty="0"/>
              <a:t>) H</a:t>
            </a:r>
          </a:p>
          <a:p>
            <a:pPr marL="0" indent="0" latinLnBrk="0">
              <a:buNone/>
            </a:pPr>
            <a:r>
              <a:rPr lang="en-US" altLang="ko-KR" sz="1600" dirty="0"/>
              <a:t>WHERE C.REGDATE = H.REGDATE;</a:t>
            </a:r>
          </a:p>
          <a:p>
            <a:endParaRPr lang="en-US" altLang="ko-KR" sz="24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0923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데이터시각화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가계대출 추이와 예측</a:t>
            </a:r>
            <a:endParaRPr lang="en-US" altLang="ko-KR" sz="32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D93A44-4AB7-48C2-AEB6-45ECEFCD5BB1}"/>
              </a:ext>
            </a:extLst>
          </p:cNvPr>
          <p:cNvSpPr txBox="1">
            <a:spLocks/>
          </p:cNvSpPr>
          <p:nvPr/>
        </p:nvSpPr>
        <p:spPr>
          <a:xfrm>
            <a:off x="648929" y="3146961"/>
            <a:ext cx="3222171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시각화 툴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EXCEL</a:t>
            </a:r>
          </a:p>
          <a:p>
            <a:r>
              <a:rPr lang="ko-KR" altLang="en-US" sz="2400" i="0" dirty="0">
                <a:solidFill>
                  <a:srgbClr val="000000"/>
                </a:solidFill>
                <a:effectLst/>
                <a:latin typeface="Noto Sans KR"/>
              </a:rPr>
              <a:t>데이터 연결 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Noto Sans KR"/>
              </a:rPr>
              <a:t>: ODBC</a:t>
            </a: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D4BCD63-AC68-4540-8C6B-0A4E2E7BF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8780001"/>
              </p:ext>
            </p:extLst>
          </p:nvPr>
        </p:nvGraphicFramePr>
        <p:xfrm>
          <a:off x="5203802" y="1611898"/>
          <a:ext cx="6423452" cy="458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571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393F-59A7-4DBC-8597-32593A7E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6141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ED34783-7361-44E1-9112-5FFB57C948A1}"/>
              </a:ext>
            </a:extLst>
          </p:cNvPr>
          <p:cNvSpPr txBox="1">
            <a:spLocks/>
          </p:cNvSpPr>
          <p:nvPr/>
        </p:nvSpPr>
        <p:spPr>
          <a:xfrm>
            <a:off x="5565667" y="899357"/>
            <a:ext cx="5810894" cy="60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b="1" dirty="0"/>
              <a:t>코로나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대출로 버티는 가계</a:t>
            </a:r>
            <a:endParaRPr lang="en-US" altLang="ko-KR" sz="3200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7152BD-94C6-4430-B944-13B7B02B064A}"/>
              </a:ext>
            </a:extLst>
          </p:cNvPr>
          <p:cNvSpPr txBox="1">
            <a:spLocks/>
          </p:cNvSpPr>
          <p:nvPr/>
        </p:nvSpPr>
        <p:spPr>
          <a:xfrm>
            <a:off x="5565667" y="1674422"/>
            <a:ext cx="5810894" cy="426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심화됨에 따라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인해 가계가 소득 감소 등의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직격탄을 맞아 가계대출 증가로 이어진 것으로 보인다</a:t>
            </a:r>
            <a:endParaRPr lang="en-US" altLang="ko-KR" sz="1600" b="0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latinLnBrk="0">
              <a:buNone/>
            </a:pPr>
            <a:endParaRPr lang="en-US" altLang="ko-KR" sz="1600" dirty="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코로나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확진자는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지속적으로 증가하는 추세로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경기 악화로 인해 향후에도 가계가 대출을 대폭 늘릴 것으로 </a:t>
            </a:r>
            <a:r>
              <a:rPr lang="ko-KR" altLang="en-US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예측된다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1026" name="Picture 2" descr="웹툰 - 홍보자료 - 알림마당 - 금융위원회">
            <a:extLst>
              <a:ext uri="{FF2B5EF4-FFF2-40B4-BE49-F238E27FC236}">
                <a16:creationId xmlns:a16="http://schemas.microsoft.com/office/drawing/2014/main" id="{4CD6C616-2827-4BF6-AE89-7F45B7668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14" y="2095520"/>
            <a:ext cx="3781586" cy="378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3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413</Words>
  <Application>Microsoft Office PowerPoint</Application>
  <PresentationFormat>와이드스크린</PresentationFormat>
  <Paragraphs>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Noto Sans KR</vt:lpstr>
      <vt:lpstr>맑은 고딕</vt:lpstr>
      <vt:lpstr>Arial</vt:lpstr>
      <vt:lpstr>Office 테마</vt:lpstr>
      <vt:lpstr>데이터 JOIN  분석 및 시각화</vt:lpstr>
      <vt:lpstr>주제</vt:lpstr>
      <vt:lpstr>데이터</vt:lpstr>
      <vt:lpstr>데이터</vt:lpstr>
      <vt:lpstr>SQL</vt:lpstr>
      <vt:lpstr>SQL</vt:lpstr>
      <vt:lpstr>SQL</vt:lpstr>
      <vt:lpstr>데이터시각화</vt:lpstr>
      <vt:lpstr>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전세자금대출 만기</dc:title>
  <dc:creator>이해니</dc:creator>
  <cp:lastModifiedBy>이해니</cp:lastModifiedBy>
  <cp:revision>9</cp:revision>
  <dcterms:created xsi:type="dcterms:W3CDTF">2021-05-10T01:11:12Z</dcterms:created>
  <dcterms:modified xsi:type="dcterms:W3CDTF">2021-05-11T05:18:19Z</dcterms:modified>
</cp:coreProperties>
</file>