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83" r:id="rId13"/>
    <p:sldId id="265" r:id="rId14"/>
    <p:sldId id="266" r:id="rId15"/>
    <p:sldId id="285" r:id="rId16"/>
    <p:sldId id="269" r:id="rId17"/>
    <p:sldId id="278" r:id="rId18"/>
    <p:sldId id="272" r:id="rId19"/>
    <p:sldId id="273" r:id="rId20"/>
    <p:sldId id="289" r:id="rId21"/>
    <p:sldId id="274" r:id="rId22"/>
    <p:sldId id="275" r:id="rId23"/>
  </p:sldIdLst>
  <p:sldSz cx="9144000" cy="6858000" type="screen4x3"/>
  <p:notesSz cx="6858000" cy="91805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6F7"/>
    <a:srgbClr val="CCECFF"/>
    <a:srgbClr val="004FEE"/>
    <a:srgbClr val="F8F8F8"/>
    <a:srgbClr val="003399"/>
    <a:srgbClr val="85CEFF"/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 autoAdjust="0"/>
    <p:restoredTop sz="9466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s-E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F48D826F-6015-48D8-8E9B-C8127F73F33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07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s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64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BA06794D-C85A-4B1E-89AD-A7B143CFE94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4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9CF9C-E3A6-46FB-8D20-C21B25ECD31E}" type="slidenum">
              <a:rPr lang="es-ES"/>
              <a:pPr/>
              <a:t>3</a:t>
            </a:fld>
            <a:endParaRPr lang="es-ES"/>
          </a:p>
        </p:txBody>
      </p:sp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7172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E4748D09-9F5E-4609-8EE8-702F7CABB876}" type="slidenum">
              <a:rPr lang="es-MX" sz="1200"/>
              <a:pPr algn="r" defTabSz="912813"/>
              <a:t>3</a:t>
            </a:fld>
            <a:endParaRPr lang="es-MX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5B070-DC0A-4DCE-BAD4-140B914FF943}" type="slidenum">
              <a:rPr lang="es-ES"/>
              <a:pPr/>
              <a:t>12</a:t>
            </a:fld>
            <a:endParaRPr lang="es-ES"/>
          </a:p>
        </p:txBody>
      </p:sp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A4E1BF3B-816F-49D1-86D7-E6CBFD51261D}" type="slidenum">
              <a:rPr lang="es-MX" sz="1200"/>
              <a:pPr algn="r" defTabSz="912813"/>
              <a:t>12</a:t>
            </a:fld>
            <a:endParaRPr lang="es-MX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6A222-31D1-46A4-AE51-7718BD6ADF76}" type="slidenum">
              <a:rPr lang="es-ES"/>
              <a:pPr/>
              <a:t>13</a:t>
            </a:fld>
            <a:endParaRPr lang="es-ES"/>
          </a:p>
        </p:txBody>
      </p:sp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44036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8D16A8E1-7C07-4B87-A081-26B8A545FA5A}" type="slidenum">
              <a:rPr lang="es-MX" sz="1200"/>
              <a:pPr algn="r" defTabSz="912813"/>
              <a:t>13</a:t>
            </a:fld>
            <a:endParaRPr lang="es-MX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2F12B-45D1-4E29-A9D3-2762FA5B1C78}" type="slidenum">
              <a:rPr lang="es-ES"/>
              <a:pPr/>
              <a:t>15</a:t>
            </a:fld>
            <a:endParaRPr lang="es-ES"/>
          </a:p>
        </p:txBody>
      </p:sp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34820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FCB79583-4F3F-45D8-A776-C451DF5C0DD4}" type="slidenum">
              <a:rPr lang="es-MX" sz="1200"/>
              <a:pPr algn="r" defTabSz="912813"/>
              <a:t>15</a:t>
            </a:fld>
            <a:endParaRPr lang="es-MX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53AF7-3472-402E-A9FE-A0B942D9ECF1}" type="slidenum">
              <a:rPr lang="es-ES"/>
              <a:pPr/>
              <a:t>17</a:t>
            </a:fld>
            <a:endParaRPr lang="es-ES"/>
          </a:p>
        </p:txBody>
      </p:sp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36868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DD920FD3-EBB3-4A39-BBB7-833D6EB8DB4F}" type="slidenum">
              <a:rPr lang="es-MX" sz="1200"/>
              <a:pPr algn="r" defTabSz="912813"/>
              <a:t>17</a:t>
            </a:fld>
            <a:endParaRPr lang="es-MX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586FD-EA14-4E45-B59B-729522E54D99}" type="slidenum">
              <a:rPr lang="es-ES"/>
              <a:pPr/>
              <a:t>18</a:t>
            </a:fld>
            <a:endParaRPr lang="es-ES"/>
          </a:p>
        </p:txBody>
      </p:sp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38916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2FD20018-95B9-4424-913B-976230080F3D}" type="slidenum">
              <a:rPr lang="es-MX" sz="1200"/>
              <a:pPr algn="r" defTabSz="912813"/>
              <a:t>18</a:t>
            </a:fld>
            <a:endParaRPr lang="es-MX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6DEE-3083-4B82-9E9B-AE2320D89751}" type="slidenum">
              <a:rPr lang="es-ES"/>
              <a:pPr/>
              <a:t>4</a:t>
            </a:fld>
            <a:endParaRPr lang="es-ES"/>
          </a:p>
        </p:txBody>
      </p:sp>
      <p:sp>
        <p:nvSpPr>
          <p:cNvPr id="92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9220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058D6DCD-7E3C-4506-BA19-7884EECDCBDF}" type="slidenum">
              <a:rPr lang="es-MX" sz="1200"/>
              <a:pPr algn="r" defTabSz="912813"/>
              <a:t>4</a:t>
            </a:fld>
            <a:endParaRPr lang="es-MX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FEC8E-1782-4B64-AB91-1B379101E2B8}" type="slidenum">
              <a:rPr lang="es-ES"/>
              <a:pPr/>
              <a:t>5</a:t>
            </a:fld>
            <a:endParaRPr lang="es-ES"/>
          </a:p>
        </p:txBody>
      </p:sp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11268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7D750943-CF34-4226-B293-577CF2501571}" type="slidenum">
              <a:rPr lang="es-MX" sz="1200"/>
              <a:pPr algn="r" defTabSz="912813"/>
              <a:t>5</a:t>
            </a:fld>
            <a:endParaRPr lang="es-MX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BA058-9C88-446C-B7BB-22E0A4CEE5C9}" type="slidenum">
              <a:rPr lang="es-ES"/>
              <a:pPr/>
              <a:t>6</a:t>
            </a:fld>
            <a:endParaRPr lang="es-ES"/>
          </a:p>
        </p:txBody>
      </p:sp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13316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4033F8F8-8F71-42AA-B7D4-17F9C9C49301}" type="slidenum">
              <a:rPr lang="es-MX" sz="1200"/>
              <a:pPr algn="r" defTabSz="912813"/>
              <a:t>6</a:t>
            </a:fld>
            <a:endParaRPr lang="es-MX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3060D-C727-43F6-8A02-12501743DC3D}" type="slidenum">
              <a:rPr lang="es-ES"/>
              <a:pPr/>
              <a:t>7</a:t>
            </a:fld>
            <a:endParaRPr lang="es-ES"/>
          </a:p>
        </p:txBody>
      </p:sp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15364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EF80B818-2D74-47E3-BC66-93F697CCB2CA}" type="slidenum">
              <a:rPr lang="es-MX" sz="1200"/>
              <a:pPr algn="r" defTabSz="912813"/>
              <a:t>7</a:t>
            </a:fld>
            <a:endParaRPr lang="es-MX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1B2E6-92D6-4EC0-A870-1E950F611367}" type="slidenum">
              <a:rPr lang="es-ES"/>
              <a:pPr/>
              <a:t>8</a:t>
            </a:fld>
            <a:endParaRPr lang="es-ES"/>
          </a:p>
        </p:txBody>
      </p:sp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54276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2105E1C6-47BA-433C-8871-EE42F7D8081F}" type="slidenum">
              <a:rPr lang="es-MX" sz="1200"/>
              <a:pPr algn="r" defTabSz="912813"/>
              <a:t>8</a:t>
            </a:fld>
            <a:endParaRPr lang="es-MX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CD4CF-F402-4800-9D2D-7BBE4DC25BFE}" type="slidenum">
              <a:rPr lang="es-ES"/>
              <a:pPr/>
              <a:t>9</a:t>
            </a:fld>
            <a:endParaRPr lang="es-ES"/>
          </a:p>
        </p:txBody>
      </p:sp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19460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B4BACF93-ABC8-4A14-BC93-3EAD103BB186}" type="slidenum">
              <a:rPr lang="es-MX" sz="1200"/>
              <a:pPr algn="r" defTabSz="912813"/>
              <a:t>9</a:t>
            </a:fld>
            <a:endParaRPr lang="es-MX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D7C4F-37BB-4435-9318-B19C21E58820}" type="slidenum">
              <a:rPr lang="es-ES"/>
              <a:pPr/>
              <a:t>10</a:t>
            </a:fld>
            <a:endParaRPr lang="es-ES"/>
          </a:p>
        </p:txBody>
      </p:sp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21508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9BB43541-19A2-4A5B-A821-A0AF6874131B}" type="slidenum">
              <a:rPr lang="es-MX" sz="1200"/>
              <a:pPr algn="r" defTabSz="912813"/>
              <a:t>10</a:t>
            </a:fld>
            <a:endParaRPr lang="es-MX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D3E76-5D87-45B8-9859-7555112335B7}" type="slidenum">
              <a:rPr lang="es-ES"/>
              <a:pPr/>
              <a:t>11</a:t>
            </a:fld>
            <a:endParaRPr lang="es-ES"/>
          </a:p>
        </p:txBody>
      </p:sp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57348" name="3 Marcador de número de diapositiva"/>
          <p:cNvSpPr txBox="1">
            <a:spLocks noGrp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2813"/>
            <a:fld id="{CC5970DD-69B5-4C7D-848A-9B4E4E3B1EB0}" type="slidenum">
              <a:rPr lang="es-MX" sz="1200"/>
              <a:pPr algn="r" defTabSz="912813"/>
              <a:t>11</a:t>
            </a:fld>
            <a:endParaRPr lang="es-MX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5B63A5-72D9-41A0-85A7-2F6B7D3FAA3B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68616" name="Picture 8" descr="lay out portada"/>
          <p:cNvPicPr>
            <a:picLocks noChangeAspect="1" noChangeArrowheads="1"/>
          </p:cNvPicPr>
          <p:nvPr userDrawn="1"/>
        </p:nvPicPr>
        <p:blipFill>
          <a:blip r:embed="rId2" cstate="print"/>
          <a:srcRect r="754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sp>
        <p:nvSpPr>
          <p:cNvPr id="68617" name="Rectangle 9"/>
          <p:cNvSpPr>
            <a:spLocks noChangeArrowheads="1"/>
          </p:cNvSpPr>
          <p:nvPr userDrawn="1"/>
        </p:nvSpPr>
        <p:spPr bwMode="auto">
          <a:xfrm>
            <a:off x="4643438" y="5876925"/>
            <a:ext cx="2520950" cy="5762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B0B19-9860-4301-A866-2CAB30685A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EC3BB-3285-498E-8615-7428EC501B0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8CF11-59A4-4865-A640-C0C6BFA21DC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0480-54F7-42B1-8863-090B3516A8E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CF18E-B41C-484B-B372-C497DA1261C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7D55E-857D-4D82-B8A7-363F73D535E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B34E5-6DB7-489E-81F3-974BB97FCD0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244C2-81A8-4023-8779-E330AC5C44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224F3-112A-4033-990E-78918061A2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2FE26-ACF2-4C9E-91FE-525329F0C6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BDB85-7A5C-4E1C-BB80-1AACC609CB05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1031" name="Picture 7" descr="lay out GM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011863" y="6237288"/>
            <a:ext cx="1728787" cy="3603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egurosgnp.com.mx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salud.gob.mx/unidades/dgpfs/reglas_operacion/2_antecedentes.html" TargetMode="External"/><Relationship Id="rId7" Type="http://schemas.openxmlformats.org/officeDocument/2006/relationships/hyperlink" Target="http://www.google.com.mx/search?as_q=DIABETES+MELLITUS+ESTADISTICAS&amp;hl=es&amp;num=10&amp;btnG=Buscar+con+Google&amp;as_epq=&amp;as_o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://www.agefotostock.com/118vfqwytd/castellano/enim01.asp?foto=3932661&amp;light=&amp;foto_clave=D37-392980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egurosgnp.com.mx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motrildigital.blogia.com/upload/tytytytyy.JPG" TargetMode="Externa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12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5157192"/>
            <a:ext cx="646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mayor información visite: </a:t>
            </a:r>
            <a:r>
              <a:rPr lang="es-MX" dirty="0" smtClean="0"/>
              <a:t>www.segurosgnpweb.com.mx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12888"/>
            <a:ext cx="8820150" cy="655637"/>
          </a:xfrm>
          <a:noFill/>
          <a:ln/>
        </p:spPr>
        <p:txBody>
          <a:bodyPr/>
          <a:lstStyle/>
          <a:p>
            <a:pPr marL="0" indent="0">
              <a:spcBef>
                <a:spcPct val="800000"/>
              </a:spcBef>
              <a:buFontTx/>
              <a:buNone/>
              <a:tabLst>
                <a:tab pos="0" algn="l"/>
              </a:tabLst>
            </a:pPr>
            <a:r>
              <a:rPr lang="es-MX" sz="1800">
                <a:solidFill>
                  <a:srgbClr val="000066"/>
                </a:solidFill>
                <a:cs typeface="Times New Roman" pitchFamily="18" charset="0"/>
              </a:rPr>
              <a:t>Es un </a:t>
            </a:r>
            <a:r>
              <a:rPr lang="es-MX" sz="1800" b="1">
                <a:solidFill>
                  <a:srgbClr val="FF9933"/>
                </a:solidFill>
                <a:cs typeface="Times New Roman" pitchFamily="18" charset="0"/>
              </a:rPr>
              <a:t>producto flexible, </a:t>
            </a:r>
            <a:r>
              <a:rPr lang="es-MX" sz="1800">
                <a:solidFill>
                  <a:srgbClr val="000066"/>
                </a:solidFill>
                <a:cs typeface="Times New Roman" pitchFamily="18" charset="0"/>
              </a:rPr>
              <a:t>ya que cuenta con una amplia gama de planes y una gran variedad de posibilidades que se adaptan a las distintas necesidades de protección: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580063" y="6237288"/>
            <a:ext cx="1584325" cy="144462"/>
          </a:xfrm>
          <a:prstGeom prst="rect">
            <a:avLst/>
          </a:prstGeom>
          <a:solidFill>
            <a:srgbClr val="F8F8F8"/>
          </a:solidFill>
          <a:ln w="9525">
            <a:solidFill>
              <a:srgbClr val="F8F8F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193800" y="2760663"/>
            <a:ext cx="6178550" cy="3305175"/>
          </a:xfrm>
          <a:prstGeom prst="rect">
            <a:avLst/>
          </a:prstGeom>
          <a:solidFill>
            <a:srgbClr val="AFE1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257800" y="3586163"/>
            <a:ext cx="2338388" cy="1555750"/>
          </a:xfrm>
          <a:prstGeom prst="rect">
            <a:avLst/>
          </a:prstGeom>
          <a:solidFill>
            <a:srgbClr val="202AF0">
              <a:alpha val="8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754438" y="4703763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971550" y="4508500"/>
            <a:ext cx="3784600" cy="1800225"/>
          </a:xfrm>
          <a:prstGeom prst="rect">
            <a:avLst/>
          </a:prstGeom>
          <a:solidFill>
            <a:srgbClr val="FFFFFF">
              <a:alpha val="67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033838" y="4703763"/>
            <a:ext cx="3338512" cy="1458912"/>
          </a:xfrm>
          <a:prstGeom prst="rect">
            <a:avLst/>
          </a:prstGeom>
          <a:solidFill>
            <a:schemeClr val="hlink">
              <a:alpha val="7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4140200" y="5276850"/>
            <a:ext cx="29527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1200" b="1">
                <a:solidFill>
                  <a:srgbClr val="85CEFF"/>
                </a:solidFill>
              </a:rPr>
              <a:t>Amplia cobertura de Suma Asegurada (Sin límite o con montos determinados).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1584325" y="4899025"/>
            <a:ext cx="233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sz="1200" b="1">
                <a:solidFill>
                  <a:srgbClr val="000066"/>
                </a:solidFill>
              </a:rPr>
              <a:t>Elección del tabulador de honorarios médicos de tu preferencia a través de los distintos Círculos Médicos</a:t>
            </a:r>
            <a:r>
              <a:rPr lang="es-MX" sz="1200">
                <a:solidFill>
                  <a:srgbClr val="000066"/>
                </a:solidFill>
              </a:rPr>
              <a:t>.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1016000" y="2433638"/>
            <a:ext cx="3117850" cy="2333625"/>
            <a:chOff x="954" y="1434"/>
            <a:chExt cx="1964" cy="1470"/>
          </a:xfrm>
        </p:grpSpPr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954" y="1434"/>
              <a:ext cx="1964" cy="1470"/>
            </a:xfrm>
            <a:prstGeom prst="rect">
              <a:avLst/>
            </a:prstGeom>
            <a:solidFill>
              <a:srgbClr val="85CEFF">
                <a:alpha val="75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1094" y="1609"/>
              <a:ext cx="1192" cy="1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MX" sz="1100" b="1">
                  <a:solidFill>
                    <a:srgbClr val="F8F8F8"/>
                  </a:solidFill>
                </a:rPr>
                <a:t>Múltiples opciones de Deducible y Coaseguro, a través de los cuales tú determinas el monto que te representa un gasto médico mayor, así como el porcentaje de participación que deseas tener en cada reclamación</a:t>
              </a:r>
            </a:p>
            <a:p>
              <a:pPr>
                <a:spcBef>
                  <a:spcPct val="50000"/>
                </a:spcBef>
              </a:pPr>
              <a:endParaRPr lang="es-ES" sz="1100">
                <a:solidFill>
                  <a:srgbClr val="F8F8F8"/>
                </a:solidFill>
              </a:endParaRPr>
            </a:p>
          </p:txBody>
        </p:sp>
      </p:grp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5627688" y="3716338"/>
            <a:ext cx="1522412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1200" b="1">
                <a:solidFill>
                  <a:srgbClr val="F8F8F8"/>
                </a:solidFill>
              </a:rPr>
              <a:t>Acceso a una gran variedad de hospitales según el plan que se elija.</a:t>
            </a:r>
          </a:p>
        </p:txBody>
      </p: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3143250" y="3779838"/>
            <a:ext cx="2225675" cy="973137"/>
            <a:chOff x="1973" y="3748"/>
            <a:chExt cx="1814" cy="907"/>
          </a:xfrm>
        </p:grpSpPr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1973" y="3748"/>
              <a:ext cx="1814" cy="907"/>
            </a:xfrm>
            <a:prstGeom prst="rect">
              <a:avLst/>
            </a:prstGeom>
            <a:gradFill rotWithShape="1">
              <a:gsLst>
                <a:gs pos="0">
                  <a:srgbClr val="AFE1FF"/>
                </a:gs>
                <a:gs pos="100000">
                  <a:srgbClr val="0066CC">
                    <a:alpha val="98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" name="Picture 4" descr="Linea azul nuevo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5" y="4124"/>
              <a:ext cx="136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24" name="Group 44"/>
          <p:cNvGrpSpPr>
            <a:grpSpLocks/>
          </p:cNvGrpSpPr>
          <p:nvPr/>
        </p:nvGrpSpPr>
        <p:grpSpPr bwMode="auto">
          <a:xfrm>
            <a:off x="3348038" y="2295525"/>
            <a:ext cx="4537075" cy="1522413"/>
            <a:chOff x="2357" y="1462"/>
            <a:chExt cx="2559" cy="915"/>
          </a:xfrm>
        </p:grpSpPr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2357" y="1495"/>
              <a:ext cx="2559" cy="858"/>
            </a:xfrm>
            <a:prstGeom prst="rect">
              <a:avLst/>
            </a:prstGeom>
            <a:solidFill>
              <a:srgbClr val="3399FF">
                <a:alpha val="42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427" y="1462"/>
              <a:ext cx="2489" cy="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100" b="1">
                  <a:solidFill>
                    <a:srgbClr val="003399"/>
                  </a:solidFill>
                </a:rPr>
                <a:t>Plan de cobertura:</a:t>
              </a:r>
            </a:p>
            <a:p>
              <a:pPr>
                <a:spcBef>
                  <a:spcPct val="50000"/>
                </a:spcBef>
              </a:pPr>
              <a:r>
                <a:rPr lang="es-MX" sz="1100" b="1">
                  <a:solidFill>
                    <a:srgbClr val="003399"/>
                  </a:solidFill>
                </a:rPr>
                <a:t>                 Nacional                                 Internacional</a:t>
              </a:r>
            </a:p>
            <a:p>
              <a:r>
                <a:rPr lang="es-ES_tradnl" sz="1100" b="1">
                  <a:solidFill>
                    <a:srgbClr val="003399"/>
                  </a:solidFill>
                </a:rPr>
                <a:t>       Línea Azul Premier  100                Línea Azul VIP              </a:t>
              </a:r>
            </a:p>
            <a:p>
              <a:r>
                <a:rPr lang="es-ES_tradnl" sz="1100" b="1">
                  <a:solidFill>
                    <a:srgbClr val="003399"/>
                  </a:solidFill>
                </a:rPr>
                <a:t>       Línea Azul Premier  200                Línea Azul Internacional.</a:t>
              </a:r>
              <a:endParaRPr lang="es-MX" sz="1100" b="1">
                <a:solidFill>
                  <a:srgbClr val="003399"/>
                </a:solidFill>
              </a:endParaRPr>
            </a:p>
            <a:p>
              <a:r>
                <a:rPr lang="es-ES_tradnl" sz="1100" b="1">
                  <a:solidFill>
                    <a:srgbClr val="003399"/>
                  </a:solidFill>
                </a:rPr>
                <a:t>       Línea Azul Premier  300</a:t>
              </a:r>
            </a:p>
            <a:p>
              <a:r>
                <a:rPr lang="es-ES_tradnl" sz="1100" b="1">
                  <a:solidFill>
                    <a:srgbClr val="003399"/>
                  </a:solidFill>
                </a:rPr>
                <a:t>       Línea Azul Premier  400</a:t>
              </a:r>
            </a:p>
            <a:p>
              <a:r>
                <a:rPr lang="es-ES_tradnl" sz="1100" b="1">
                  <a:solidFill>
                    <a:srgbClr val="003399"/>
                  </a:solidFill>
                </a:rPr>
                <a:t>       Línea Azul Esencial 100</a:t>
              </a:r>
            </a:p>
            <a:p>
              <a:r>
                <a:rPr lang="es-ES_tradnl" sz="1100" b="1">
                  <a:solidFill>
                    <a:srgbClr val="003399"/>
                  </a:solidFill>
                </a:rPr>
                <a:t>       Línea Azul Esencial 200</a:t>
              </a:r>
              <a:endParaRPr lang="es-MX" sz="1100" b="1">
                <a:solidFill>
                  <a:srgbClr val="0033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20508" grpId="0" animBg="1"/>
      <p:bldP spid="20509" grpId="0" animBg="1"/>
      <p:bldP spid="20511" grpId="0" animBg="1"/>
      <p:bldP spid="20512" grpId="0" animBg="1"/>
      <p:bldP spid="20519" grpId="0"/>
      <p:bldP spid="20520" grpId="0"/>
      <p:bldP spid="205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12888"/>
            <a:ext cx="8820150" cy="655637"/>
          </a:xfrm>
          <a:noFill/>
          <a:ln/>
        </p:spPr>
        <p:txBody>
          <a:bodyPr/>
          <a:lstStyle/>
          <a:p>
            <a:pPr marL="0" indent="0">
              <a:spcBef>
                <a:spcPct val="800000"/>
              </a:spcBef>
              <a:buFontTx/>
              <a:buNone/>
              <a:tabLst>
                <a:tab pos="0" algn="l"/>
              </a:tabLst>
            </a:pPr>
            <a:r>
              <a:rPr lang="es-MX" sz="1800">
                <a:solidFill>
                  <a:srgbClr val="DDDDDD"/>
                </a:solidFill>
                <a:cs typeface="Times New Roman" pitchFamily="18" charset="0"/>
              </a:rPr>
              <a:t>Es un </a:t>
            </a:r>
            <a:r>
              <a:rPr lang="es-MX" sz="1800" b="1">
                <a:solidFill>
                  <a:srgbClr val="DDDDDD"/>
                </a:solidFill>
                <a:cs typeface="Times New Roman" pitchFamily="18" charset="0"/>
              </a:rPr>
              <a:t>producto flexible, </a:t>
            </a:r>
            <a:r>
              <a:rPr lang="es-MX" sz="1800">
                <a:solidFill>
                  <a:srgbClr val="DDDDDD"/>
                </a:solidFill>
                <a:cs typeface="Times New Roman" pitchFamily="18" charset="0"/>
              </a:rPr>
              <a:t>ya que cuenta con una amplia gama de planes y una gran variedad de posibilidades que se adaptan a las distintas necesidades de protección: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11863" y="6237288"/>
            <a:ext cx="1584325" cy="144462"/>
          </a:xfrm>
          <a:prstGeom prst="rect">
            <a:avLst/>
          </a:prstGeom>
          <a:solidFill>
            <a:srgbClr val="F8F8F8"/>
          </a:solidFill>
          <a:ln w="9525">
            <a:solidFill>
              <a:srgbClr val="F8F8F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t="12587" r="1358" b="11406"/>
          <a:stretch>
            <a:fillRect/>
          </a:stretch>
        </p:blipFill>
        <p:spPr bwMode="auto">
          <a:xfrm>
            <a:off x="1889125" y="2257425"/>
            <a:ext cx="540067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3573463"/>
            <a:ext cx="9144000" cy="863600"/>
          </a:xfrm>
          <a:prstGeom prst="rect">
            <a:avLst/>
          </a:prstGeom>
          <a:gradFill rotWithShape="1">
            <a:gsLst>
              <a:gs pos="0">
                <a:srgbClr val="0066CC">
                  <a:alpha val="99001"/>
                </a:srgbClr>
              </a:gs>
              <a:gs pos="100000">
                <a:srgbClr val="E5F5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6332" name="Text Box 4"/>
          <p:cNvSpPr txBox="1">
            <a:spLocks noChangeArrowheads="1"/>
          </p:cNvSpPr>
          <p:nvPr/>
        </p:nvSpPr>
        <p:spPr bwMode="auto">
          <a:xfrm>
            <a:off x="323850" y="3644900"/>
            <a:ext cx="838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De esta manera, Línea Azul pone a tu disposición más de 6,700 opciones para que elijas la que mejor se adapte a tus necesidades.</a:t>
            </a:r>
            <a:endParaRPr lang="es-ES" sz="2000" b="1" i="1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nimBg="1"/>
      <p:bldP spid="563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2263" y="1557338"/>
            <a:ext cx="87137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Es un </a:t>
            </a:r>
            <a:r>
              <a:rPr lang="es-MX" b="1">
                <a:solidFill>
                  <a:srgbClr val="FF9933"/>
                </a:solidFill>
                <a:cs typeface="Times New Roman" pitchFamily="18" charset="0"/>
              </a:rPr>
              <a:t>producto integral, </a:t>
            </a: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al complementar tu protección con servicios adicionales,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endParaRPr lang="es-MX" sz="400">
              <a:solidFill>
                <a:srgbClr val="000066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tales como:</a:t>
            </a:r>
          </a:p>
        </p:txBody>
      </p:sp>
      <p:pic>
        <p:nvPicPr>
          <p:cNvPr id="26649" name="Picture 25" descr="asistencia-persona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FE7DE"/>
              </a:clrFrom>
              <a:clrTo>
                <a:srgbClr val="CFE7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9213" y="4513263"/>
            <a:ext cx="1223962" cy="1003300"/>
          </a:xfrm>
          <a:prstGeom prst="rect">
            <a:avLst/>
          </a:prstGeom>
          <a:noFill/>
        </p:spPr>
      </p:pic>
      <p:pic>
        <p:nvPicPr>
          <p:cNvPr id="26631" name="Picture 7" descr="teleoperadores"/>
          <p:cNvPicPr>
            <a:picLocks noChangeAspect="1" noChangeArrowheads="1"/>
          </p:cNvPicPr>
          <p:nvPr/>
        </p:nvPicPr>
        <p:blipFill>
          <a:blip r:embed="rId4" cstate="print"/>
          <a:srcRect r="11536"/>
          <a:stretch>
            <a:fillRect/>
          </a:stretch>
        </p:blipFill>
        <p:spPr bwMode="auto">
          <a:xfrm>
            <a:off x="7019925" y="2641600"/>
            <a:ext cx="1295400" cy="1073150"/>
          </a:xfrm>
          <a:prstGeom prst="rect">
            <a:avLst/>
          </a:prstGeom>
          <a:noFill/>
        </p:spPr>
      </p:pic>
      <p:pic>
        <p:nvPicPr>
          <p:cNvPr id="26644" name="Picture 20" descr="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1" b="829"/>
          <a:stretch>
            <a:fillRect/>
          </a:stretch>
        </p:blipFill>
        <p:spPr bwMode="auto">
          <a:xfrm>
            <a:off x="7448550" y="3505200"/>
            <a:ext cx="1479550" cy="1114425"/>
          </a:xfrm>
          <a:prstGeom prst="rect">
            <a:avLst/>
          </a:prstGeom>
          <a:noFill/>
        </p:spPr>
      </p:pic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63" name="Group 39"/>
          <p:cNvGrpSpPr>
            <a:grpSpLocks/>
          </p:cNvGrpSpPr>
          <p:nvPr/>
        </p:nvGrpSpPr>
        <p:grpSpPr bwMode="auto">
          <a:xfrm>
            <a:off x="179388" y="2168525"/>
            <a:ext cx="7056437" cy="5137150"/>
            <a:chOff x="113" y="1366"/>
            <a:chExt cx="4445" cy="3236"/>
          </a:xfrm>
        </p:grpSpPr>
        <p:sp>
          <p:nvSpPr>
            <p:cNvPr id="26627" name="Text Box 5"/>
            <p:cNvSpPr txBox="1">
              <a:spLocks noChangeArrowheads="1"/>
            </p:cNvSpPr>
            <p:nvPr/>
          </p:nvSpPr>
          <p:spPr bwMode="auto">
            <a:xfrm>
              <a:off x="235" y="1366"/>
              <a:ext cx="4323" cy="3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600" b="1">
                  <a:solidFill>
                    <a:srgbClr val="FF9933"/>
                  </a:solidFill>
                </a:rPr>
                <a:t>Médica Móvil</a:t>
              </a:r>
            </a:p>
            <a:p>
              <a:endParaRPr lang="es-MX" sz="400">
                <a:solidFill>
                  <a:srgbClr val="000066"/>
                </a:solidFill>
              </a:endParaRPr>
            </a:p>
            <a:p>
              <a:endParaRPr lang="es-MX" sz="400">
                <a:solidFill>
                  <a:srgbClr val="000066"/>
                </a:solidFill>
              </a:endParaRPr>
            </a:p>
            <a:p>
              <a:r>
                <a:rPr lang="es-MX" sz="1500">
                  <a:solidFill>
                    <a:srgbClr val="000066"/>
                  </a:solidFill>
                </a:rPr>
                <a:t>-Orientación médica telefónica si costo.</a:t>
              </a:r>
            </a:p>
            <a:p>
              <a:r>
                <a:rPr lang="es-MX" sz="1500">
                  <a:solidFill>
                    <a:srgbClr val="000066"/>
                  </a:solidFill>
                </a:rPr>
                <a:t>-Atención médica extra-hospitalaria de urgencias, traslado al hospital en unidades de terapia intensiva y consultas domiciliarias*.</a:t>
              </a:r>
            </a:p>
            <a:p>
              <a:endParaRPr lang="es-MX" sz="400" b="1">
                <a:solidFill>
                  <a:srgbClr val="FF9933"/>
                </a:solidFill>
                <a:cs typeface="Times New Roman" pitchFamily="18" charset="0"/>
              </a:endParaRPr>
            </a:p>
            <a:p>
              <a:endParaRPr lang="es-MX" sz="400" b="1">
                <a:solidFill>
                  <a:srgbClr val="FF9933"/>
                </a:solidFill>
                <a:cs typeface="Times New Roman" pitchFamily="18" charset="0"/>
              </a:endParaRPr>
            </a:p>
            <a:p>
              <a:r>
                <a:rPr lang="es-MX" sz="1600" b="1">
                  <a:solidFill>
                    <a:srgbClr val="FF9933"/>
                  </a:solidFill>
                </a:rPr>
                <a:t>Asistencia en Viajes.</a:t>
              </a:r>
            </a:p>
            <a:p>
              <a:endParaRPr lang="es-MX" sz="400" b="1">
                <a:solidFill>
                  <a:srgbClr val="FF9933"/>
                </a:solidFill>
              </a:endParaRPr>
            </a:p>
            <a:p>
              <a:r>
                <a:rPr lang="es-MX" sz="1600" b="1">
                  <a:solidFill>
                    <a:srgbClr val="FF9933"/>
                  </a:solidFill>
                  <a:cs typeface="Times New Roman" pitchFamily="18" charset="0"/>
                </a:rPr>
                <a:t>Asistencia Línea Azul (ALA)</a:t>
              </a:r>
            </a:p>
            <a:p>
              <a:endParaRPr lang="es-MX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r>
                <a:rPr lang="es-MX" sz="1500">
                  <a:solidFill>
                    <a:srgbClr val="000066"/>
                  </a:solidFill>
                  <a:cs typeface="Times New Roman" pitchFamily="18" charset="0"/>
                </a:rPr>
                <a:t>Información sobre el status de tu póliza, asesoría telefónica para: trámites, servicios de salud en convenio, enlace e información de servicios de referencia, las </a:t>
              </a:r>
              <a:r>
                <a:rPr lang="es-MX" sz="1500" b="1">
                  <a:solidFill>
                    <a:srgbClr val="000066"/>
                  </a:solidFill>
                  <a:cs typeface="Times New Roman" pitchFamily="18" charset="0"/>
                </a:rPr>
                <a:t>24 horas, los 365 días del año</a:t>
              </a:r>
              <a:r>
                <a:rPr lang="es-MX" sz="1500">
                  <a:solidFill>
                    <a:srgbClr val="000066"/>
                  </a:solidFill>
                  <a:cs typeface="Times New Roman" pitchFamily="18" charset="0"/>
                </a:rPr>
                <a:t>.</a:t>
              </a: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 </a:t>
              </a:r>
            </a:p>
            <a:p>
              <a:endParaRPr lang="es-MX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r>
                <a:rPr lang="es-MX" sz="1600" b="1">
                  <a:solidFill>
                    <a:srgbClr val="FF9933"/>
                  </a:solidFill>
                  <a:cs typeface="Times New Roman" pitchFamily="18" charset="0"/>
                </a:rPr>
                <a:t>Centro de Atención Asegurados en los principales hospitales (C.A.A.´S)</a:t>
              </a:r>
            </a:p>
            <a:p>
              <a:endParaRPr lang="es-MX" sz="400" b="1">
                <a:solidFill>
                  <a:srgbClr val="FF9933"/>
                </a:solidFill>
                <a:cs typeface="Times New Roman" pitchFamily="18" charset="0"/>
              </a:endParaRPr>
            </a:p>
            <a:p>
              <a:endParaRPr lang="es-MX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r>
                <a:rPr lang="es-MX" sz="1600" b="1">
                  <a:solidFill>
                    <a:srgbClr val="FF9933"/>
                  </a:solidFill>
                </a:rPr>
                <a:t>Página de Internet. www.gnp.com.mx</a:t>
              </a:r>
            </a:p>
            <a:p>
              <a:r>
                <a:rPr lang="es-MX" sz="1500">
                  <a:solidFill>
                    <a:srgbClr val="000066"/>
                  </a:solidFill>
                  <a:cs typeface="Times New Roman" pitchFamily="18" charset="0"/>
                </a:rPr>
                <a:t>Donde podrás consultar en línea, directorios médicos, de hospitales, así como de otros proveedores médicos; tabuladores médicos, formatos para tramitar una reclamación, entre otros servicios.</a:t>
              </a:r>
            </a:p>
            <a:p>
              <a:endParaRPr lang="es-MX" sz="1500">
                <a:solidFill>
                  <a:srgbClr val="000066"/>
                </a:solidFill>
                <a:cs typeface="Times New Roman" pitchFamily="18" charset="0"/>
              </a:endParaRPr>
            </a:p>
            <a:p>
              <a:endParaRPr lang="es-MX" sz="1600">
                <a:solidFill>
                  <a:srgbClr val="000066"/>
                </a:solidFill>
                <a:cs typeface="Times New Roman" pitchFamily="18" charset="0"/>
              </a:endParaRPr>
            </a:p>
            <a:p>
              <a:endParaRPr lang="es-MX" sz="1600" b="1">
                <a:solidFill>
                  <a:srgbClr val="000066"/>
                </a:solidFill>
                <a:cs typeface="Times New Roman" pitchFamily="18" charset="0"/>
              </a:endParaRPr>
            </a:p>
            <a:p>
              <a:endParaRPr lang="es-MX" sz="1600">
                <a:solidFill>
                  <a:srgbClr val="000066"/>
                </a:solidFill>
                <a:cs typeface="Times New Roman" pitchFamily="18" charset="0"/>
              </a:endParaRPr>
            </a:p>
          </p:txBody>
        </p: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158" y="1432"/>
              <a:ext cx="79" cy="78"/>
              <a:chOff x="340" y="1776"/>
              <a:chExt cx="79" cy="78"/>
            </a:xfrm>
          </p:grpSpPr>
          <p:sp>
            <p:nvSpPr>
              <p:cNvPr id="26633" name="Rectangle 9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34" name="Rectangle 10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38" name="Group 14"/>
            <p:cNvGrpSpPr>
              <a:grpSpLocks/>
            </p:cNvGrpSpPr>
            <p:nvPr/>
          </p:nvGrpSpPr>
          <p:grpSpPr bwMode="auto">
            <a:xfrm>
              <a:off x="113" y="2145"/>
              <a:ext cx="79" cy="78"/>
              <a:chOff x="340" y="1776"/>
              <a:chExt cx="79" cy="78"/>
            </a:xfrm>
          </p:grpSpPr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41" name="Group 17"/>
            <p:cNvGrpSpPr>
              <a:grpSpLocks/>
            </p:cNvGrpSpPr>
            <p:nvPr/>
          </p:nvGrpSpPr>
          <p:grpSpPr bwMode="auto">
            <a:xfrm>
              <a:off x="127" y="3007"/>
              <a:ext cx="79" cy="78"/>
              <a:chOff x="340" y="1776"/>
              <a:chExt cx="79" cy="78"/>
            </a:xfrm>
          </p:grpSpPr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43" name="Rectangle 19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158" y="4090"/>
              <a:ext cx="30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sz="900">
                  <a:solidFill>
                    <a:srgbClr val="000066"/>
                  </a:solidFill>
                </a:rPr>
                <a:t>*(Servicio disponible únicamente en áreas de cobertura del D.F., Monterrey y Guadalajara)</a:t>
              </a:r>
            </a:p>
            <a:p>
              <a:endParaRPr lang="es-ES" sz="900"/>
            </a:p>
          </p:txBody>
        </p:sp>
        <p:grpSp>
          <p:nvGrpSpPr>
            <p:cNvPr id="26650" name="Group 26"/>
            <p:cNvGrpSpPr>
              <a:grpSpLocks/>
            </p:cNvGrpSpPr>
            <p:nvPr/>
          </p:nvGrpSpPr>
          <p:grpSpPr bwMode="auto">
            <a:xfrm>
              <a:off x="113" y="3383"/>
              <a:ext cx="79" cy="78"/>
              <a:chOff x="340" y="1776"/>
              <a:chExt cx="79" cy="78"/>
            </a:xfrm>
          </p:grpSpPr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6660" name="Group 36"/>
            <p:cNvGrpSpPr>
              <a:grpSpLocks/>
            </p:cNvGrpSpPr>
            <p:nvPr/>
          </p:nvGrpSpPr>
          <p:grpSpPr bwMode="auto">
            <a:xfrm>
              <a:off x="113" y="2366"/>
              <a:ext cx="79" cy="78"/>
              <a:chOff x="340" y="1776"/>
              <a:chExt cx="79" cy="78"/>
            </a:xfrm>
          </p:grpSpPr>
          <p:sp>
            <p:nvSpPr>
              <p:cNvPr id="26661" name="Rectangle 37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62" name="Rectangle 38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446088" y="2314575"/>
            <a:ext cx="837565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>
                <a:solidFill>
                  <a:srgbClr val="000066"/>
                </a:solidFill>
                <a:cs typeface="Times New Roman" pitchFamily="18" charset="0"/>
              </a:rPr>
              <a:t>El deducible y coaseguro con el que deseas participar en el riesgo.</a:t>
            </a:r>
          </a:p>
          <a:p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  <a:p>
            <a:pPr algn="ctr"/>
            <a:r>
              <a:rPr lang="es-MX" sz="1600" b="1">
                <a:solidFill>
                  <a:srgbClr val="FF9933"/>
                </a:solidFill>
                <a:cs typeface="Times New Roman" pitchFamily="18" charset="0"/>
              </a:rPr>
              <a:t>¡Con la gran ventaja de que existe un tope de coaseguro, lo que te garantiza una participación máxima para cada evento!</a:t>
            </a:r>
          </a:p>
          <a:p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  <a:p>
            <a:r>
              <a:rPr lang="es-MX" sz="1600">
                <a:solidFill>
                  <a:srgbClr val="000066"/>
                </a:solidFill>
                <a:cs typeface="Times New Roman" pitchFamily="18" charset="0"/>
              </a:rPr>
              <a:t>El nivel hospitalario al que deseas tener acceso al elegir el plan.</a:t>
            </a:r>
          </a:p>
          <a:p>
            <a:endParaRPr lang="es-MX" sz="800">
              <a:solidFill>
                <a:srgbClr val="000066"/>
              </a:solidFill>
              <a:cs typeface="Times New Roman" pitchFamily="18" charset="0"/>
            </a:endParaRPr>
          </a:p>
          <a:p>
            <a:pPr algn="ctr"/>
            <a:r>
              <a:rPr lang="es-MX" sz="1600" b="1">
                <a:solidFill>
                  <a:srgbClr val="FF9933"/>
                </a:solidFill>
                <a:cs typeface="Times New Roman" pitchFamily="18" charset="0"/>
              </a:rPr>
              <a:t>¡Con la posibilidad de acceder a un nivel hospitalario distinto, en caso de ser  inferior puedes obtener un 10% de descuento !*</a:t>
            </a:r>
          </a:p>
          <a:p>
            <a:pPr algn="ctr"/>
            <a:endParaRPr lang="es-MX" sz="1600" b="1">
              <a:solidFill>
                <a:srgbClr val="FF9933"/>
              </a:solidFill>
              <a:cs typeface="Times New Roman" pitchFamily="18" charset="0"/>
            </a:endParaRPr>
          </a:p>
          <a:p>
            <a:r>
              <a:rPr lang="es-MX" sz="1600">
                <a:solidFill>
                  <a:srgbClr val="000066"/>
                </a:solidFill>
                <a:cs typeface="Times New Roman" pitchFamily="18" charset="0"/>
              </a:rPr>
              <a:t>El tabulador de Honorarios Médicos de acuerdo a tus necesidades, para atenderte con el médico de tu preferencia, al elegir una opción de Círculo Médico.</a:t>
            </a:r>
          </a:p>
          <a:p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  <a:p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  <a:p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  <a:p>
            <a:endParaRPr lang="es-MX" sz="1600" b="1">
              <a:solidFill>
                <a:srgbClr val="000066"/>
              </a:solidFill>
              <a:cs typeface="Times New Roman" pitchFamily="18" charset="0"/>
            </a:endParaRPr>
          </a:p>
          <a:p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0" y="1700213"/>
            <a:ext cx="9288463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r>
              <a:rPr lang="es-MX" sz="2000">
                <a:solidFill>
                  <a:srgbClr val="000066"/>
                </a:solidFill>
                <a:cs typeface="Times New Roman" pitchFamily="18" charset="0"/>
              </a:rPr>
              <a:t>Con Línea Azul, </a:t>
            </a:r>
            <a:r>
              <a:rPr lang="es-MX" sz="2200" b="1">
                <a:solidFill>
                  <a:srgbClr val="FF9933"/>
                </a:solidFill>
                <a:cs typeface="Times New Roman" pitchFamily="18" charset="0"/>
              </a:rPr>
              <a:t>tú decides</a:t>
            </a:r>
            <a:r>
              <a:rPr lang="es-MX" sz="2000" b="1">
                <a:solidFill>
                  <a:srgbClr val="FF9933"/>
                </a:solidFill>
                <a:cs typeface="Times New Roman" pitchFamily="18" charset="0"/>
              </a:rPr>
              <a:t>:</a:t>
            </a:r>
            <a:endParaRPr lang="es-MX" sz="2000">
              <a:solidFill>
                <a:srgbClr val="000066"/>
              </a:solidFill>
              <a:cs typeface="Times New Roman" pitchFamily="18" charset="0"/>
            </a:endParaRP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2413" y="2425700"/>
            <a:ext cx="179387" cy="163513"/>
            <a:chOff x="431" y="3935"/>
            <a:chExt cx="113" cy="103"/>
          </a:xfrm>
        </p:grpSpPr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31" y="3935"/>
              <a:ext cx="47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497" y="3993"/>
              <a:ext cx="47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490" y="3935"/>
              <a:ext cx="47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436" y="3993"/>
              <a:ext cx="47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250825" y="3606800"/>
            <a:ext cx="179388" cy="163513"/>
            <a:chOff x="431" y="3935"/>
            <a:chExt cx="113" cy="103"/>
          </a:xfrm>
        </p:grpSpPr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431" y="3935"/>
              <a:ext cx="47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497" y="3993"/>
              <a:ext cx="47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490" y="3935"/>
              <a:ext cx="47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436" y="3993"/>
              <a:ext cx="47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250825" y="4724400"/>
            <a:ext cx="179388" cy="163513"/>
            <a:chOff x="431" y="3935"/>
            <a:chExt cx="113" cy="103"/>
          </a:xfrm>
        </p:grpSpPr>
        <p:sp>
          <p:nvSpPr>
            <p:cNvPr id="43045" name="Rectangle 37"/>
            <p:cNvSpPr>
              <a:spLocks noChangeArrowheads="1"/>
            </p:cNvSpPr>
            <p:nvPr/>
          </p:nvSpPr>
          <p:spPr bwMode="auto">
            <a:xfrm>
              <a:off x="431" y="3935"/>
              <a:ext cx="47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Rectangle 38"/>
            <p:cNvSpPr>
              <a:spLocks noChangeArrowheads="1"/>
            </p:cNvSpPr>
            <p:nvPr/>
          </p:nvSpPr>
          <p:spPr bwMode="auto">
            <a:xfrm>
              <a:off x="497" y="3993"/>
              <a:ext cx="47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490" y="3935"/>
              <a:ext cx="47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436" y="3993"/>
              <a:ext cx="47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250825" y="6492875"/>
            <a:ext cx="1339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900">
                <a:solidFill>
                  <a:srgbClr val="000066"/>
                </a:solidFill>
              </a:rPr>
              <a:t>* Aplican restricciones.</a:t>
            </a:r>
          </a:p>
          <a:p>
            <a:endParaRPr lang="es-ES" sz="900"/>
          </a:p>
        </p:txBody>
      </p:sp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413" y="981075"/>
            <a:ext cx="410527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288" y="2852738"/>
            <a:ext cx="8496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400" b="1">
                <a:solidFill>
                  <a:srgbClr val="000066"/>
                </a:solidFill>
              </a:rPr>
              <a:t>-Brinda protección.</a:t>
            </a:r>
          </a:p>
          <a:p>
            <a:r>
              <a:rPr lang="es-MX" sz="2400" b="1">
                <a:solidFill>
                  <a:srgbClr val="000066"/>
                </a:solidFill>
              </a:rPr>
              <a:t>-Ofrece grandes beneficios.</a:t>
            </a:r>
          </a:p>
          <a:p>
            <a:r>
              <a:rPr lang="es-MX" sz="2400" b="1">
                <a:solidFill>
                  <a:srgbClr val="000066"/>
                </a:solidFill>
              </a:rPr>
              <a:t>-Tiene importantes ventajas.</a:t>
            </a:r>
          </a:p>
          <a:p>
            <a:r>
              <a:rPr lang="es-MX" sz="2400" b="1">
                <a:solidFill>
                  <a:srgbClr val="000066"/>
                </a:solidFill>
              </a:rPr>
              <a:t>-Es un producto flexible, transparente, integral y sencillo.</a:t>
            </a:r>
          </a:p>
          <a:p>
            <a:r>
              <a:rPr lang="es-MX" sz="2400" b="1">
                <a:solidFill>
                  <a:srgbClr val="000066"/>
                </a:solidFill>
              </a:rPr>
              <a:t>-Con Línea Azul tú decides. </a:t>
            </a:r>
            <a:endParaRPr lang="es-ES" sz="2400" b="1">
              <a:solidFill>
                <a:srgbClr val="000066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95288" y="1196975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sz="24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resumen                                                  :</a:t>
            </a:r>
            <a:endParaRPr lang="es-ES" sz="2400" b="1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3850" y="2205038"/>
            <a:ext cx="83899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s-MX" b="1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endParaRPr lang="es-MX" b="1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endParaRPr lang="es-MX" b="1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es-MX" sz="3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¡                         , es tu mejor opción!</a:t>
            </a:r>
          </a:p>
          <a:p>
            <a:pPr algn="ctr">
              <a:spcBef>
                <a:spcPct val="50000"/>
              </a:spcBef>
            </a:pPr>
            <a:endParaRPr lang="es-ES" sz="3600" b="1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3644900"/>
            <a:ext cx="32464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8389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6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pocas palabras…</a:t>
            </a:r>
            <a:endParaRPr lang="es-ES" sz="36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6" y="5157192"/>
            <a:ext cx="646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mayor información visite: </a:t>
            </a:r>
            <a:r>
              <a:rPr lang="es-MX" dirty="0" smtClean="0">
                <a:hlinkClick r:id="rId4"/>
              </a:rPr>
              <a:t>www.segurosgnpweb.com.mx</a:t>
            </a:r>
            <a:r>
              <a:rPr lang="es-MX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95288" y="3716338"/>
            <a:ext cx="8389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6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ANEXOS</a:t>
            </a:r>
            <a:endParaRPr lang="es-ES" sz="36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33563"/>
            <a:ext cx="8640762" cy="803275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tabLst>
                <a:tab pos="0" algn="l"/>
              </a:tabLst>
            </a:pPr>
            <a:endParaRPr lang="es-MX" sz="500">
              <a:solidFill>
                <a:srgbClr val="000066"/>
              </a:solidFill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0" algn="l"/>
              </a:tabLst>
            </a:pPr>
            <a:endParaRPr lang="es-MX" sz="500">
              <a:solidFill>
                <a:srgbClr val="000066"/>
              </a:solidFill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0" algn="l"/>
              </a:tabLst>
            </a:pPr>
            <a:r>
              <a:rPr lang="es-MX" sz="1600" b="1">
                <a:solidFill>
                  <a:srgbClr val="000066"/>
                </a:solidFill>
                <a:cs typeface="Times New Roman" pitchFamily="18" charset="0"/>
              </a:rPr>
              <a:t>Principales Exclusiones*</a:t>
            </a:r>
          </a:p>
        </p:txBody>
      </p:sp>
      <p:pic>
        <p:nvPicPr>
          <p:cNvPr id="9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213" y="1196975"/>
            <a:ext cx="32464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9750" y="2492375"/>
            <a:ext cx="403225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Tratamientos estéticos, de calvicie, gastos de peluquería y barbería.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Tratamientos dietéticos, médicos y/o quirúrgicos por obesidad, anorexia y bulimia así como sus complicaciones.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Curas de reposo, exámenes médicos o estudios como check ups, estudios de compatibilidad, aparatos auditivos , zapatos ortopédicos.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Tratamientos de miopía, presbiopía, hipermetropía o astigmatismo, anteojos, lentes de contacto.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Tratamientos de padecimientos o enfermedad preexistentes, salvo los mencionados anteriormente (lámina 8).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Char char="-"/>
            </a:pPr>
            <a:endParaRPr lang="es-MX" sz="80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s-MX" sz="80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s-MX" sz="80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MX" sz="800">
                <a:solidFill>
                  <a:srgbClr val="000066"/>
                </a:solidFill>
              </a:rPr>
              <a:t>* Para mayor detalle, consulte las Condiciones Generales de la póliza. </a:t>
            </a:r>
          </a:p>
          <a:p>
            <a:pPr>
              <a:spcBef>
                <a:spcPct val="50000"/>
              </a:spcBef>
              <a:buFontTx/>
              <a:buChar char="-"/>
            </a:pPr>
            <a:endParaRPr lang="es-MX" sz="80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s-MX" sz="800">
              <a:solidFill>
                <a:srgbClr val="000066"/>
              </a:solidFill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922838" y="2492375"/>
            <a:ext cx="4103687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Cualquier tipo de estudios y/o tratamientos psicológicos, psiquiátricos o psíquicos.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Tratamientos quiroprácticos o de acupuntura proporcionados por personas sin cédula profesional específica para realizarlos.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MX" sz="1600">
                <a:solidFill>
                  <a:srgbClr val="000066"/>
                </a:solidFill>
              </a:rPr>
              <a:t>Accidentes o padecimientos ocasionados por alcoholismo, toxicomanía, suicidio, mutilación voluntaria, participación en riñas, guerras o práctica profesional de cualquier deporte, a menos que haya sido aceptado en la suscripción.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s-MX" sz="160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FontTx/>
              <a:buChar char="-"/>
            </a:pPr>
            <a:endParaRPr lang="es-MX" sz="80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s-MX">
              <a:solidFill>
                <a:srgbClr val="000066"/>
              </a:solidFill>
              <a:latin typeface="Times New Roman" pitchFamily="18" charset="0"/>
            </a:endParaRP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11163" y="2530475"/>
            <a:ext cx="125412" cy="123825"/>
            <a:chOff x="340" y="1776"/>
            <a:chExt cx="79" cy="78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395288" y="3006725"/>
            <a:ext cx="125412" cy="123825"/>
            <a:chOff x="340" y="1776"/>
            <a:chExt cx="79" cy="78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411163" y="3616325"/>
            <a:ext cx="125412" cy="123825"/>
            <a:chOff x="340" y="1776"/>
            <a:chExt cx="79" cy="78"/>
          </a:xfrm>
        </p:grpSpPr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411163" y="4456113"/>
            <a:ext cx="125412" cy="123825"/>
            <a:chOff x="340" y="1776"/>
            <a:chExt cx="79" cy="78"/>
          </a:xfrm>
        </p:grpSpPr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58" name="Group 18"/>
          <p:cNvGrpSpPr>
            <a:grpSpLocks/>
          </p:cNvGrpSpPr>
          <p:nvPr/>
        </p:nvGrpSpPr>
        <p:grpSpPr bwMode="auto">
          <a:xfrm>
            <a:off x="411163" y="5084763"/>
            <a:ext cx="125412" cy="123825"/>
            <a:chOff x="340" y="1776"/>
            <a:chExt cx="79" cy="78"/>
          </a:xfrm>
        </p:grpSpPr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4787900" y="2530475"/>
            <a:ext cx="125413" cy="123825"/>
            <a:chOff x="340" y="1776"/>
            <a:chExt cx="79" cy="78"/>
          </a:xfrm>
        </p:grpSpPr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4797425" y="2995613"/>
            <a:ext cx="125413" cy="123825"/>
            <a:chOff x="340" y="1776"/>
            <a:chExt cx="79" cy="78"/>
          </a:xfrm>
        </p:grpSpPr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4797425" y="3797300"/>
            <a:ext cx="125413" cy="123825"/>
            <a:chOff x="340" y="1776"/>
            <a:chExt cx="79" cy="78"/>
          </a:xfrm>
        </p:grpSpPr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340" y="1776"/>
              <a:ext cx="57" cy="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362" y="1797"/>
              <a:ext cx="57" cy="5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871" name="AutoShape 3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12088" y="5734050"/>
            <a:ext cx="360362" cy="360363"/>
          </a:xfrm>
          <a:prstGeom prst="actionButtonHome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684213" y="1412875"/>
            <a:ext cx="79914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r>
              <a:rPr lang="es-MX" sz="1600" b="1">
                <a:solidFill>
                  <a:srgbClr val="000066"/>
                </a:solidFill>
                <a:cs typeface="Times New Roman" pitchFamily="18" charset="0"/>
              </a:rPr>
              <a:t>Periodos de espera.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endParaRPr lang="es-MX" sz="1600">
              <a:solidFill>
                <a:srgbClr val="000066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0" algn="l"/>
              </a:tabLst>
            </a:pPr>
            <a:endParaRPr lang="es-MX" sz="500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3789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12088" y="5734050"/>
            <a:ext cx="360362" cy="360363"/>
          </a:xfrm>
          <a:prstGeom prst="actionButtonHome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/>
          <a:srcRect t="19231" b="27196"/>
          <a:stretch>
            <a:fillRect/>
          </a:stretch>
        </p:blipFill>
        <p:spPr bwMode="auto">
          <a:xfrm>
            <a:off x="1258888" y="2205038"/>
            <a:ext cx="65532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92500" y="1989138"/>
            <a:ext cx="48244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¿Qué tan importante es tu salud y la de tus seres queridos?  </a:t>
            </a:r>
            <a:endParaRPr lang="es-ES" sz="22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11188" y="4433888"/>
            <a:ext cx="8208962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s-MX" sz="28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  <a:p>
            <a:pPr algn="ctr">
              <a:spcBef>
                <a:spcPct val="50000"/>
              </a:spcBef>
            </a:pPr>
            <a:endParaRPr lang="es-ES">
              <a:solidFill>
                <a:srgbClr val="000066"/>
              </a:solidFill>
              <a:latin typeface="Century Gothic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9750" y="4149725"/>
            <a:ext cx="82089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200" b="1" dirty="0">
                <a:solidFill>
                  <a:srgbClr val="000066"/>
                </a:solidFill>
              </a:rPr>
              <a:t>Sabemos que es una de las cosas que más te </a:t>
            </a:r>
            <a:r>
              <a:rPr lang="es-MX" sz="2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preocupan…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84213" y="4805363"/>
            <a:ext cx="82089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200" b="1">
                <a:solidFill>
                  <a:srgbClr val="000066"/>
                </a:solidFill>
              </a:rPr>
              <a:t>Pero…</a:t>
            </a:r>
            <a:endParaRPr lang="es-MX" sz="2200" b="1">
              <a:solidFill>
                <a:srgbClr val="FF9900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195513" y="5229225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¿Te ocupas de ello?</a:t>
            </a:r>
          </a:p>
        </p:txBody>
      </p:sp>
      <p:pic>
        <p:nvPicPr>
          <p:cNvPr id="4115" name="Picture 19" descr="healthy_family_lifesty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628775"/>
            <a:ext cx="2376487" cy="178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1" grpId="0"/>
      <p:bldP spid="4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92150"/>
            <a:ext cx="7416800" cy="504825"/>
          </a:xfrm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s-MX" sz="27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¿Qué pasaría si…</a:t>
            </a:r>
          </a:p>
          <a:p>
            <a:pPr marL="0" indent="0">
              <a:buFontTx/>
              <a:buNone/>
            </a:pPr>
            <a:endParaRPr lang="es-MX" sz="27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FontTx/>
              <a:buNone/>
            </a:pPr>
            <a:endParaRPr lang="es-MX" sz="3100">
              <a:solidFill>
                <a:srgbClr val="000066"/>
              </a:solidFill>
            </a:endParaRPr>
          </a:p>
          <a:p>
            <a:pPr marL="0" indent="0">
              <a:buFontTx/>
              <a:buNone/>
            </a:pPr>
            <a:endParaRPr lang="es-MX" sz="3100">
              <a:solidFill>
                <a:srgbClr val="000066"/>
              </a:solidFill>
            </a:endParaRPr>
          </a:p>
        </p:txBody>
      </p:sp>
      <p:pic>
        <p:nvPicPr>
          <p:cNvPr id="5123" name="Picture 12" descr="desesperac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7163" y="4600575"/>
            <a:ext cx="1512887" cy="1068388"/>
          </a:xfrm>
          <a:prstGeom prst="rect">
            <a:avLst/>
          </a:prstGeom>
          <a:noFill/>
          <a:ln w="50800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5124" name="Picture 4" descr="bil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4581525"/>
            <a:ext cx="1657350" cy="1079500"/>
          </a:xfrm>
          <a:prstGeom prst="rect">
            <a:avLst/>
          </a:prstGeom>
          <a:noFill/>
          <a:ln w="50800">
            <a:solidFill>
              <a:srgbClr val="000066"/>
            </a:solidFill>
            <a:miter lim="800000"/>
            <a:headEnd/>
            <a:tailEnd/>
          </a:ln>
        </p:spPr>
      </p:pic>
      <p:pic>
        <p:nvPicPr>
          <p:cNvPr id="5125" name="Picture 5" descr="Palm,Coin,Currency,Pocket,Poverty,Assistance,Bankruptcy,Begging,Beggar,Charity and Relief Work,Dependency,Loss,Donation Box,Sharing,Giving,Human Hand,Homelessness,underprivileged,Social Services,Home Finances,Buying,US Coin,Dollar,Isolated,Paying,Wealth,Men,Penny,Dime,Caucasian,White"/>
          <p:cNvPicPr>
            <a:picLocks noChangeAspect="1" noChangeArrowheads="1"/>
          </p:cNvPicPr>
          <p:nvPr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5930900" y="4581525"/>
            <a:ext cx="1593850" cy="1060450"/>
          </a:xfrm>
          <a:prstGeom prst="rect">
            <a:avLst/>
          </a:prstGeom>
          <a:noFill/>
          <a:ln w="50800">
            <a:solidFill>
              <a:srgbClr val="99CCFF"/>
            </a:solidFill>
            <a:miter lim="800000"/>
            <a:headEnd/>
            <a:tailEnd/>
          </a:ln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268538" y="1628775"/>
            <a:ext cx="6624637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MX">
              <a:solidFill>
                <a:srgbClr val="000066"/>
              </a:solidFill>
            </a:endParaRPr>
          </a:p>
          <a:p>
            <a:r>
              <a:rPr lang="es-MX" sz="1600">
                <a:solidFill>
                  <a:srgbClr val="000066"/>
                </a:solidFill>
              </a:rPr>
              <a:t>…al verse afectada tu salud o la de alguno de tus seres queridos, no contaras con los recursos suficientes para su atención médica?</a:t>
            </a:r>
            <a:endParaRPr lang="es-ES" sz="160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573463"/>
            <a:ext cx="77057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sz="1600">
                <a:solidFill>
                  <a:srgbClr val="000066"/>
                </a:solidFill>
              </a:rPr>
              <a:t>…para poder enfrentar esta situación, tuvieras que poner en </a:t>
            </a:r>
            <a:r>
              <a:rPr lang="es-MX" sz="1700" b="1">
                <a:solidFill>
                  <a:srgbClr val="000066"/>
                </a:solidFill>
              </a:rPr>
              <a:t>riesgo </a:t>
            </a:r>
            <a:r>
              <a:rPr lang="es-MX" sz="17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 patrimonio y hasta lo que no tienes</a:t>
            </a:r>
            <a:r>
              <a:rPr lang="es-MX" sz="1600">
                <a:solidFill>
                  <a:srgbClr val="000066"/>
                </a:solidFill>
              </a:rPr>
              <a:t>?</a:t>
            </a:r>
          </a:p>
          <a:p>
            <a:pPr>
              <a:spcBef>
                <a:spcPct val="50000"/>
              </a:spcBef>
            </a:pPr>
            <a:endParaRPr lang="es-ES" sz="1600"/>
          </a:p>
        </p:txBody>
      </p:sp>
      <p:pic>
        <p:nvPicPr>
          <p:cNvPr id="5128" name="Picture 6" descr="nino_enferm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088" y="1557338"/>
            <a:ext cx="1362075" cy="1368425"/>
          </a:xfrm>
          <a:prstGeom prst="rect">
            <a:avLst/>
          </a:prstGeom>
          <a:noFill/>
          <a:ln w="57150">
            <a:solidFill>
              <a:srgbClr val="CCEC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5126" grpId="0"/>
      <p:bldP spid="5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989138"/>
            <a:ext cx="5256213" cy="936625"/>
          </a:xfrm>
          <a:ln/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s-ES" sz="1800" b="1">
                <a:solidFill>
                  <a:srgbClr val="000066"/>
                </a:solidFill>
              </a:rPr>
              <a:t>Según la Encuesta Nacional de Ingreso-Gasto de los Hogares*: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s-ES" sz="18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s-MX" sz="16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6237288"/>
            <a:ext cx="52562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800">
                <a:latin typeface="Century Gothic" pitchFamily="34" charset="0"/>
              </a:rPr>
              <a:t>* </a:t>
            </a:r>
            <a:r>
              <a:rPr lang="es-ES" sz="800">
                <a:latin typeface="Century Gothic" pitchFamily="34" charset="0"/>
                <a:hlinkClick r:id="rId3"/>
              </a:rPr>
              <a:t>http://www.salud.gob.mx/unidades/dgpfs/reglas_operacion/2_antecedentes.html</a:t>
            </a:r>
            <a:r>
              <a:rPr lang="es-ES" sz="800">
                <a:latin typeface="Century Gothic" pitchFamily="34" charset="0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00113" y="911225"/>
            <a:ext cx="756126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 i="1">
                <a:solidFill>
                  <a:srgbClr val="FF9900"/>
                </a:solidFill>
              </a:rPr>
              <a:t>En ocasiones, la atención de una enfermedad o accidente</a:t>
            </a:r>
            <a:r>
              <a:rPr lang="es-MX" sz="2000" b="1" i="1">
                <a:solidFill>
                  <a:srgbClr val="FF9900"/>
                </a:solidFill>
              </a:rPr>
              <a:t> </a:t>
            </a:r>
            <a:r>
              <a:rPr lang="es-MX" sz="2000" i="1">
                <a:solidFill>
                  <a:srgbClr val="FF9900"/>
                </a:solidFill>
              </a:rPr>
              <a:t>puede</a:t>
            </a:r>
            <a:r>
              <a:rPr lang="es-MX" sz="20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MX" sz="2000" i="1">
                <a:solidFill>
                  <a:srgbClr val="FF9900"/>
                </a:solidFill>
              </a:rPr>
              <a:t>superar la</a:t>
            </a:r>
            <a:r>
              <a:rPr lang="es-MX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MX" sz="21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capacidad económica</a:t>
            </a:r>
            <a:r>
              <a:rPr lang="es-MX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MX" sz="2000" i="1">
                <a:solidFill>
                  <a:srgbClr val="FF9900"/>
                </a:solidFill>
              </a:rPr>
              <a:t>de una familia</a:t>
            </a:r>
            <a:r>
              <a:rPr lang="es-MX" sz="2000" b="1" i="1">
                <a:solidFill>
                  <a:srgbClr val="FF9900"/>
                </a:solidFill>
              </a:rPr>
              <a:t>…</a:t>
            </a:r>
            <a:endParaRPr lang="es-ES" sz="2000" b="1" i="1">
              <a:solidFill>
                <a:srgbClr val="FF9900"/>
              </a:solidFill>
            </a:endParaRP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874713" y="3860800"/>
            <a:ext cx="4940300" cy="2592388"/>
            <a:chOff x="539" y="2840"/>
            <a:chExt cx="3112" cy="1633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612" y="2840"/>
              <a:ext cx="3039" cy="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endParaRPr lang="es-E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s-ES">
                  <a:solidFill>
                    <a:srgbClr val="FF9900"/>
                  </a:solidFill>
                </a:rPr>
                <a:t>1.2 millones de familias</a:t>
              </a:r>
              <a:r>
                <a:rPr lang="es-ES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cruzan la línea de la pobreza </a:t>
              </a:r>
              <a:r>
                <a:rPr lang="es-ES">
                  <a:solidFill>
                    <a:srgbClr val="FF9900"/>
                  </a:solidFill>
                </a:rPr>
                <a:t>por los gastos que tienen que enfrentar en salud.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endParaRPr lang="es-MX">
                <a:solidFill>
                  <a:srgbClr val="FF9900"/>
                </a:solidFill>
              </a:endParaRPr>
            </a:p>
          </p:txBody>
        </p:sp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539" y="3046"/>
              <a:ext cx="103" cy="109"/>
              <a:chOff x="249" y="1706"/>
              <a:chExt cx="103" cy="109"/>
            </a:xfrm>
          </p:grpSpPr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250" y="1706"/>
                <a:ext cx="45" cy="4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1" name="Rectangle 9"/>
              <p:cNvSpPr>
                <a:spLocks noChangeArrowheads="1"/>
              </p:cNvSpPr>
              <p:nvPr/>
            </p:nvSpPr>
            <p:spPr bwMode="auto">
              <a:xfrm>
                <a:off x="307" y="1770"/>
                <a:ext cx="45" cy="4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/>
            </p:nvSpPr>
            <p:spPr bwMode="auto">
              <a:xfrm>
                <a:off x="307" y="1706"/>
                <a:ext cx="45" cy="45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/>
            </p:nvSpPr>
            <p:spPr bwMode="auto">
              <a:xfrm>
                <a:off x="249" y="1770"/>
                <a:ext cx="45" cy="45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900113" y="2781300"/>
            <a:ext cx="5184775" cy="1584325"/>
            <a:chOff x="549" y="1972"/>
            <a:chExt cx="3132" cy="998"/>
          </a:xfrm>
        </p:grpSpPr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549" y="2205"/>
              <a:ext cx="45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12" y="2263"/>
              <a:ext cx="45" cy="4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06" y="2205"/>
              <a:ext cx="45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554" y="2263"/>
              <a:ext cx="45" cy="4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642" y="1972"/>
              <a:ext cx="3039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endParaRPr lang="es-E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s-ES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de cada 4 mexicanos </a:t>
              </a:r>
              <a:r>
                <a:rPr lang="es-ES">
                  <a:solidFill>
                    <a:srgbClr val="FF9900"/>
                  </a:solidFill>
                </a:rPr>
                <a:t>ha pospuesto su atención médica</a:t>
              </a:r>
              <a:r>
                <a:rPr lang="es-ES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s-ES">
                  <a:solidFill>
                    <a:srgbClr val="FF9900"/>
                  </a:solidFill>
                </a:rPr>
                <a:t>por</a:t>
              </a:r>
              <a:r>
                <a:rPr lang="es-ES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problemas económicos.</a:t>
              </a:r>
              <a:r>
                <a:rPr lang="es-ES" b="1"/>
                <a:t> </a:t>
              </a:r>
              <a:endParaRPr lang="es-E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endParaRPr lang="es-MX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8210" name="Picture 18" descr="301560135_49592804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4076700"/>
            <a:ext cx="1439863" cy="1081088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</p:spPr>
      </p:pic>
      <p:pic>
        <p:nvPicPr>
          <p:cNvPr id="8211" name="Picture 19" descr="F58-36493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0425" y="2852738"/>
            <a:ext cx="530225" cy="793750"/>
          </a:xfrm>
          <a:prstGeom prst="rect">
            <a:avLst/>
          </a:prstGeom>
          <a:noFill/>
          <a:ln w="28575">
            <a:solidFill>
              <a:srgbClr val="004FEE"/>
            </a:solidFill>
            <a:miter lim="800000"/>
            <a:headEnd/>
            <a:tailEnd/>
          </a:ln>
        </p:spPr>
      </p:pic>
      <p:pic>
        <p:nvPicPr>
          <p:cNvPr id="8212" name="Picture 20" descr="D37-392980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4025" y="2852738"/>
            <a:ext cx="530225" cy="793750"/>
          </a:xfrm>
          <a:prstGeom prst="rect">
            <a:avLst/>
          </a:prstGeom>
          <a:noFill/>
          <a:ln w="38100">
            <a:solidFill>
              <a:srgbClr val="93D6F7"/>
            </a:solidFill>
            <a:miter lim="800000"/>
            <a:headEnd/>
            <a:tailEnd/>
          </a:ln>
        </p:spPr>
      </p:pic>
      <p:pic>
        <p:nvPicPr>
          <p:cNvPr id="8213" name="Picture 21" descr="K08-608963">
            <a:hlinkClick r:id="rId7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42063" y="2852738"/>
            <a:ext cx="514350" cy="7937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8195" grpId="0"/>
      <p:bldP spid="8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844675"/>
            <a:ext cx="7818437" cy="655638"/>
          </a:xfrm>
          <a:ln/>
        </p:spPr>
        <p:txBody>
          <a:bodyPr/>
          <a:lstStyle/>
          <a:p>
            <a:pPr marL="0" indent="0" algn="ctr">
              <a:buFontTx/>
              <a:buNone/>
            </a:pPr>
            <a:r>
              <a:rPr lang="es-MX" sz="2400">
                <a:solidFill>
                  <a:srgbClr val="000066"/>
                </a:solidFill>
                <a:cs typeface="Times New Roman" pitchFamily="18" charset="0"/>
              </a:rPr>
              <a:t>Por éstas, y muchas razones más, </a:t>
            </a:r>
            <a:r>
              <a:rPr lang="es-MX" sz="2400" b="1">
                <a:solidFill>
                  <a:srgbClr val="FF9933"/>
                </a:solidFill>
                <a:cs typeface="Times New Roman" pitchFamily="18" charset="0"/>
              </a:rPr>
              <a:t>Grupo Nacional Provincial</a:t>
            </a:r>
            <a:r>
              <a:rPr lang="es-MX" sz="2400">
                <a:solidFill>
                  <a:srgbClr val="FF9933"/>
                </a:solidFill>
                <a:cs typeface="Times New Roman" pitchFamily="18" charset="0"/>
              </a:rPr>
              <a:t> </a:t>
            </a:r>
            <a:r>
              <a:rPr lang="es-MX" sz="2400">
                <a:solidFill>
                  <a:srgbClr val="000066"/>
                </a:solidFill>
                <a:cs typeface="Times New Roman" pitchFamily="18" charset="0"/>
              </a:rPr>
              <a:t>te ofrece:</a:t>
            </a:r>
          </a:p>
          <a:p>
            <a:pPr marL="0" indent="0" algn="ctr">
              <a:buFontTx/>
              <a:buNone/>
            </a:pPr>
            <a:endParaRPr lang="es-MX" sz="2600">
              <a:solidFill>
                <a:srgbClr val="000066"/>
              </a:solidFill>
              <a:cs typeface="Times New Roman" pitchFamily="18" charset="0"/>
            </a:endParaRPr>
          </a:p>
          <a:p>
            <a:pPr marL="0" indent="0" algn="ctr">
              <a:buFontTx/>
              <a:buNone/>
            </a:pPr>
            <a:endParaRPr lang="es-MX" sz="2600">
              <a:solidFill>
                <a:srgbClr val="000066"/>
              </a:solidFill>
              <a:cs typeface="Times New Roman" pitchFamily="18" charset="0"/>
            </a:endParaRPr>
          </a:p>
          <a:p>
            <a:pPr marL="0" indent="0" algn="ctr">
              <a:buFontTx/>
              <a:buNone/>
            </a:pPr>
            <a:endParaRPr lang="es-MX" sz="2600">
              <a:solidFill>
                <a:srgbClr val="000066"/>
              </a:solidFill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4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3141663"/>
            <a:ext cx="727233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55576" y="5157192"/>
            <a:ext cx="646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mayor información visite: </a:t>
            </a:r>
            <a:r>
              <a:rPr lang="es-MX" dirty="0" smtClean="0">
                <a:hlinkClick r:id="rId4"/>
              </a:rPr>
              <a:t>www.segurosgnpweb.com.mx</a:t>
            </a:r>
            <a:r>
              <a:rPr lang="es-MX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89138"/>
            <a:ext cx="8135937" cy="1016000"/>
          </a:xfrm>
          <a:ln/>
        </p:spPr>
        <p:txBody>
          <a:bodyPr/>
          <a:lstStyle/>
          <a:p>
            <a:pPr marL="0" indent="0" algn="ctr">
              <a:lnSpc>
                <a:spcPct val="95000"/>
              </a:lnSpc>
              <a:buFontTx/>
              <a:buNone/>
            </a:pPr>
            <a:r>
              <a:rPr lang="es-MX" sz="2400">
                <a:solidFill>
                  <a:srgbClr val="000066"/>
                </a:solidFill>
                <a:cs typeface="Times New Roman" pitchFamily="18" charset="0"/>
              </a:rPr>
              <a:t>Un </a:t>
            </a:r>
            <a:r>
              <a:rPr lang="es-MX" sz="2400" b="1">
                <a:solidFill>
                  <a:srgbClr val="FF9933"/>
                </a:solidFill>
                <a:cs typeface="Times New Roman" pitchFamily="18" charset="0"/>
              </a:rPr>
              <a:t>Seguro de Gastos Médicos Mayores </a:t>
            </a:r>
            <a:r>
              <a:rPr lang="es-MX" sz="2400">
                <a:solidFill>
                  <a:srgbClr val="000066"/>
                </a:solidFill>
                <a:cs typeface="Times New Roman" pitchFamily="18" charset="0"/>
              </a:rPr>
              <a:t>que te brinda </a:t>
            </a:r>
            <a:r>
              <a:rPr lang="es-MX" sz="24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respaldo financiero</a:t>
            </a:r>
            <a:r>
              <a:rPr lang="es-MX" sz="2400">
                <a:solidFill>
                  <a:srgbClr val="000066"/>
                </a:solidFill>
                <a:cs typeface="Times New Roman" pitchFamily="18" charset="0"/>
              </a:rPr>
              <a:t> en caso de requerir atención médica de calidad, a causa de un accidente o enfermedad.</a:t>
            </a:r>
          </a:p>
        </p:txBody>
      </p:sp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765175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7"/>
          <p:cNvPicPr>
            <a:picLocks noChangeAspect="1" noChangeArrowheads="1"/>
          </p:cNvPicPr>
          <p:nvPr/>
        </p:nvPicPr>
        <p:blipFill>
          <a:blip r:embed="rId4" cstate="print"/>
          <a:srcRect b="31281"/>
          <a:stretch>
            <a:fillRect/>
          </a:stretch>
        </p:blipFill>
        <p:spPr bwMode="auto">
          <a:xfrm>
            <a:off x="2339975" y="4330700"/>
            <a:ext cx="1223963" cy="879475"/>
          </a:xfrm>
          <a:prstGeom prst="rect">
            <a:avLst/>
          </a:prstGeom>
          <a:solidFill>
            <a:srgbClr val="000066"/>
          </a:solidFill>
          <a:ln w="57150">
            <a:solidFill>
              <a:srgbClr val="000066"/>
            </a:solidFill>
            <a:miter lim="800000"/>
            <a:headEnd/>
            <a:tailEnd/>
          </a:ln>
        </p:spPr>
      </p:pic>
      <p:pic>
        <p:nvPicPr>
          <p:cNvPr id="12293" name="Picture 5" descr="abdo_u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475" y="5018088"/>
            <a:ext cx="1368425" cy="946150"/>
          </a:xfrm>
          <a:prstGeom prst="rect">
            <a:avLst/>
          </a:prstGeom>
          <a:noFill/>
          <a:ln w="50800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12294" name="Picture 6" descr="OR%2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221163"/>
            <a:ext cx="1368425" cy="941387"/>
          </a:xfrm>
          <a:prstGeom prst="rect">
            <a:avLst/>
          </a:prstGeom>
          <a:solidFill>
            <a:srgbClr val="0033CC"/>
          </a:solidFill>
          <a:ln w="57150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12295" name="Picture 7" descr="philips_mrx_hospital_lg4"/>
          <p:cNvPicPr>
            <a:picLocks noChangeAspect="1" noChangeArrowheads="1"/>
          </p:cNvPicPr>
          <p:nvPr/>
        </p:nvPicPr>
        <p:blipFill>
          <a:blip r:embed="rId7" cstate="print"/>
          <a:srcRect b="6166"/>
          <a:stretch>
            <a:fillRect/>
          </a:stretch>
        </p:blipFill>
        <p:spPr bwMode="auto">
          <a:xfrm>
            <a:off x="5724525" y="4913313"/>
            <a:ext cx="1295400" cy="1023937"/>
          </a:xfrm>
          <a:prstGeom prst="rect">
            <a:avLst/>
          </a:prstGeom>
          <a:noFill/>
          <a:ln w="57150">
            <a:solidFill>
              <a:srgbClr val="99CC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179388" y="1700213"/>
            <a:ext cx="8640762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>
                <a:solidFill>
                  <a:srgbClr val="000066"/>
                </a:solidFill>
                <a:cs typeface="Times New Roman" pitchFamily="18" charset="0"/>
              </a:rPr>
              <a:t>Te </a:t>
            </a:r>
            <a:r>
              <a:rPr lang="es-ES_tradnl" b="1">
                <a:solidFill>
                  <a:srgbClr val="FF9933"/>
                </a:solidFill>
                <a:cs typeface="Times New Roman" pitchFamily="18" charset="0"/>
              </a:rPr>
              <a:t>brinda protección </a:t>
            </a:r>
            <a:r>
              <a:rPr lang="es-ES_tradnl" b="1">
                <a:solidFill>
                  <a:srgbClr val="002060"/>
                </a:solidFill>
                <a:cs typeface="Times New Roman" pitchFamily="18" charset="0"/>
              </a:rPr>
              <a:t>desde el primer día de contratación en caso de  accidente, y a partir de los 30 días si es por enfermedad. </a:t>
            </a:r>
            <a:r>
              <a:rPr lang="es-ES_tradnl">
                <a:solidFill>
                  <a:srgbClr val="000066"/>
                </a:solidFill>
                <a:cs typeface="Times New Roman" pitchFamily="18" charset="0"/>
              </a:rPr>
              <a:t>Cubriendo entre otros gastos:</a:t>
            </a:r>
            <a:endParaRPr lang="es-MX">
              <a:solidFill>
                <a:srgbClr val="000066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Arial" charset="0"/>
              <a:buNone/>
            </a:pP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  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468313" y="2901950"/>
            <a:ext cx="5184775" cy="2536825"/>
            <a:chOff x="295" y="1828"/>
            <a:chExt cx="3266" cy="1598"/>
          </a:xfrm>
        </p:grpSpPr>
        <p:sp>
          <p:nvSpPr>
            <p:cNvPr id="14339" name="Text Box 5"/>
            <p:cNvSpPr txBox="1">
              <a:spLocks noChangeArrowheads="1"/>
            </p:cNvSpPr>
            <p:nvPr/>
          </p:nvSpPr>
          <p:spPr bwMode="auto">
            <a:xfrm>
              <a:off x="386" y="1828"/>
              <a:ext cx="3175" cy="1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Hospitalización.</a:t>
              </a:r>
            </a:p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es-ES" sz="1600">
                  <a:solidFill>
                    <a:srgbClr val="000066"/>
                  </a:solidFill>
                  <a:cs typeface="Times New Roman" pitchFamily="18" charset="0"/>
                </a:rPr>
                <a:t>Honorarios médicos por consultas, tratamiento médico y/o quirúrgico.</a:t>
              </a:r>
            </a:p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es-ES" sz="1600">
                  <a:solidFill>
                    <a:srgbClr val="000066"/>
                  </a:solidFill>
                  <a:cs typeface="Times New Roman" pitchFamily="18" charset="0"/>
                </a:rPr>
                <a:t>Medicamentos (relacionados con el padecimiento cubierto).</a:t>
              </a:r>
            </a:p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Estudios de laboratorio y gabinete.</a:t>
              </a:r>
            </a:p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Tratamientos de radioterapia, quimioterapia, inhaloterapia y fisioterapia.</a:t>
              </a:r>
            </a:p>
          </p:txBody>
        </p:sp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301" y="2522"/>
              <a:ext cx="79" cy="78"/>
              <a:chOff x="340" y="1776"/>
              <a:chExt cx="79" cy="78"/>
            </a:xfrm>
          </p:grpSpPr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295" y="2931"/>
              <a:ext cx="79" cy="78"/>
              <a:chOff x="340" y="1776"/>
              <a:chExt cx="79" cy="78"/>
            </a:xfrm>
          </p:grpSpPr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46" name="Group 10"/>
            <p:cNvGrpSpPr>
              <a:grpSpLocks/>
            </p:cNvGrpSpPr>
            <p:nvPr/>
          </p:nvGrpSpPr>
          <p:grpSpPr bwMode="auto">
            <a:xfrm>
              <a:off x="295" y="2172"/>
              <a:ext cx="79" cy="78"/>
              <a:chOff x="340" y="1776"/>
              <a:chExt cx="79" cy="78"/>
            </a:xfrm>
          </p:grpSpPr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49" name="Group 13"/>
            <p:cNvGrpSpPr>
              <a:grpSpLocks/>
            </p:cNvGrpSpPr>
            <p:nvPr/>
          </p:nvGrpSpPr>
          <p:grpSpPr bwMode="auto">
            <a:xfrm>
              <a:off x="295" y="3157"/>
              <a:ext cx="79" cy="78"/>
              <a:chOff x="340" y="1776"/>
              <a:chExt cx="79" cy="78"/>
            </a:xfrm>
          </p:grpSpPr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51" name="Rectangle 15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352" name="Group 16"/>
            <p:cNvGrpSpPr>
              <a:grpSpLocks/>
            </p:cNvGrpSpPr>
            <p:nvPr/>
          </p:nvGrpSpPr>
          <p:grpSpPr bwMode="auto">
            <a:xfrm>
              <a:off x="295" y="1887"/>
              <a:ext cx="79" cy="78"/>
              <a:chOff x="340" y="1776"/>
              <a:chExt cx="79" cy="78"/>
            </a:xfrm>
          </p:grpSpPr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pic>
        <p:nvPicPr>
          <p:cNvPr id="14355" name="Picture 19" descr="defaul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7EE"/>
              </a:clrFrom>
              <a:clrTo>
                <a:srgbClr val="FBF7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063" y="3213100"/>
            <a:ext cx="30241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20" descr="Ho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4384675"/>
            <a:ext cx="992187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21" descr="8010_AS1_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4638" y="4384675"/>
            <a:ext cx="935037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23" descr="operac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4763" y="4386263"/>
            <a:ext cx="1008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76" name="Picture 28" descr="tytytyty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613" y="3860800"/>
            <a:ext cx="1454150" cy="1168400"/>
          </a:xfrm>
          <a:prstGeom prst="rect">
            <a:avLst/>
          </a:prstGeom>
          <a:noFill/>
          <a:ln w="76200">
            <a:solidFill>
              <a:srgbClr val="5DBDFF"/>
            </a:solidFill>
            <a:miter lim="800000"/>
            <a:headEnd/>
            <a:tailEnd/>
          </a:ln>
        </p:spPr>
      </p:pic>
      <p:pic>
        <p:nvPicPr>
          <p:cNvPr id="53278" name="Picture 30" descr="jdsb_6"/>
          <p:cNvPicPr>
            <a:picLocks noChangeAspect="1" noChangeArrowheads="1"/>
          </p:cNvPicPr>
          <p:nvPr/>
        </p:nvPicPr>
        <p:blipFill>
          <a:blip r:embed="rId5" cstate="print"/>
          <a:srcRect l="7349" t="5974" r="5751" b="5714"/>
          <a:stretch>
            <a:fillRect/>
          </a:stretch>
        </p:blipFill>
        <p:spPr bwMode="auto">
          <a:xfrm rot="-21600000">
            <a:off x="7597775" y="4797425"/>
            <a:ext cx="863600" cy="1079500"/>
          </a:xfrm>
          <a:prstGeom prst="rect">
            <a:avLst/>
          </a:prstGeom>
          <a:noFill/>
          <a:ln w="76200">
            <a:solidFill>
              <a:srgbClr val="93D6F7"/>
            </a:solidFill>
            <a:miter lim="800000"/>
            <a:headEnd/>
            <a:tailEnd/>
          </a:ln>
        </p:spPr>
      </p:pic>
      <p:pic>
        <p:nvPicPr>
          <p:cNvPr id="53279" name="Picture 31" descr="zj-bab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650" y="2997200"/>
            <a:ext cx="1152525" cy="865188"/>
          </a:xfrm>
          <a:prstGeom prst="rect">
            <a:avLst/>
          </a:prstGeom>
          <a:noFill/>
          <a:ln w="76200">
            <a:solidFill>
              <a:srgbClr val="004FEE"/>
            </a:solidFill>
            <a:miter lim="800000"/>
            <a:headEnd/>
            <a:tailEnd/>
          </a:ln>
        </p:spPr>
      </p:pic>
      <p:pic>
        <p:nvPicPr>
          <p:cNvPr id="53280" name="Picture 32" descr="pregcancer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1513" y="2205038"/>
            <a:ext cx="1054100" cy="1366837"/>
          </a:xfrm>
          <a:prstGeom prst="rect">
            <a:avLst/>
          </a:prstGeom>
          <a:noFill/>
          <a:ln w="76200">
            <a:solidFill>
              <a:srgbClr val="003399"/>
            </a:solidFill>
            <a:miter lim="800000"/>
            <a:headEnd/>
            <a:tailEnd/>
          </a:ln>
        </p:spPr>
      </p:pic>
      <p:sp>
        <p:nvSpPr>
          <p:cNvPr id="53283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828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Te ofrece </a:t>
            </a:r>
            <a:r>
              <a:rPr lang="es-MX" b="1">
                <a:solidFill>
                  <a:srgbClr val="FF9933"/>
                </a:solidFill>
                <a:cs typeface="Times New Roman" pitchFamily="18" charset="0"/>
              </a:rPr>
              <a:t>múltiples beneficios más, </a:t>
            </a: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 a través de </a:t>
            </a:r>
            <a:r>
              <a:rPr lang="es-MX">
                <a:solidFill>
                  <a:srgbClr val="000066"/>
                </a:solidFill>
              </a:rPr>
              <a:t>las siguientes coberturas:</a:t>
            </a:r>
          </a:p>
          <a:p>
            <a:endParaRPr lang="es-MX" sz="140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90" name="Group 42"/>
          <p:cNvGrpSpPr>
            <a:grpSpLocks/>
          </p:cNvGrpSpPr>
          <p:nvPr/>
        </p:nvGrpSpPr>
        <p:grpSpPr bwMode="auto">
          <a:xfrm>
            <a:off x="539750" y="2066925"/>
            <a:ext cx="6048375" cy="4384675"/>
            <a:chOff x="340" y="1302"/>
            <a:chExt cx="3810" cy="2762"/>
          </a:xfrm>
        </p:grpSpPr>
        <p:sp>
          <p:nvSpPr>
            <p:cNvPr id="53251" name="Text Box 4"/>
            <p:cNvSpPr txBox="1">
              <a:spLocks noChangeArrowheads="1"/>
            </p:cNvSpPr>
            <p:nvPr/>
          </p:nvSpPr>
          <p:spPr bwMode="auto">
            <a:xfrm>
              <a:off x="442" y="1302"/>
              <a:ext cx="3708" cy="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Ayuda para parto normal o cesárea.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</a:pP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Cobertura del recién nacido.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 Enfermedades preexistentes declaradas en la contratación. 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Padecimientos congénitos, además como reconocimiento a la lealtad de nuestros asegurados, cobertura de padecimientos preexistentes que no hayan generado síntomas ni gastos, en los primeros 5 años de vigencia contínua en la póliza.</a:t>
              </a: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Deportes peligrosos.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Emergencias en el extranjero.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Atención en el extranjero.</a:t>
              </a: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endParaRPr lang="es-ES_tradnl" sz="4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</a:pPr>
              <a:r>
                <a:rPr lang="es-ES_tradnl" sz="1600">
                  <a:solidFill>
                    <a:srgbClr val="000066"/>
                  </a:solidFill>
                  <a:cs typeface="Times New Roman" pitchFamily="18" charset="0"/>
                </a:rPr>
                <a:t>Emergencias derivadas de gastos médicos mayores no cubiertos por la póliza.</a:t>
              </a:r>
            </a:p>
          </p:txBody>
        </p:sp>
        <p:grpSp>
          <p:nvGrpSpPr>
            <p:cNvPr id="53252" name="Group 4"/>
            <p:cNvGrpSpPr>
              <a:grpSpLocks/>
            </p:cNvGrpSpPr>
            <p:nvPr/>
          </p:nvGrpSpPr>
          <p:grpSpPr bwMode="auto">
            <a:xfrm>
              <a:off x="340" y="1347"/>
              <a:ext cx="79" cy="78"/>
              <a:chOff x="340" y="1776"/>
              <a:chExt cx="79" cy="78"/>
            </a:xfrm>
          </p:grpSpPr>
          <p:sp>
            <p:nvSpPr>
              <p:cNvPr id="53253" name="Rectangle 5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54" name="Rectangle 6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55" name="Group 7"/>
            <p:cNvGrpSpPr>
              <a:grpSpLocks/>
            </p:cNvGrpSpPr>
            <p:nvPr/>
          </p:nvGrpSpPr>
          <p:grpSpPr bwMode="auto">
            <a:xfrm>
              <a:off x="340" y="1677"/>
              <a:ext cx="79" cy="78"/>
              <a:chOff x="340" y="1776"/>
              <a:chExt cx="79" cy="78"/>
            </a:xfrm>
          </p:grpSpPr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58" name="Group 10"/>
            <p:cNvGrpSpPr>
              <a:grpSpLocks/>
            </p:cNvGrpSpPr>
            <p:nvPr/>
          </p:nvGrpSpPr>
          <p:grpSpPr bwMode="auto">
            <a:xfrm>
              <a:off x="351" y="1950"/>
              <a:ext cx="79" cy="78"/>
              <a:chOff x="340" y="1776"/>
              <a:chExt cx="79" cy="78"/>
            </a:xfrm>
          </p:grpSpPr>
          <p:sp>
            <p:nvSpPr>
              <p:cNvPr id="53259" name="Rectangle 11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61" name="Group 13"/>
            <p:cNvGrpSpPr>
              <a:grpSpLocks/>
            </p:cNvGrpSpPr>
            <p:nvPr/>
          </p:nvGrpSpPr>
          <p:grpSpPr bwMode="auto">
            <a:xfrm>
              <a:off x="351" y="2254"/>
              <a:ext cx="79" cy="78"/>
              <a:chOff x="340" y="1776"/>
              <a:chExt cx="79" cy="78"/>
            </a:xfrm>
          </p:grpSpPr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67" name="Group 19"/>
            <p:cNvGrpSpPr>
              <a:grpSpLocks/>
            </p:cNvGrpSpPr>
            <p:nvPr/>
          </p:nvGrpSpPr>
          <p:grpSpPr bwMode="auto">
            <a:xfrm>
              <a:off x="355" y="2886"/>
              <a:ext cx="79" cy="78"/>
              <a:chOff x="340" y="1776"/>
              <a:chExt cx="79" cy="78"/>
            </a:xfrm>
          </p:grpSpPr>
          <p:sp>
            <p:nvSpPr>
              <p:cNvPr id="53268" name="Rectangle 20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70" name="Group 22"/>
            <p:cNvGrpSpPr>
              <a:grpSpLocks/>
            </p:cNvGrpSpPr>
            <p:nvPr/>
          </p:nvGrpSpPr>
          <p:grpSpPr bwMode="auto">
            <a:xfrm>
              <a:off x="354" y="3203"/>
              <a:ext cx="79" cy="78"/>
              <a:chOff x="340" y="1776"/>
              <a:chExt cx="79" cy="78"/>
            </a:xfrm>
          </p:grpSpPr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/>
          </p:nvGrpSpPr>
          <p:grpSpPr bwMode="auto">
            <a:xfrm>
              <a:off x="376" y="3475"/>
              <a:ext cx="79" cy="78"/>
              <a:chOff x="340" y="1776"/>
              <a:chExt cx="79" cy="78"/>
            </a:xfrm>
          </p:grpSpPr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75" name="Rectangle 27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3287" name="Group 39"/>
            <p:cNvGrpSpPr>
              <a:grpSpLocks/>
            </p:cNvGrpSpPr>
            <p:nvPr/>
          </p:nvGrpSpPr>
          <p:grpSpPr bwMode="auto">
            <a:xfrm>
              <a:off x="385" y="3790"/>
              <a:ext cx="79" cy="78"/>
              <a:chOff x="340" y="1776"/>
              <a:chExt cx="79" cy="78"/>
            </a:xfrm>
          </p:grpSpPr>
          <p:sp>
            <p:nvSpPr>
              <p:cNvPr id="53288" name="Rectangle 40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763713"/>
            <a:ext cx="796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</a:pP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A diferencia de otras compañías de seguros, tiene </a:t>
            </a:r>
            <a:r>
              <a:rPr lang="es-MX" b="1">
                <a:solidFill>
                  <a:srgbClr val="FF9933"/>
                </a:solidFill>
                <a:cs typeface="Times New Roman" pitchFamily="18" charset="0"/>
              </a:rPr>
              <a:t>importantes ventajas</a:t>
            </a:r>
            <a:r>
              <a:rPr lang="es-MX">
                <a:solidFill>
                  <a:srgbClr val="000066"/>
                </a:solidFill>
                <a:cs typeface="Times New Roman" pitchFamily="18" charset="0"/>
              </a:rPr>
              <a:t>, ya que te ofrece:</a:t>
            </a:r>
          </a:p>
        </p:txBody>
      </p:sp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3654425" y="2781300"/>
            <a:ext cx="5165725" cy="2778125"/>
            <a:chOff x="2302" y="1752"/>
            <a:chExt cx="3254" cy="1750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2381" y="1752"/>
              <a:ext cx="3175" cy="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8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Renovación Vitalicia garantizada.</a:t>
              </a: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endParaRPr lang="es-MX" sz="5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 Cobertura de enfermedades preexistentes.</a:t>
              </a: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endParaRPr lang="es-MX" sz="5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Tiempo ilimitado en la cobertura de padecimientos.</a:t>
              </a: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endParaRPr lang="es-MX" sz="5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Tope de coaseguro.</a:t>
              </a: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endParaRPr lang="es-MX" sz="500">
                <a:solidFill>
                  <a:srgbClr val="000066"/>
                </a:solidFill>
                <a:cs typeface="Times New Roman" pitchFamily="18" charset="0"/>
              </a:endParaRPr>
            </a:p>
            <a:p>
              <a:pPr>
                <a:spcBef>
                  <a:spcPts val="800"/>
                </a:spcBef>
                <a:buFont typeface="Arial" charset="0"/>
                <a:buNone/>
              </a:pPr>
              <a:r>
                <a:rPr lang="es-MX" sz="1600">
                  <a:solidFill>
                    <a:srgbClr val="000066"/>
                  </a:solidFill>
                  <a:cs typeface="Times New Roman" pitchFamily="18" charset="0"/>
                </a:rPr>
                <a:t>Libre elección del Médico de tu preferencia.</a:t>
              </a:r>
            </a:p>
            <a:p>
              <a:pPr>
                <a:spcBef>
                  <a:spcPts val="800"/>
                </a:spcBef>
                <a:buFont typeface="Arial" charset="0"/>
                <a:buChar char="•"/>
              </a:pPr>
              <a:endParaRPr lang="es-MX" sz="1600">
                <a:solidFill>
                  <a:srgbClr val="000066"/>
                </a:solidFill>
                <a:cs typeface="Times New Roman" pitchFamily="18" charset="0"/>
              </a:endParaRPr>
            </a:p>
          </p:txBody>
        </p:sp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2324" y="1812"/>
              <a:ext cx="79" cy="78"/>
              <a:chOff x="340" y="1776"/>
              <a:chExt cx="79" cy="78"/>
            </a:xfrm>
          </p:grpSpPr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39" name="Rectangle 7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2326" y="2141"/>
              <a:ext cx="79" cy="78"/>
              <a:chOff x="340" y="1776"/>
              <a:chExt cx="79" cy="78"/>
            </a:xfrm>
          </p:grpSpPr>
          <p:sp>
            <p:nvSpPr>
              <p:cNvPr id="18441" name="Rectangle 9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42" name="Rectangle 10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8443" name="Group 11"/>
            <p:cNvGrpSpPr>
              <a:grpSpLocks/>
            </p:cNvGrpSpPr>
            <p:nvPr/>
          </p:nvGrpSpPr>
          <p:grpSpPr bwMode="auto">
            <a:xfrm>
              <a:off x="2318" y="2472"/>
              <a:ext cx="79" cy="78"/>
              <a:chOff x="340" y="1776"/>
              <a:chExt cx="79" cy="78"/>
            </a:xfrm>
          </p:grpSpPr>
          <p:sp>
            <p:nvSpPr>
              <p:cNvPr id="18444" name="Rectangle 12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45" name="Rectangle 13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8446" name="Group 14"/>
            <p:cNvGrpSpPr>
              <a:grpSpLocks/>
            </p:cNvGrpSpPr>
            <p:nvPr/>
          </p:nvGrpSpPr>
          <p:grpSpPr bwMode="auto">
            <a:xfrm>
              <a:off x="2308" y="2798"/>
              <a:ext cx="79" cy="78"/>
              <a:chOff x="340" y="1776"/>
              <a:chExt cx="79" cy="78"/>
            </a:xfrm>
          </p:grpSpPr>
          <p:sp>
            <p:nvSpPr>
              <p:cNvPr id="18447" name="Rectangle 15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48" name="Rectangle 16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2302" y="3118"/>
              <a:ext cx="79" cy="78"/>
              <a:chOff x="340" y="1776"/>
              <a:chExt cx="79" cy="78"/>
            </a:xfrm>
          </p:grpSpPr>
          <p:sp>
            <p:nvSpPr>
              <p:cNvPr id="18450" name="Rectangle 18"/>
              <p:cNvSpPr>
                <a:spLocks noChangeArrowheads="1"/>
              </p:cNvSpPr>
              <p:nvPr/>
            </p:nvSpPr>
            <p:spPr bwMode="auto">
              <a:xfrm>
                <a:off x="340" y="1776"/>
                <a:ext cx="57" cy="57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362" y="1797"/>
                <a:ext cx="57" cy="5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pic>
        <p:nvPicPr>
          <p:cNvPr id="18453" name="Picture 21" descr="42-179821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924175"/>
            <a:ext cx="1368425" cy="958850"/>
          </a:xfrm>
          <a:prstGeom prst="rect">
            <a:avLst/>
          </a:prstGeom>
          <a:noFill/>
        </p:spPr>
      </p:pic>
      <p:pic>
        <p:nvPicPr>
          <p:cNvPr id="18454" name="Picture 22" descr="isgemvq97220807081748photo00"/>
          <p:cNvPicPr>
            <a:picLocks noChangeAspect="1" noChangeArrowheads="1"/>
          </p:cNvPicPr>
          <p:nvPr/>
        </p:nvPicPr>
        <p:blipFill>
          <a:blip r:embed="rId4" cstate="print"/>
          <a:srcRect l="4509" t="6667" r="4610" b="5927"/>
          <a:stretch>
            <a:fillRect/>
          </a:stretch>
        </p:blipFill>
        <p:spPr bwMode="auto">
          <a:xfrm>
            <a:off x="611188" y="2924175"/>
            <a:ext cx="1154112" cy="935038"/>
          </a:xfrm>
          <a:prstGeom prst="rect">
            <a:avLst/>
          </a:prstGeom>
          <a:noFill/>
        </p:spPr>
      </p:pic>
      <p:pic>
        <p:nvPicPr>
          <p:cNvPr id="3" name="Picture 4" descr="Linea azul nuev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8463" y="785813"/>
            <a:ext cx="38163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8" name="Picture 26" descr="medicos"/>
          <p:cNvPicPr>
            <a:picLocks noChangeAspect="1" noChangeArrowheads="1"/>
          </p:cNvPicPr>
          <p:nvPr/>
        </p:nvPicPr>
        <p:blipFill>
          <a:blip r:embed="rId6" cstate="print"/>
          <a:srcRect b="35979"/>
          <a:stretch>
            <a:fillRect/>
          </a:stretch>
        </p:blipFill>
        <p:spPr bwMode="auto">
          <a:xfrm>
            <a:off x="611188" y="3932238"/>
            <a:ext cx="2592387" cy="115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993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CAAD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66"/>
      </a:hlink>
      <a:folHlink>
        <a:srgbClr val="FF99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AE6F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16">
        <a:dk1>
          <a:srgbClr val="000000"/>
        </a:dk1>
        <a:lt1>
          <a:srgbClr val="CC660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2B8A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AE6F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EAA767853EE040A9182B430A468228" ma:contentTypeVersion="11" ma:contentTypeDescription="Crear nuevo documento." ma:contentTypeScope="" ma:versionID="d5dd9997f97563b8111810208180a417">
  <xsd:schema xmlns:xsd="http://www.w3.org/2001/XMLSchema" xmlns:p="http://schemas.microsoft.com/office/2006/metadata/properties" xmlns:ns2="6b599f68-c5a4-4c67-a9ac-33e630813868" targetNamespace="http://schemas.microsoft.com/office/2006/metadata/properties" ma:root="true" ma:fieldsID="478896eebc180340235e1842763142be" ns2:_="">
    <xsd:import namespace="6b599f68-c5a4-4c67-a9ac-33e630813868"/>
    <xsd:element name="properties">
      <xsd:complexType>
        <xsd:sequence>
          <xsd:element name="documentManagement">
            <xsd:complexType>
              <xsd:all>
                <xsd:element ref="ns2:Resumen" minOccurs="0"/>
                <xsd:element ref="ns2:Tags" minOccurs="0"/>
                <xsd:element ref="ns2:Rating" minOccurs="0"/>
                <xsd:element ref="ns2:Status" minOccurs="0"/>
                <xsd:element ref="ns2:ComentarioDelAprobador" minOccurs="0"/>
                <xsd:element ref="ns2:Descargas" minOccurs="0"/>
                <xsd:element ref="ns2:Votos" minOccurs="0"/>
                <xsd:element ref="ns2:Cambio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b599f68-c5a4-4c67-a9ac-33e630813868" elementFormDefault="qualified">
    <xsd:import namespace="http://schemas.microsoft.com/office/2006/documentManagement/types"/>
    <xsd:element name="Resumen" ma:index="8" nillable="true" ma:displayName="Resumen" ma:default="" ma:internalName="Resumen">
      <xsd:simpleType>
        <xsd:restriction base="dms:Note"/>
      </xsd:simpleType>
    </xsd:element>
    <xsd:element name="Tags" ma:index="9" nillable="true" ma:displayName="Tags" ma:internalName="Tags">
      <xsd:simpleType>
        <xsd:restriction base="dms:Note"/>
      </xsd:simpleType>
    </xsd:element>
    <xsd:element name="Rating" ma:index="10" nillable="true" ma:displayName="Rating" ma:default="0" ma:internalName="Rating" ma:percentage="FALSE">
      <xsd:simpleType>
        <xsd:restriction base="dms:Number">
          <xsd:minInclusive value="0"/>
        </xsd:restriction>
      </xsd:simpleType>
    </xsd:element>
    <xsd:element name="Status" ma:index="11" nillable="true" ma:displayName="Status" ma:default="0" ma:internalName="Status" ma:percentage="FALSE">
      <xsd:simpleType>
        <xsd:restriction base="dms:Number">
          <xsd:minInclusive value="0"/>
        </xsd:restriction>
      </xsd:simpleType>
    </xsd:element>
    <xsd:element name="ComentarioDelAprobador" ma:index="12" nillable="true" ma:displayName="ComentarioDelAprobador" ma:internalName="ComentarioDelAprobador">
      <xsd:simpleType>
        <xsd:restriction base="dms:Note"/>
      </xsd:simpleType>
    </xsd:element>
    <xsd:element name="Descargas" ma:index="13" nillable="true" ma:displayName="Descargas" ma:default="0" ma:internalName="Descargas" ma:percentage="FALSE">
      <xsd:simpleType>
        <xsd:restriction base="dms:Number">
          <xsd:minInclusive value="0"/>
        </xsd:restriction>
      </xsd:simpleType>
    </xsd:element>
    <xsd:element name="Votos" ma:index="16" nillable="true" ma:displayName="Votos" ma:default="0" ma:internalName="Votos">
      <xsd:simpleType>
        <xsd:restriction base="dms:Number">
          <xsd:minInclusive value="0"/>
        </xsd:restriction>
      </xsd:simpleType>
    </xsd:element>
    <xsd:element name="Cambios" ma:index="17" nillable="true" ma:displayName="Cambios" ma:internalName="Cambio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Status xmlns="6b599f68-c5a4-4c67-a9ac-33e630813868">1</Status>
    <Descargas xmlns="6b599f68-c5a4-4c67-a9ac-33e630813868">351</Descargas>
    <ComentarioDelAprobador xmlns="6b599f68-c5a4-4c67-a9ac-33e630813868" xsi:nil="true"/>
    <Votos xmlns="6b599f68-c5a4-4c67-a9ac-33e630813868">5</Votos>
    <Tags xmlns="6b599f68-c5a4-4c67-a9ac-33e630813868">Línea, Azul, GMM, Presentación</Tags>
    <Resumen xmlns="6b599f68-c5a4-4c67-a9ac-33e630813868">Presentación de sensibilización Línea Azul</Resumen>
    <Cambios xmlns="6b599f68-c5a4-4c67-a9ac-33e630813868" xsi:nil="true"/>
    <Rating xmlns="6b599f68-c5a4-4c67-a9ac-33e630813868">4</Rating>
  </documentManagement>
</p:properties>
</file>

<file path=customXml/itemProps1.xml><?xml version="1.0" encoding="utf-8"?>
<ds:datastoreItem xmlns:ds="http://schemas.openxmlformats.org/officeDocument/2006/customXml" ds:itemID="{D04E3CE2-D935-408D-B63F-BE7A45BFC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CF70AA-2E30-4829-81FA-5C821D326C8D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F661D09-AA84-43F2-9210-61A359115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599f68-c5a4-4c67-a9ac-33e6308138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965015B-DCF6-4215-9940-EF5235DF209F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6b599f68-c5a4-4c67-a9ac-33e630813868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1146</Words>
  <Application>Microsoft Office PowerPoint</Application>
  <PresentationFormat>Presentación en pantalla (4:3)</PresentationFormat>
  <Paragraphs>164</Paragraphs>
  <Slides>18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Grupo Nacional Provincial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Línea Azul</dc:title>
  <dc:creator>Sistemas Distribuidos</dc:creator>
  <cp:lastModifiedBy>AAGUILAR</cp:lastModifiedBy>
  <cp:revision>39</cp:revision>
  <dcterms:created xsi:type="dcterms:W3CDTF">2008-04-23T19:47:12Z</dcterms:created>
  <dcterms:modified xsi:type="dcterms:W3CDTF">2013-09-25T19:29:44Z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Sistemas Distribuidos</vt:lpwstr>
  </property>
  <property fmtid="{D5CDD505-2E9C-101B-9397-08002B2CF9AE}" pid="5" name="_Category">
    <vt:lpwstr/>
  </property>
  <property fmtid="{D5CDD505-2E9C-101B-9397-08002B2CF9AE}" pid="6" name="Slides">
    <vt:lpwstr>20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display_urn:schemas-microsoft-com:office:office#Author">
    <vt:lpwstr>Marisol Lopez Sanchez</vt:lpwstr>
  </property>
  <property fmtid="{D5CDD505-2E9C-101B-9397-08002B2CF9AE}" pid="12" name="display_urn:schemas-microsoft-com:office:office#Editor">
    <vt:lpwstr>Marisol Lopez Sanchez</vt:lpwstr>
  </property>
</Properties>
</file>